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5" r:id="rId15"/>
    <p:sldId id="276"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12/27/2022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79734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433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854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8588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655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12/27/2022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03311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944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7260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2377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215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12/27/2022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1432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12/27/2022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959120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B12A2-8C2E-17EB-A8F0-3D053B64038B}"/>
              </a:ext>
            </a:extLst>
          </p:cNvPr>
          <p:cNvSpPr>
            <a:spLocks noGrp="1"/>
          </p:cNvSpPr>
          <p:nvPr>
            <p:ph type="ctrTitle"/>
          </p:nvPr>
        </p:nvSpPr>
        <p:spPr>
          <a:xfrm>
            <a:off x="470170" y="217690"/>
            <a:ext cx="4102609" cy="2183665"/>
          </a:xfrm>
        </p:spPr>
        <p:txBody>
          <a:bodyPr anchor="ctr">
            <a:normAutofit/>
          </a:bodyPr>
          <a:lstStyle/>
          <a:p>
            <a:pPr algn="l"/>
            <a:r>
              <a:rPr lang="en-US" sz="4800" dirty="0">
                <a:latin typeface="Amasis MT Pro Medium" panose="020B0604020202020204" pitchFamily="18" charset="0"/>
              </a:rPr>
              <a:t>SENTIMENT  ANALYSIS</a:t>
            </a:r>
            <a:r>
              <a:rPr lang="ar-EG" sz="4800" dirty="0">
                <a:latin typeface="Amasis MT Pro Medium" panose="020B0604020202020204" pitchFamily="18" charset="0"/>
              </a:rPr>
              <a:t> </a:t>
            </a:r>
            <a:r>
              <a:rPr lang="en-US" sz="4800" dirty="0">
                <a:latin typeface="Amasis MT Pro Medium" panose="020B0604020202020204" pitchFamily="18" charset="0"/>
              </a:rPr>
              <a:t>Project</a:t>
            </a:r>
          </a:p>
        </p:txBody>
      </p:sp>
      <p:sp>
        <p:nvSpPr>
          <p:cNvPr id="3" name="Subtitle 2">
            <a:extLst>
              <a:ext uri="{FF2B5EF4-FFF2-40B4-BE49-F238E27FC236}">
                <a16:creationId xmlns:a16="http://schemas.microsoft.com/office/drawing/2014/main" id="{77B0CFCE-BB26-154B-FB7C-B46D2A6E8A1A}"/>
              </a:ext>
            </a:extLst>
          </p:cNvPr>
          <p:cNvSpPr>
            <a:spLocks noGrp="1"/>
          </p:cNvSpPr>
          <p:nvPr>
            <p:ph type="subTitle" idx="1"/>
          </p:nvPr>
        </p:nvSpPr>
        <p:spPr>
          <a:xfrm>
            <a:off x="470170" y="4756825"/>
            <a:ext cx="4578485" cy="2101175"/>
          </a:xfrm>
        </p:spPr>
        <p:txBody>
          <a:bodyPr>
            <a:normAutofit/>
          </a:bodyPr>
          <a:lstStyle/>
          <a:p>
            <a:pPr algn="l"/>
            <a:r>
              <a:rPr lang="en-US" sz="1400" b="1" i="1" dirty="0">
                <a:solidFill>
                  <a:schemeClr val="tx2">
                    <a:alpha val="60000"/>
                  </a:schemeClr>
                </a:solidFill>
              </a:rPr>
              <a:t>Group Members: -</a:t>
            </a:r>
          </a:p>
          <a:p>
            <a:pPr marL="285750" indent="-285750" algn="l">
              <a:buFont typeface="Arial" panose="020B0604020202020204" pitchFamily="34" charset="0"/>
              <a:buChar char="•"/>
            </a:pPr>
            <a:r>
              <a:rPr lang="en-US" sz="1400" b="1" i="1" dirty="0">
                <a:solidFill>
                  <a:schemeClr val="tx2">
                    <a:alpha val="60000"/>
                  </a:schemeClr>
                </a:solidFill>
              </a:rPr>
              <a:t>Nada Mahmoud</a:t>
            </a:r>
          </a:p>
          <a:p>
            <a:pPr marL="285750" indent="-285750" algn="l">
              <a:buFont typeface="Arial" panose="020B0604020202020204" pitchFamily="34" charset="0"/>
              <a:buChar char="•"/>
            </a:pPr>
            <a:r>
              <a:rPr lang="en-US" sz="1400" b="1" i="1" dirty="0">
                <a:solidFill>
                  <a:schemeClr val="tx2">
                    <a:alpha val="60000"/>
                  </a:schemeClr>
                </a:solidFill>
              </a:rPr>
              <a:t>Sabah Mohamed</a:t>
            </a:r>
          </a:p>
          <a:p>
            <a:pPr marL="285750" indent="-285750" algn="l">
              <a:buFont typeface="Arial" panose="020B0604020202020204" pitchFamily="34" charset="0"/>
              <a:buChar char="•"/>
            </a:pPr>
            <a:r>
              <a:rPr lang="en-US" sz="1400" b="1" i="1" dirty="0">
                <a:solidFill>
                  <a:schemeClr val="tx2">
                    <a:alpha val="60000"/>
                  </a:schemeClr>
                </a:solidFill>
              </a:rPr>
              <a:t>Abdelrahman Elsayed</a:t>
            </a:r>
          </a:p>
          <a:p>
            <a:pPr marL="285750" indent="-285750" algn="l">
              <a:buFont typeface="Arial" panose="020B0604020202020204" pitchFamily="34" charset="0"/>
              <a:buChar char="•"/>
            </a:pPr>
            <a:r>
              <a:rPr lang="en-US" sz="1400" b="1" i="1" dirty="0">
                <a:solidFill>
                  <a:schemeClr val="tx2">
                    <a:alpha val="60000"/>
                  </a:schemeClr>
                </a:solidFill>
              </a:rPr>
              <a:t>Fady Zarif</a:t>
            </a:r>
          </a:p>
          <a:p>
            <a:pPr marL="285750" indent="-285750" algn="l">
              <a:buFont typeface="Arial" panose="020B0604020202020204" pitchFamily="34" charset="0"/>
              <a:buChar char="•"/>
            </a:pPr>
            <a:r>
              <a:rPr lang="en-US" sz="1400" b="1" i="1" dirty="0">
                <a:solidFill>
                  <a:schemeClr val="tx2">
                    <a:alpha val="60000"/>
                  </a:schemeClr>
                </a:solidFill>
              </a:rPr>
              <a:t>Ammar Ahmed</a:t>
            </a:r>
          </a:p>
          <a:p>
            <a:pPr algn="l"/>
            <a:endParaRPr lang="en-US" dirty="0"/>
          </a:p>
        </p:txBody>
      </p:sp>
      <p:pic>
        <p:nvPicPr>
          <p:cNvPr id="4" name="Picture 3" descr="Sphere of mesh and nodes">
            <a:extLst>
              <a:ext uri="{FF2B5EF4-FFF2-40B4-BE49-F238E27FC236}">
                <a16:creationId xmlns:a16="http://schemas.microsoft.com/office/drawing/2014/main" id="{A6B9CD89-CB10-EFD4-EB03-ED0D0668175B}"/>
              </a:ext>
            </a:extLst>
          </p:cNvPr>
          <p:cNvPicPr>
            <a:picLocks noChangeAspect="1"/>
          </p:cNvPicPr>
          <p:nvPr/>
        </p:nvPicPr>
        <p:blipFill rotWithShape="1">
          <a:blip r:embed="rId2"/>
          <a:srcRect l="25167"/>
          <a:stretch/>
        </p:blipFill>
        <p:spPr>
          <a:xfrm>
            <a:off x="5349241" y="10"/>
            <a:ext cx="6842759" cy="6857990"/>
          </a:xfrm>
          <a:prstGeom prst="rect">
            <a:avLst/>
          </a:prstGeom>
        </p:spPr>
      </p:pic>
      <p:sp>
        <p:nvSpPr>
          <p:cNvPr id="5" name="Subtitle 2">
            <a:extLst>
              <a:ext uri="{FF2B5EF4-FFF2-40B4-BE49-F238E27FC236}">
                <a16:creationId xmlns:a16="http://schemas.microsoft.com/office/drawing/2014/main" id="{417E12AA-B77C-17D4-9A4D-C0B87CAFAF17}"/>
              </a:ext>
            </a:extLst>
          </p:cNvPr>
          <p:cNvSpPr txBox="1">
            <a:spLocks/>
          </p:cNvSpPr>
          <p:nvPr/>
        </p:nvSpPr>
        <p:spPr>
          <a:xfrm>
            <a:off x="470170" y="2619044"/>
            <a:ext cx="4800600" cy="1909011"/>
          </a:xfrm>
          <a:prstGeom prst="rect">
            <a:avLst/>
          </a:prstGeom>
        </p:spPr>
        <p:txBody>
          <a:bodyPr vert="horz" lIns="91440" tIns="45720" rIns="91440" bIns="45720" rtlCol="0">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i="1" dirty="0">
                <a:solidFill>
                  <a:schemeClr val="tx2">
                    <a:alpha val="60000"/>
                  </a:schemeClr>
                </a:solidFill>
              </a:rPr>
              <a:t>Advanced Topics in Computer Engineering</a:t>
            </a:r>
          </a:p>
          <a:p>
            <a:pPr algn="l"/>
            <a:r>
              <a:rPr lang="en-US" sz="2200" b="1" i="1" dirty="0">
                <a:solidFill>
                  <a:schemeClr val="tx2">
                    <a:alpha val="60000"/>
                  </a:schemeClr>
                </a:solidFill>
              </a:rPr>
              <a:t>Supervised By: - </a:t>
            </a:r>
          </a:p>
          <a:p>
            <a:pPr algn="l"/>
            <a:r>
              <a:rPr lang="en-US" sz="2200" b="1" i="1" dirty="0">
                <a:solidFill>
                  <a:schemeClr val="tx2">
                    <a:alpha val="60000"/>
                  </a:schemeClr>
                </a:solidFill>
              </a:rPr>
              <a:t>Assoc .Prof. Lamiaa Elrefaei</a:t>
            </a:r>
            <a:endParaRPr lang="en-US" sz="2200" dirty="0">
              <a:solidFill>
                <a:schemeClr val="tx2">
                  <a:alpha val="60000"/>
                </a:schemeClr>
              </a:solidFill>
            </a:endParaRPr>
          </a:p>
        </p:txBody>
      </p:sp>
    </p:spTree>
    <p:extLst>
      <p:ext uri="{BB962C8B-B14F-4D97-AF65-F5344CB8AC3E}">
        <p14:creationId xmlns:p14="http://schemas.microsoft.com/office/powerpoint/2010/main" val="302288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372173"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endParaRPr lang="en-US" b="1" i="1" u="sng" dirty="0">
              <a:effectLst/>
              <a:latin typeface="Bookman Old Style" panose="02050604050505020204" pitchFamily="18" charset="0"/>
              <a:ea typeface="Times New Roman" panose="02020603050405020304" pitchFamily="18" charset="0"/>
              <a:cs typeface="Arial" panose="020B0604020202020204" pitchFamily="34" charset="0"/>
            </a:endParaRPr>
          </a:p>
        </p:txBody>
      </p:sp>
      <p:pic>
        <p:nvPicPr>
          <p:cNvPr id="4" name="Picture 3" descr="Table&#10;&#10;Description automatically generated with low confidence">
            <a:extLst>
              <a:ext uri="{FF2B5EF4-FFF2-40B4-BE49-F238E27FC236}">
                <a16:creationId xmlns:a16="http://schemas.microsoft.com/office/drawing/2014/main" id="{CAC720A0-C631-79DB-9B56-584EB963E405}"/>
              </a:ext>
            </a:extLst>
          </p:cNvPr>
          <p:cNvPicPr>
            <a:picLocks noChangeAspect="1"/>
          </p:cNvPicPr>
          <p:nvPr/>
        </p:nvPicPr>
        <p:blipFill rotWithShape="1">
          <a:blip r:embed="rId2">
            <a:extLst>
              <a:ext uri="{28A0092B-C50C-407E-A947-70E740481C1C}">
                <a14:useLocalDpi xmlns:a14="http://schemas.microsoft.com/office/drawing/2010/main" val="0"/>
              </a:ext>
            </a:extLst>
          </a:blip>
          <a:srcRect l="2015" r="4173" b="6585"/>
          <a:stretch/>
        </p:blipFill>
        <p:spPr bwMode="auto">
          <a:xfrm>
            <a:off x="1183532" y="4039430"/>
            <a:ext cx="4032250" cy="1530350"/>
          </a:xfrm>
          <a:prstGeom prst="rect">
            <a:avLst/>
          </a:prstGeom>
          <a:ln>
            <a:noFill/>
          </a:ln>
          <a:effectLst>
            <a:outerShdw blurRad="50800" dist="38100" dir="16200000" rotWithShape="0">
              <a:prstClr val="black">
                <a:alpha val="40000"/>
              </a:prstClr>
            </a:outerShdw>
          </a:effectLst>
          <a:extLst>
            <a:ext uri="{53640926-AAD7-44D8-BBD7-CCE9431645EC}">
              <a14:shadowObscured xmlns:a14="http://schemas.microsoft.com/office/drawing/2010/main"/>
            </a:ext>
          </a:extLst>
        </p:spPr>
      </p:pic>
      <p:sp>
        <p:nvSpPr>
          <p:cNvPr id="5" name="Text Box 25">
            <a:extLst>
              <a:ext uri="{FF2B5EF4-FFF2-40B4-BE49-F238E27FC236}">
                <a16:creationId xmlns:a16="http://schemas.microsoft.com/office/drawing/2014/main" id="{55217114-CD7A-EDFE-2690-54E1F185B6DD}"/>
              </a:ext>
            </a:extLst>
          </p:cNvPr>
          <p:cNvSpPr txBox="1"/>
          <p:nvPr/>
        </p:nvSpPr>
        <p:spPr>
          <a:xfrm>
            <a:off x="1212107" y="5803849"/>
            <a:ext cx="4003675" cy="3333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latin typeface="Bookman Old Style" panose="02050604050505020204" pitchFamily="18" charset="0"/>
                <a:ea typeface="Times New Roman" panose="02020603050405020304" pitchFamily="18" charset="0"/>
                <a:cs typeface="Arial" panose="020B0604020202020204" pitchFamily="34" charset="0"/>
              </a:rPr>
              <a:t>Fig. The first 5 records before any preprocessing</a:t>
            </a:r>
            <a:endParaRPr lang="en-US" sz="1400">
              <a:effectLst/>
              <a:latin typeface="Bookman Old Style" panose="02050604050505020204" pitchFamily="18" charset="0"/>
              <a:ea typeface="Times New Roman" panose="02020603050405020304" pitchFamily="18" charset="0"/>
              <a:cs typeface="Arial" panose="020B0604020202020204" pitchFamily="34" charset="0"/>
            </a:endParaRPr>
          </a:p>
        </p:txBody>
      </p:sp>
      <p:pic>
        <p:nvPicPr>
          <p:cNvPr id="6" name="Picture 5" descr="Text, letter&#10;&#10;Description automatically generated">
            <a:extLst>
              <a:ext uri="{FF2B5EF4-FFF2-40B4-BE49-F238E27FC236}">
                <a16:creationId xmlns:a16="http://schemas.microsoft.com/office/drawing/2014/main" id="{E940C5F7-0847-EA29-4EFD-D3A68A38E15A}"/>
              </a:ext>
            </a:extLst>
          </p:cNvPr>
          <p:cNvPicPr>
            <a:picLocks noChangeAspect="1"/>
          </p:cNvPicPr>
          <p:nvPr/>
        </p:nvPicPr>
        <p:blipFill rotWithShape="1">
          <a:blip r:embed="rId3">
            <a:extLst>
              <a:ext uri="{28A0092B-C50C-407E-A947-70E740481C1C}">
                <a14:useLocalDpi xmlns:a14="http://schemas.microsoft.com/office/drawing/2010/main" val="0"/>
              </a:ext>
            </a:extLst>
          </a:blip>
          <a:srcRect r="8314"/>
          <a:stretch/>
        </p:blipFill>
        <p:spPr bwMode="auto">
          <a:xfrm>
            <a:off x="6549390" y="2062869"/>
            <a:ext cx="4118610" cy="1289685"/>
          </a:xfrm>
          <a:prstGeom prst="rect">
            <a:avLst/>
          </a:prstGeom>
          <a:ln>
            <a:noFill/>
          </a:ln>
          <a:extLst>
            <a:ext uri="{53640926-AAD7-44D8-BBD7-CCE9431645EC}">
              <a14:shadowObscured xmlns:a14="http://schemas.microsoft.com/office/drawing/2010/main"/>
            </a:ext>
          </a:extLst>
        </p:spPr>
      </p:pic>
      <p:sp>
        <p:nvSpPr>
          <p:cNvPr id="7" name="Text Box 14">
            <a:extLst>
              <a:ext uri="{FF2B5EF4-FFF2-40B4-BE49-F238E27FC236}">
                <a16:creationId xmlns:a16="http://schemas.microsoft.com/office/drawing/2014/main" id="{2817E92C-C4F8-CC07-AE8F-67D3B2803FF8}"/>
              </a:ext>
            </a:extLst>
          </p:cNvPr>
          <p:cNvSpPr txBox="1"/>
          <p:nvPr/>
        </p:nvSpPr>
        <p:spPr>
          <a:xfrm>
            <a:off x="6578917" y="3586623"/>
            <a:ext cx="4059555" cy="4908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latin typeface="Bookman Old Style" panose="02050604050505020204" pitchFamily="18" charset="0"/>
                <a:ea typeface="Times New Roman" panose="02020603050405020304" pitchFamily="18" charset="0"/>
                <a:cs typeface="Arial" panose="020B0604020202020204" pitchFamily="34" charset="0"/>
              </a:rPr>
              <a:t>Fig. The first 5 records after tokenization and the removal of stop words </a:t>
            </a:r>
            <a:endParaRPr lang="en-US" sz="1400">
              <a:effectLst/>
              <a:latin typeface="Bookman Old Style" panose="02050604050505020204" pitchFamily="18" charset="0"/>
              <a:ea typeface="Times New Roman" panose="02020603050405020304" pitchFamily="18" charset="0"/>
              <a:cs typeface="Arial" panose="020B0604020202020204" pitchFamily="34" charset="0"/>
            </a:endParaRPr>
          </a:p>
        </p:txBody>
      </p:sp>
      <p:pic>
        <p:nvPicPr>
          <p:cNvPr id="8" name="Picture 7" descr="Text&#10;&#10;Description automatically generated">
            <a:extLst>
              <a:ext uri="{FF2B5EF4-FFF2-40B4-BE49-F238E27FC236}">
                <a16:creationId xmlns:a16="http://schemas.microsoft.com/office/drawing/2014/main" id="{6A118E57-478C-A694-7685-4A260166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917" y="4311547"/>
            <a:ext cx="4042410" cy="1336675"/>
          </a:xfrm>
          <a:prstGeom prst="rect">
            <a:avLst/>
          </a:prstGeom>
        </p:spPr>
      </p:pic>
      <p:sp>
        <p:nvSpPr>
          <p:cNvPr id="9" name="Text Box 27">
            <a:extLst>
              <a:ext uri="{FF2B5EF4-FFF2-40B4-BE49-F238E27FC236}">
                <a16:creationId xmlns:a16="http://schemas.microsoft.com/office/drawing/2014/main" id="{FEF20BAD-97AF-A8B9-DC28-0BA98AA923D0}"/>
              </a:ext>
            </a:extLst>
          </p:cNvPr>
          <p:cNvSpPr txBox="1"/>
          <p:nvPr/>
        </p:nvSpPr>
        <p:spPr>
          <a:xfrm>
            <a:off x="6549390" y="5847881"/>
            <a:ext cx="3997960" cy="29146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latin typeface="Bookman Old Style" panose="02050604050505020204" pitchFamily="18" charset="0"/>
                <a:ea typeface="Times New Roman" panose="02020603050405020304" pitchFamily="18" charset="0"/>
                <a:cs typeface="Arial" panose="020B0604020202020204" pitchFamily="34" charset="0"/>
              </a:rPr>
              <a:t>Fig. The first 5 records stemming </a:t>
            </a:r>
            <a:endParaRPr lang="en-US" sz="1400">
              <a:effectLst/>
              <a:latin typeface="Bookman Old Style" panose="02050604050505020204" pitchFamily="18" charset="0"/>
              <a:ea typeface="Times New Roman" panose="02020603050405020304" pitchFamily="18" charset="0"/>
              <a:cs typeface="Arial" panose="020B0604020202020204" pitchFamily="34" charset="0"/>
            </a:endParaRPr>
          </a:p>
        </p:txBody>
      </p:sp>
      <p:sp>
        <p:nvSpPr>
          <p:cNvPr id="10" name="Subtitle 2">
            <a:extLst>
              <a:ext uri="{FF2B5EF4-FFF2-40B4-BE49-F238E27FC236}">
                <a16:creationId xmlns:a16="http://schemas.microsoft.com/office/drawing/2014/main" id="{9CCA39D7-6F1E-C200-DC0A-B028B2E88C93}"/>
              </a:ext>
            </a:extLst>
          </p:cNvPr>
          <p:cNvSpPr txBox="1">
            <a:spLocks/>
          </p:cNvSpPr>
          <p:nvPr/>
        </p:nvSpPr>
        <p:spPr>
          <a:xfrm>
            <a:off x="1190383" y="2842674"/>
            <a:ext cx="4883893" cy="1172651"/>
          </a:xfrm>
          <a:prstGeom prst="rect">
            <a:avLst/>
          </a:prstGeom>
        </p:spPr>
        <p:txBody>
          <a:bodyPr vert="horz" wrap="square" lIns="91440" tIns="45720" rIns="91440" bIns="45720" rtlCol="0">
            <a:no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Dataset’s records before and after preprocessing</a:t>
            </a:r>
          </a:p>
        </p:txBody>
      </p:sp>
    </p:spTree>
    <p:extLst>
      <p:ext uri="{BB962C8B-B14F-4D97-AF65-F5344CB8AC3E}">
        <p14:creationId xmlns:p14="http://schemas.microsoft.com/office/powerpoint/2010/main" val="99961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372173"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r>
              <a:rPr lang="en-US" sz="1800" dirty="0">
                <a:effectLst/>
                <a:latin typeface="Bookman Old Style" panose="02050604050505020204" pitchFamily="18" charset="0"/>
                <a:ea typeface="Times New Roman" panose="02020603050405020304" pitchFamily="18" charset="0"/>
                <a:cs typeface="Arial" panose="020B0604020202020204" pitchFamily="34" charset="0"/>
              </a:rPr>
              <a:t>We decided to take 2 different approaches when dealing with the dataset. We will apply the same preprocessing mentioned above for both but for the final form or the features that will be the input of the classification model first we will try handling each review as a whole sentence, then we will try handling the reviews by extracting key words features.</a:t>
            </a:r>
          </a:p>
          <a:p>
            <a:pPr algn="l"/>
            <a:r>
              <a:rPr lang="en-US" sz="1800" b="1" i="1" u="sng" dirty="0">
                <a:latin typeface="Bookman Old Style" panose="02050604050505020204" pitchFamily="18" charset="0"/>
                <a:ea typeface="Times New Roman" panose="02020603050405020304" pitchFamily="18" charset="0"/>
                <a:cs typeface="Arial" panose="020B0604020202020204" pitchFamily="34" charset="0"/>
              </a:rPr>
              <a:t>F</a:t>
            </a:r>
            <a:r>
              <a:rPr lang="en-US" sz="1800" b="1" i="1" u="sng" dirty="0">
                <a:effectLst/>
                <a:latin typeface="Bookman Old Style" panose="02050604050505020204" pitchFamily="18" charset="0"/>
                <a:ea typeface="Times New Roman" panose="02020603050405020304" pitchFamily="18" charset="0"/>
                <a:cs typeface="Arial" panose="020B0604020202020204" pitchFamily="34" charset="0"/>
              </a:rPr>
              <a:t>irst approach: - </a:t>
            </a:r>
            <a:r>
              <a:rPr lang="en-US" sz="1800" dirty="0">
                <a:effectLst/>
                <a:latin typeface="Bookman Old Style" panose="02050604050505020204" pitchFamily="18" charset="0"/>
                <a:ea typeface="Times New Roman" panose="02020603050405020304" pitchFamily="18" charset="0"/>
                <a:cs typeface="Arial" panose="020B0604020202020204" pitchFamily="34" charset="0"/>
              </a:rPr>
              <a:t>we take the preprocessed data and apply the TF-IDF vectorizer with maximum features set to 200. </a:t>
            </a:r>
          </a:p>
          <a:p>
            <a:pPr algn="l"/>
            <a:r>
              <a:rPr lang="en-US" sz="1800" b="1" i="1" u="sng" dirty="0">
                <a:solidFill>
                  <a:srgbClr val="000000"/>
                </a:solidFill>
                <a:latin typeface="Bookman Old Style" panose="02050604050505020204" pitchFamily="18" charset="0"/>
                <a:ea typeface="Times New Roman" panose="02020603050405020304" pitchFamily="18" charset="0"/>
                <a:cs typeface="Arial" panose="020B0604020202020204" pitchFamily="34" charset="0"/>
              </a:rPr>
              <a:t>S</a:t>
            </a:r>
            <a:r>
              <a:rPr lang="en-US" sz="1800" b="1" i="1" u="sng"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econd approach: - </a:t>
            </a: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we split the dataset into positive and negative reviews and used a counter to count the number of times each word was used in regards of negative and positive reviews to help identify the keywords </a:t>
            </a:r>
            <a:r>
              <a:rPr lang="en-US" sz="1800" dirty="0">
                <a:effectLst/>
                <a:latin typeface="Bookman Old Style" panose="02050604050505020204" pitchFamily="18" charset="0"/>
                <a:ea typeface="Times New Roman" panose="02020603050405020304" pitchFamily="18" charset="0"/>
                <a:cs typeface="Arial" panose="020B0604020202020204" pitchFamily="34" charset="0"/>
              </a:rPr>
              <a:t>then applied the TF-IDF. </a:t>
            </a:r>
          </a:p>
          <a:p>
            <a:pPr algn="l"/>
            <a:endParaRPr lang="en-US" sz="1800" dirty="0">
              <a:effectLst/>
              <a:latin typeface="Bookman Old Style" panose="02050604050505020204" pitchFamily="18" charset="0"/>
              <a:ea typeface="Times New Roman" panose="02020603050405020304" pitchFamily="18" charset="0"/>
              <a:cs typeface="Arial" panose="020B0604020202020204" pitchFamily="34" charset="0"/>
            </a:endParaRPr>
          </a:p>
          <a:p>
            <a:pPr algn="l"/>
            <a:endParaRPr lang="en-US" b="1" i="1" u="sng" dirty="0">
              <a:effectLst/>
              <a:latin typeface="Bookman Old Style" panose="020506040505050202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405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3" y="2062869"/>
            <a:ext cx="6083542"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endParaRPr lang="en-US" sz="900" b="1" i="1" u="sng" dirty="0">
              <a:latin typeface="Bookman Old Style" panose="02050604050505020204" pitchFamily="18" charset="0"/>
              <a:ea typeface="Times New Roman" panose="02020603050405020304" pitchFamily="18" charset="0"/>
              <a:cs typeface="Arial" panose="020B0604020202020204" pitchFamily="34" charset="0"/>
            </a:endParaRPr>
          </a:p>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TF-IDF: - </a:t>
            </a:r>
            <a:r>
              <a:rPr lang="en-US" sz="2000" dirty="0">
                <a:latin typeface="Bookman Old Style" panose="02050604050505020204" pitchFamily="18" charset="0"/>
                <a:ea typeface="Times New Roman" panose="02020603050405020304" pitchFamily="18" charset="0"/>
                <a:cs typeface="Arial" panose="020B0604020202020204" pitchFamily="34" charset="0"/>
              </a:rPr>
              <a:t>stands for Term frequency-inverse document frequency. It is a text vectorizer that transforms text into a vector form. It is a combination of term frequency and inverse document frequency. Term frequency is defined as the number of times a word </a:t>
            </a:r>
            <a:r>
              <a:rPr lang="en-US" sz="2000" dirty="0" err="1">
                <a:latin typeface="Bookman Old Style" panose="02050604050505020204" pitchFamily="18" charset="0"/>
                <a:ea typeface="Times New Roman" panose="02020603050405020304" pitchFamily="18" charset="0"/>
                <a:cs typeface="Arial" panose="020B0604020202020204" pitchFamily="34" charset="0"/>
              </a:rPr>
              <a:t>i</a:t>
            </a:r>
            <a:r>
              <a:rPr lang="en-US" sz="2000" dirty="0">
                <a:latin typeface="Bookman Old Style" panose="02050604050505020204" pitchFamily="18" charset="0"/>
                <a:ea typeface="Times New Roman" panose="02020603050405020304" pitchFamily="18" charset="0"/>
                <a:cs typeface="Arial" panose="020B0604020202020204" pitchFamily="34" charset="0"/>
              </a:rPr>
              <a:t> appears in a document j divided by the total number of words in the document. </a:t>
            </a:r>
          </a:p>
        </p:txBody>
      </p:sp>
      <p:pic>
        <p:nvPicPr>
          <p:cNvPr id="6" name="Picture 5" descr="Text, letter&#10;&#10;Description automatically generated">
            <a:extLst>
              <a:ext uri="{FF2B5EF4-FFF2-40B4-BE49-F238E27FC236}">
                <a16:creationId xmlns:a16="http://schemas.microsoft.com/office/drawing/2014/main" id="{51D3C924-A318-E4D6-4C08-BE4A84B846E7}"/>
              </a:ext>
            </a:extLst>
          </p:cNvPr>
          <p:cNvPicPr>
            <a:picLocks noChangeAspect="1"/>
          </p:cNvPicPr>
          <p:nvPr/>
        </p:nvPicPr>
        <p:blipFill rotWithShape="1">
          <a:blip r:embed="rId2">
            <a:extLst>
              <a:ext uri="{28A0092B-C50C-407E-A947-70E740481C1C}">
                <a14:useLocalDpi xmlns:a14="http://schemas.microsoft.com/office/drawing/2010/main" val="0"/>
              </a:ext>
            </a:extLst>
          </a:blip>
          <a:srcRect l="3052" t="6487" r="2341" b="4264"/>
          <a:stretch/>
        </p:blipFill>
        <p:spPr bwMode="auto">
          <a:xfrm>
            <a:off x="7545763" y="3821926"/>
            <a:ext cx="2866432" cy="1694888"/>
          </a:xfrm>
          <a:prstGeom prst="rect">
            <a:avLst/>
          </a:prstGeom>
          <a:ln>
            <a:solidFill>
              <a:schemeClr val="accent6">
                <a:lumMod val="50000"/>
              </a:schemeClr>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E3420E2-C7D0-136D-911D-F76291EC5E3D}"/>
              </a:ext>
            </a:extLst>
          </p:cNvPr>
          <p:cNvPicPr>
            <a:picLocks noChangeAspect="1"/>
          </p:cNvPicPr>
          <p:nvPr/>
        </p:nvPicPr>
        <p:blipFill rotWithShape="1">
          <a:blip r:embed="rId3">
            <a:extLst>
              <a:ext uri="{28A0092B-C50C-407E-A947-70E740481C1C}">
                <a14:useLocalDpi xmlns:a14="http://schemas.microsoft.com/office/drawing/2010/main" val="0"/>
              </a:ext>
            </a:extLst>
          </a:blip>
          <a:srcRect l="12933" t="20920" r="8804" b="15581"/>
          <a:stretch/>
        </p:blipFill>
        <p:spPr bwMode="auto">
          <a:xfrm>
            <a:off x="8190162" y="2832744"/>
            <a:ext cx="2222033" cy="855839"/>
          </a:xfrm>
          <a:prstGeom prst="rect">
            <a:avLst/>
          </a:prstGeom>
          <a:ln>
            <a:solidFill>
              <a:schemeClr val="accent6">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255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Classification models</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6752706" y="1962678"/>
            <a:ext cx="3527840" cy="411460"/>
          </a:xfrm>
        </p:spPr>
        <p:txBody>
          <a:bodyPr wrap="square">
            <a:noAutofit/>
          </a:bodyPr>
          <a:lstStyle/>
          <a:p>
            <a:pPr marL="342900" indent="-342900" algn="l">
              <a:buFont typeface="Arial" panose="020B0604020202020204" pitchFamily="34" charset="0"/>
              <a:buChar char="•"/>
            </a:pPr>
            <a:r>
              <a:rPr lang="en-US" sz="2000" b="1" i="1" dirty="0">
                <a:latin typeface="Bookman Old Style" panose="02050604050505020204" pitchFamily="18" charset="0"/>
                <a:ea typeface="Times New Roman" panose="02020603050405020304" pitchFamily="18" charset="0"/>
                <a:cs typeface="Arial" panose="020B0604020202020204" pitchFamily="34" charset="0"/>
              </a:rPr>
              <a:t>Logistic regression</a:t>
            </a:r>
          </a:p>
          <a:p>
            <a:pPr algn="l"/>
            <a:endParaRPr lang="en-US" sz="2000" b="1" i="1" dirty="0">
              <a:latin typeface="Bookman Old Style" panose="02050604050505020204" pitchFamily="18"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FBA76A5E-1BD5-8403-AD05-DEEE79D07FD3}"/>
              </a:ext>
            </a:extLst>
          </p:cNvPr>
          <p:cNvPicPr>
            <a:picLocks noChangeAspect="1"/>
          </p:cNvPicPr>
          <p:nvPr/>
        </p:nvPicPr>
        <p:blipFill rotWithShape="1">
          <a:blip r:embed="rId2">
            <a:extLst>
              <a:ext uri="{28A0092B-C50C-407E-A947-70E740481C1C}">
                <a14:useLocalDpi xmlns:a14="http://schemas.microsoft.com/office/drawing/2010/main" val="0"/>
              </a:ext>
            </a:extLst>
          </a:blip>
          <a:srcRect l="54515"/>
          <a:stretch/>
        </p:blipFill>
        <p:spPr bwMode="auto">
          <a:xfrm>
            <a:off x="6959422" y="2332155"/>
            <a:ext cx="2550630" cy="1666268"/>
          </a:xfrm>
          <a:prstGeom prst="rect">
            <a:avLst/>
          </a:prstGeom>
          <a:ln>
            <a:noFill/>
          </a:ln>
          <a:extLst>
            <a:ext uri="{53640926-AAD7-44D8-BBD7-CCE9431645EC}">
              <a14:shadowObscured xmlns:a14="http://schemas.microsoft.com/office/drawing/2010/main"/>
            </a:ext>
          </a:extLst>
        </p:spPr>
      </p:pic>
      <p:pic>
        <p:nvPicPr>
          <p:cNvPr id="7" name="Picture 6" descr="Chart, histogram&#10;&#10;Description automatically generated">
            <a:extLst>
              <a:ext uri="{FF2B5EF4-FFF2-40B4-BE49-F238E27FC236}">
                <a16:creationId xmlns:a16="http://schemas.microsoft.com/office/drawing/2014/main" id="{B1CF9E2F-B006-DE16-BC75-6ED45EAE7AC1}"/>
              </a:ext>
            </a:extLst>
          </p:cNvPr>
          <p:cNvPicPr>
            <a:picLocks noChangeAspect="1"/>
          </p:cNvPicPr>
          <p:nvPr/>
        </p:nvPicPr>
        <p:blipFill rotWithShape="1">
          <a:blip r:embed="rId2">
            <a:extLst>
              <a:ext uri="{28A0092B-C50C-407E-A947-70E740481C1C}">
                <a14:useLocalDpi xmlns:a14="http://schemas.microsoft.com/office/drawing/2010/main" val="0"/>
              </a:ext>
            </a:extLst>
          </a:blip>
          <a:srcRect l="17507" t="22111" r="66444" b="55773"/>
          <a:stretch/>
        </p:blipFill>
        <p:spPr bwMode="auto">
          <a:xfrm>
            <a:off x="7135845" y="2482306"/>
            <a:ext cx="828040" cy="356235"/>
          </a:xfrm>
          <a:prstGeom prst="rect">
            <a:avLst/>
          </a:prstGeom>
          <a:ln>
            <a:noFill/>
          </a:ln>
          <a:extLst>
            <a:ext uri="{53640926-AAD7-44D8-BBD7-CCE9431645EC}">
              <a14:shadowObscured xmlns:a14="http://schemas.microsoft.com/office/drawing/2010/main"/>
            </a:ext>
          </a:extLst>
        </p:spPr>
      </p:pic>
      <p:pic>
        <p:nvPicPr>
          <p:cNvPr id="8" name="Picture 7" descr="Diagram&#10;&#10;Description automatically generated">
            <a:extLst>
              <a:ext uri="{FF2B5EF4-FFF2-40B4-BE49-F238E27FC236}">
                <a16:creationId xmlns:a16="http://schemas.microsoft.com/office/drawing/2014/main" id="{906B7066-B816-AFD6-CE12-CA0496F10F95}"/>
              </a:ext>
            </a:extLst>
          </p:cNvPr>
          <p:cNvPicPr>
            <a:picLocks noChangeAspect="1"/>
          </p:cNvPicPr>
          <p:nvPr/>
        </p:nvPicPr>
        <p:blipFill rotWithShape="1">
          <a:blip r:embed="rId3">
            <a:extLst>
              <a:ext uri="{28A0092B-C50C-407E-A947-70E740481C1C}">
                <a14:useLocalDpi xmlns:a14="http://schemas.microsoft.com/office/drawing/2010/main" val="0"/>
              </a:ext>
            </a:extLst>
          </a:blip>
          <a:srcRect l="4136" t="9521" b="-1"/>
          <a:stretch/>
        </p:blipFill>
        <p:spPr bwMode="auto">
          <a:xfrm>
            <a:off x="6999027" y="4050401"/>
            <a:ext cx="2471420" cy="344170"/>
          </a:xfrm>
          <a:prstGeom prst="rect">
            <a:avLst/>
          </a:prstGeom>
          <a:ln>
            <a:noFill/>
          </a:ln>
          <a:extLst>
            <a:ext uri="{53640926-AAD7-44D8-BBD7-CCE9431645EC}">
              <a14:shadowObscured xmlns:a14="http://schemas.microsoft.com/office/drawing/2010/main"/>
            </a:ext>
          </a:extLst>
        </p:spPr>
      </p:pic>
      <p:pic>
        <p:nvPicPr>
          <p:cNvPr id="4" name="Picture 3" descr="Text&#10;&#10;Description automatically generated with medium confidence">
            <a:extLst>
              <a:ext uri="{FF2B5EF4-FFF2-40B4-BE49-F238E27FC236}">
                <a16:creationId xmlns:a16="http://schemas.microsoft.com/office/drawing/2014/main" id="{B71F6A71-16EA-6DCE-AD42-3B7D4F932935}"/>
              </a:ext>
            </a:extLst>
          </p:cNvPr>
          <p:cNvPicPr>
            <a:picLocks noChangeAspect="1"/>
          </p:cNvPicPr>
          <p:nvPr/>
        </p:nvPicPr>
        <p:blipFill rotWithShape="1">
          <a:blip r:embed="rId4">
            <a:extLst>
              <a:ext uri="{28A0092B-C50C-407E-A947-70E740481C1C}">
                <a14:useLocalDpi xmlns:a14="http://schemas.microsoft.com/office/drawing/2010/main" val="0"/>
              </a:ext>
            </a:extLst>
          </a:blip>
          <a:srcRect l="7439" t="3337" r="12589" b="7310"/>
          <a:stretch/>
        </p:blipFill>
        <p:spPr bwMode="auto">
          <a:xfrm>
            <a:off x="6588061" y="5458320"/>
            <a:ext cx="2091055" cy="1064895"/>
          </a:xfrm>
          <a:prstGeom prst="rect">
            <a:avLst/>
          </a:prstGeom>
          <a:ln>
            <a:noFill/>
          </a:ln>
          <a:extLst>
            <a:ext uri="{53640926-AAD7-44D8-BBD7-CCE9431645EC}">
              <a14:shadowObscured xmlns:a14="http://schemas.microsoft.com/office/drawing/2010/main"/>
            </a:ext>
          </a:extLst>
        </p:spPr>
      </p:pic>
      <p:pic>
        <p:nvPicPr>
          <p:cNvPr id="5" name="Picture 4" descr="Chart&#10;&#10;Description automatically generated">
            <a:extLst>
              <a:ext uri="{FF2B5EF4-FFF2-40B4-BE49-F238E27FC236}">
                <a16:creationId xmlns:a16="http://schemas.microsoft.com/office/drawing/2014/main" id="{FD571E70-0653-E944-060A-FC0F11DE1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135" y="4733867"/>
            <a:ext cx="2377751" cy="2124133"/>
          </a:xfrm>
          <a:prstGeom prst="rect">
            <a:avLst/>
          </a:prstGeom>
        </p:spPr>
      </p:pic>
      <p:pic>
        <p:nvPicPr>
          <p:cNvPr id="9" name="Picture 8" descr="Diagram&#10;&#10;Description automatically generated">
            <a:extLst>
              <a:ext uri="{FF2B5EF4-FFF2-40B4-BE49-F238E27FC236}">
                <a16:creationId xmlns:a16="http://schemas.microsoft.com/office/drawing/2014/main" id="{4D750997-E387-F54F-0F72-F4E1E0DA4B4C}"/>
              </a:ext>
            </a:extLst>
          </p:cNvPr>
          <p:cNvPicPr>
            <a:picLocks noChangeAspect="1"/>
          </p:cNvPicPr>
          <p:nvPr/>
        </p:nvPicPr>
        <p:blipFill>
          <a:blip r:embed="rId6"/>
          <a:stretch>
            <a:fillRect/>
          </a:stretch>
        </p:blipFill>
        <p:spPr>
          <a:xfrm>
            <a:off x="1135135" y="2482306"/>
            <a:ext cx="3514090" cy="1873885"/>
          </a:xfrm>
          <a:prstGeom prst="rect">
            <a:avLst/>
          </a:prstGeom>
        </p:spPr>
      </p:pic>
      <p:sp>
        <p:nvSpPr>
          <p:cNvPr id="10" name="Subtitle 2">
            <a:extLst>
              <a:ext uri="{FF2B5EF4-FFF2-40B4-BE49-F238E27FC236}">
                <a16:creationId xmlns:a16="http://schemas.microsoft.com/office/drawing/2014/main" id="{236EB730-CCB4-FBEB-4E87-FC06E14C224D}"/>
              </a:ext>
            </a:extLst>
          </p:cNvPr>
          <p:cNvSpPr txBox="1">
            <a:spLocks/>
          </p:cNvSpPr>
          <p:nvPr/>
        </p:nvSpPr>
        <p:spPr>
          <a:xfrm>
            <a:off x="917644" y="1944447"/>
            <a:ext cx="3994251" cy="421056"/>
          </a:xfrm>
          <a:prstGeom prst="rect">
            <a:avLst/>
          </a:prstGeom>
        </p:spPr>
        <p:txBody>
          <a:bodyPr vert="horz" wrap="square" lIns="91440" tIns="45720" rIns="91440" bIns="45720" rtlCol="0">
            <a:no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1" i="1" dirty="0">
                <a:latin typeface="Bookman Old Style" panose="02050604050505020204" pitchFamily="18" charset="0"/>
                <a:ea typeface="Times New Roman" panose="02020603050405020304" pitchFamily="18" charset="0"/>
                <a:cs typeface="Arial" panose="020B0604020202020204" pitchFamily="34" charset="0"/>
              </a:rPr>
              <a:t>Decision Tree Classifier</a:t>
            </a:r>
          </a:p>
        </p:txBody>
      </p:sp>
      <p:sp>
        <p:nvSpPr>
          <p:cNvPr id="11" name="Subtitle 2">
            <a:extLst>
              <a:ext uri="{FF2B5EF4-FFF2-40B4-BE49-F238E27FC236}">
                <a16:creationId xmlns:a16="http://schemas.microsoft.com/office/drawing/2014/main" id="{A62CE3BD-FDD9-C707-16F0-F89014071F2D}"/>
              </a:ext>
            </a:extLst>
          </p:cNvPr>
          <p:cNvSpPr txBox="1">
            <a:spLocks/>
          </p:cNvSpPr>
          <p:nvPr/>
        </p:nvSpPr>
        <p:spPr>
          <a:xfrm>
            <a:off x="6096000" y="4356191"/>
            <a:ext cx="4163798" cy="411461"/>
          </a:xfrm>
          <a:prstGeom prst="rect">
            <a:avLst/>
          </a:prstGeom>
        </p:spPr>
        <p:txBody>
          <a:bodyPr vert="horz" wrap="square" lIns="91440" tIns="45720" rIns="91440" bIns="45720" rtlCol="0">
            <a:no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1" i="1" dirty="0">
                <a:latin typeface="Bookman Old Style" panose="02050604050505020204" pitchFamily="18" charset="0"/>
                <a:ea typeface="Times New Roman" panose="02020603050405020304" pitchFamily="18" charset="0"/>
                <a:cs typeface="Arial" panose="020B0604020202020204" pitchFamily="34" charset="0"/>
              </a:rPr>
              <a:t>Naive Bayes classification</a:t>
            </a:r>
          </a:p>
        </p:txBody>
      </p:sp>
      <p:sp>
        <p:nvSpPr>
          <p:cNvPr id="12" name="Subtitle 2">
            <a:extLst>
              <a:ext uri="{FF2B5EF4-FFF2-40B4-BE49-F238E27FC236}">
                <a16:creationId xmlns:a16="http://schemas.microsoft.com/office/drawing/2014/main" id="{8A635277-3A9E-0650-0B61-D095EC45544C}"/>
              </a:ext>
            </a:extLst>
          </p:cNvPr>
          <p:cNvSpPr txBox="1">
            <a:spLocks/>
          </p:cNvSpPr>
          <p:nvPr/>
        </p:nvSpPr>
        <p:spPr>
          <a:xfrm>
            <a:off x="917644" y="4356191"/>
            <a:ext cx="3920364" cy="537859"/>
          </a:xfrm>
          <a:prstGeom prst="rect">
            <a:avLst/>
          </a:prstGeom>
        </p:spPr>
        <p:txBody>
          <a:bodyPr vert="horz" wrap="square" lIns="91440" tIns="45720" rIns="91440" bIns="45720" rtlCol="0">
            <a:no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1" i="1" dirty="0">
                <a:latin typeface="Bookman Old Style" panose="02050604050505020204" pitchFamily="18" charset="0"/>
                <a:ea typeface="Times New Roman" panose="02020603050405020304" pitchFamily="18" charset="0"/>
                <a:cs typeface="Arial" panose="020B0604020202020204" pitchFamily="34" charset="0"/>
              </a:rPr>
              <a:t>Support Vector Machine</a:t>
            </a:r>
          </a:p>
        </p:txBody>
      </p:sp>
    </p:spTree>
    <p:extLst>
      <p:ext uri="{BB962C8B-B14F-4D97-AF65-F5344CB8AC3E}">
        <p14:creationId xmlns:p14="http://schemas.microsoft.com/office/powerpoint/2010/main" val="117493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Results</a:t>
            </a:r>
            <a:endParaRPr lang="en-US" sz="12500" dirty="0"/>
          </a:p>
        </p:txBody>
      </p:sp>
      <p:pic>
        <p:nvPicPr>
          <p:cNvPr id="10" name="Picture 9" descr="Treemap chart&#10;&#10;Description automatically generated">
            <a:extLst>
              <a:ext uri="{FF2B5EF4-FFF2-40B4-BE49-F238E27FC236}">
                <a16:creationId xmlns:a16="http://schemas.microsoft.com/office/drawing/2014/main" id="{DBF3C46D-82AA-5088-D2A4-5B2EC2E9A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60" y="2169622"/>
            <a:ext cx="3582507" cy="4639739"/>
          </a:xfrm>
          <a:prstGeom prst="rect">
            <a:avLst/>
          </a:prstGeom>
        </p:spPr>
      </p:pic>
      <p:pic>
        <p:nvPicPr>
          <p:cNvPr id="12" name="Picture 11" descr="A picture containing treemap chart&#10;&#10;Description automatically generated">
            <a:extLst>
              <a:ext uri="{FF2B5EF4-FFF2-40B4-BE49-F238E27FC236}">
                <a16:creationId xmlns:a16="http://schemas.microsoft.com/office/drawing/2014/main" id="{A9FAFDEB-633B-FC7A-E576-FA39470F3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124" y="2065338"/>
            <a:ext cx="3666211" cy="4832351"/>
          </a:xfrm>
          <a:prstGeom prst="rect">
            <a:avLst/>
          </a:prstGeom>
        </p:spPr>
      </p:pic>
      <p:sp>
        <p:nvSpPr>
          <p:cNvPr id="13" name="Subtitle 2">
            <a:extLst>
              <a:ext uri="{FF2B5EF4-FFF2-40B4-BE49-F238E27FC236}">
                <a16:creationId xmlns:a16="http://schemas.microsoft.com/office/drawing/2014/main" id="{8EADAF56-DBA1-1730-B96D-3C5B35EE9E41}"/>
              </a:ext>
            </a:extLst>
          </p:cNvPr>
          <p:cNvSpPr>
            <a:spLocks noGrp="1"/>
          </p:cNvSpPr>
          <p:nvPr>
            <p:ph type="subTitle" idx="1"/>
          </p:nvPr>
        </p:nvSpPr>
        <p:spPr>
          <a:xfrm>
            <a:off x="1299911" y="1770257"/>
            <a:ext cx="8450918" cy="406011"/>
          </a:xfrm>
        </p:spPr>
        <p:txBody>
          <a:bodyPr wrap="square">
            <a:noAutofit/>
          </a:bodyPr>
          <a:lstStyle/>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IMDB Dataset</a:t>
            </a:r>
          </a:p>
        </p:txBody>
      </p:sp>
    </p:spTree>
    <p:extLst>
      <p:ext uri="{BB962C8B-B14F-4D97-AF65-F5344CB8AC3E}">
        <p14:creationId xmlns:p14="http://schemas.microsoft.com/office/powerpoint/2010/main" val="397544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Results</a:t>
            </a:r>
            <a:endParaRPr lang="en-US" sz="12500" dirty="0"/>
          </a:p>
        </p:txBody>
      </p:sp>
      <p:pic>
        <p:nvPicPr>
          <p:cNvPr id="4" name="Picture 3" descr="Chart, treemap chart&#10;&#10;Description automatically generated">
            <a:extLst>
              <a:ext uri="{FF2B5EF4-FFF2-40B4-BE49-F238E27FC236}">
                <a16:creationId xmlns:a16="http://schemas.microsoft.com/office/drawing/2014/main" id="{71CFA3C1-ADC4-A135-85CD-2F7FC61B9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92" y="2410822"/>
            <a:ext cx="4895766" cy="3224564"/>
          </a:xfrm>
          <a:prstGeom prst="rect">
            <a:avLst/>
          </a:prstGeom>
        </p:spPr>
      </p:pic>
      <p:pic>
        <p:nvPicPr>
          <p:cNvPr id="6" name="Picture 5" descr="Chart, treemap chart&#10;&#10;Description automatically generated">
            <a:extLst>
              <a:ext uri="{FF2B5EF4-FFF2-40B4-BE49-F238E27FC236}">
                <a16:creationId xmlns:a16="http://schemas.microsoft.com/office/drawing/2014/main" id="{CEA49A62-4763-7286-FE93-7307D8739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017" y="2410822"/>
            <a:ext cx="5437668" cy="3351822"/>
          </a:xfrm>
          <a:prstGeom prst="rect">
            <a:avLst/>
          </a:prstGeom>
        </p:spPr>
      </p:pic>
      <p:sp>
        <p:nvSpPr>
          <p:cNvPr id="7" name="Subtitle 2">
            <a:extLst>
              <a:ext uri="{FF2B5EF4-FFF2-40B4-BE49-F238E27FC236}">
                <a16:creationId xmlns:a16="http://schemas.microsoft.com/office/drawing/2014/main" id="{3F04558F-BC1C-8DB0-D7FB-FE33431E5A83}"/>
              </a:ext>
            </a:extLst>
          </p:cNvPr>
          <p:cNvSpPr>
            <a:spLocks noGrp="1"/>
          </p:cNvSpPr>
          <p:nvPr>
            <p:ph type="subTitle" idx="1"/>
          </p:nvPr>
        </p:nvSpPr>
        <p:spPr>
          <a:xfrm>
            <a:off x="1299911" y="1770257"/>
            <a:ext cx="8450918" cy="406011"/>
          </a:xfrm>
        </p:spPr>
        <p:txBody>
          <a:bodyPr wrap="square">
            <a:noAutofit/>
          </a:bodyPr>
          <a:lstStyle/>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Restaurant Review Dataset</a:t>
            </a:r>
          </a:p>
        </p:txBody>
      </p:sp>
    </p:spTree>
    <p:extLst>
      <p:ext uri="{BB962C8B-B14F-4D97-AF65-F5344CB8AC3E}">
        <p14:creationId xmlns:p14="http://schemas.microsoft.com/office/powerpoint/2010/main" val="52431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DISSCUSION OF RESULTS</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1779864"/>
            <a:ext cx="9372173" cy="4105175"/>
          </a:xfrm>
        </p:spPr>
        <p:txBody>
          <a:bodyPr wrap="square">
            <a:noAutofit/>
          </a:bodyPr>
          <a:lstStyle/>
          <a:p>
            <a:pPr marL="0" marR="0" algn="l">
              <a:lnSpc>
                <a:spcPct val="115000"/>
              </a:lnSpc>
              <a:spcBef>
                <a:spcPts val="0"/>
              </a:spcBef>
              <a:spcAft>
                <a:spcPts val="1000"/>
              </a:spcAft>
            </a:pPr>
            <a:endParaRPr lang="en-US" sz="1000" dirty="0">
              <a:effectLst/>
              <a:latin typeface="Bookman Old Style" panose="02050604050505020204" pitchFamily="18" charset="0"/>
              <a:ea typeface="Times New Roman" panose="02020603050405020304" pitchFamily="18" charset="0"/>
              <a:cs typeface="Arial" panose="020B0604020202020204" pitchFamily="34" charset="0"/>
            </a:endParaRPr>
          </a:p>
          <a:p>
            <a:pPr marL="0" marR="0" algn="l">
              <a:lnSpc>
                <a:spcPct val="115000"/>
              </a:lnSpc>
              <a:spcBef>
                <a:spcPts val="0"/>
              </a:spcBef>
              <a:spcAft>
                <a:spcPts val="1000"/>
              </a:spcAft>
            </a:pPr>
            <a:r>
              <a:rPr lang="en-US" sz="2200" dirty="0">
                <a:effectLst/>
                <a:latin typeface="Bookman Old Style" panose="02050604050505020204" pitchFamily="18" charset="0"/>
                <a:ea typeface="Times New Roman" panose="02020603050405020304" pitchFamily="18" charset="0"/>
                <a:cs typeface="Arial" panose="020B0604020202020204" pitchFamily="34" charset="0"/>
              </a:rPr>
              <a:t>Comparing the results from the first data set we found that the word approach performed better over all the classification models.</a:t>
            </a:r>
          </a:p>
          <a:p>
            <a:pPr marL="0" marR="0" algn="l">
              <a:lnSpc>
                <a:spcPct val="115000"/>
              </a:lnSpc>
              <a:spcBef>
                <a:spcPts val="0"/>
              </a:spcBef>
              <a:spcAft>
                <a:spcPts val="1000"/>
              </a:spcAft>
            </a:pPr>
            <a:r>
              <a:rPr lang="en-US" sz="2200" dirty="0">
                <a:effectLst/>
                <a:latin typeface="Bookman Old Style" panose="02050604050505020204" pitchFamily="18" charset="0"/>
                <a:ea typeface="Times New Roman" panose="02020603050405020304" pitchFamily="18" charset="0"/>
                <a:cs typeface="Arial" panose="020B0604020202020204" pitchFamily="34" charset="0"/>
              </a:rPr>
              <a:t>Both the linear SVM and the logistic regression had an accuracy of 89% which is the highest accuracy from all our applied models across the datasets </a:t>
            </a:r>
          </a:p>
          <a:p>
            <a:pPr marL="0" marR="0" algn="l">
              <a:lnSpc>
                <a:spcPct val="115000"/>
              </a:lnSpc>
              <a:spcBef>
                <a:spcPts val="0"/>
              </a:spcBef>
              <a:spcAft>
                <a:spcPts val="1000"/>
              </a:spcAft>
            </a:pPr>
            <a:r>
              <a:rPr lang="en-US" sz="2200" dirty="0">
                <a:effectLst/>
                <a:latin typeface="Bookman Old Style" panose="02050604050505020204" pitchFamily="18" charset="0"/>
                <a:ea typeface="Times New Roman" panose="02020603050405020304" pitchFamily="18" charset="0"/>
                <a:cs typeface="Arial" panose="020B0604020202020204" pitchFamily="34" charset="0"/>
              </a:rPr>
              <a:t>The second dataset had lower scores compared to the word approach in the first dataset, this could be because it is significantly smaller in size.</a:t>
            </a:r>
          </a:p>
        </p:txBody>
      </p:sp>
    </p:spTree>
    <p:extLst>
      <p:ext uri="{BB962C8B-B14F-4D97-AF65-F5344CB8AC3E}">
        <p14:creationId xmlns:p14="http://schemas.microsoft.com/office/powerpoint/2010/main" val="353624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122CAA8E-EB13-DAC5-7D90-907C6DAF6CA2}"/>
              </a:ext>
            </a:extLst>
          </p:cNvPr>
          <p:cNvSpPr txBox="1">
            <a:spLocks/>
          </p:cNvSpPr>
          <p:nvPr/>
        </p:nvSpPr>
        <p:spPr>
          <a:xfrm>
            <a:off x="1183532" y="2062869"/>
            <a:ext cx="9372173" cy="4105175"/>
          </a:xfrm>
          <a:prstGeom prst="rect">
            <a:avLst/>
          </a:prstGeom>
        </p:spPr>
        <p:txBody>
          <a:bodyPr wrap="square">
            <a:no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spcAft>
                <a:spcPts val="1000"/>
              </a:spcAft>
              <a:buNone/>
            </a:pPr>
            <a:endParaRPr lang="en-US" sz="1000" dirty="0">
              <a:latin typeface="Bookman Old Style" panose="02050604050505020204" pitchFamily="18" charset="0"/>
              <a:ea typeface="Times New Roman" panose="02020603050405020304" pitchFamily="18" charset="0"/>
              <a:cs typeface="Arial" panose="020B0604020202020204" pitchFamily="34" charset="0"/>
            </a:endParaRPr>
          </a:p>
          <a:p>
            <a:pPr marL="0" indent="0" algn="ctr">
              <a:lnSpc>
                <a:spcPct val="115000"/>
              </a:lnSpc>
              <a:spcBef>
                <a:spcPts val="0"/>
              </a:spcBef>
              <a:spcAft>
                <a:spcPts val="1000"/>
              </a:spcAft>
              <a:buNone/>
            </a:pPr>
            <a:r>
              <a:rPr lang="en-US" sz="8000" dirty="0">
                <a:latin typeface="Brush Script MT" panose="03060802040406070304" pitchFamily="66" charset="0"/>
                <a:ea typeface="Times New Roman" panose="02020603050405020304" pitchFamily="18" charset="0"/>
                <a:cs typeface="Arial" panose="020B0604020202020204" pitchFamily="34" charset="0"/>
              </a:rPr>
              <a:t>Thank you</a:t>
            </a:r>
          </a:p>
        </p:txBody>
      </p:sp>
    </p:spTree>
    <p:extLst>
      <p:ext uri="{BB962C8B-B14F-4D97-AF65-F5344CB8AC3E}">
        <p14:creationId xmlns:p14="http://schemas.microsoft.com/office/powerpoint/2010/main" val="415133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Sentiment analysis </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257664"/>
            <a:ext cx="6676417" cy="3627375"/>
          </a:xfrm>
        </p:spPr>
        <p:txBody>
          <a:bodyPr wrap="square">
            <a:noAutofit/>
          </a:bodyPr>
          <a:lstStyle/>
          <a:p>
            <a:pPr algn="l"/>
            <a:r>
              <a:rPr lang="en-US" dirty="0">
                <a:effectLst/>
                <a:latin typeface="Bookman Old Style" panose="02050604050505020204" pitchFamily="18" charset="0"/>
                <a:ea typeface="Times New Roman" panose="02020603050405020304" pitchFamily="18" charset="0"/>
                <a:cs typeface="Arial" panose="020B0604020202020204" pitchFamily="34" charset="0"/>
              </a:rPr>
              <a:t>Sentiment analysis is the process of analyzing pieces of writing to determine the emotional tone they carry, it is considered one of NLP techniques where your classifier is asked to determine if a phrase or group of words has a positive, negative, or neutral attitude. </a:t>
            </a:r>
            <a:endParaRPr lang="en-US" sz="3200" dirty="0"/>
          </a:p>
        </p:txBody>
      </p:sp>
      <p:pic>
        <p:nvPicPr>
          <p:cNvPr id="7" name="Picture 6" descr="Logo, company name&#10;&#10;Description automatically generated">
            <a:extLst>
              <a:ext uri="{FF2B5EF4-FFF2-40B4-BE49-F238E27FC236}">
                <a16:creationId xmlns:a16="http://schemas.microsoft.com/office/drawing/2014/main" id="{E4522B0E-D075-FC50-CCDF-941E8975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296" y="2257664"/>
            <a:ext cx="3043952" cy="1972932"/>
          </a:xfrm>
          <a:prstGeom prst="rect">
            <a:avLst/>
          </a:prstGeom>
        </p:spPr>
      </p:pic>
    </p:spTree>
    <p:extLst>
      <p:ext uri="{BB962C8B-B14F-4D97-AF65-F5344CB8AC3E}">
        <p14:creationId xmlns:p14="http://schemas.microsoft.com/office/powerpoint/2010/main" val="304373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Problem formulation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257664"/>
            <a:ext cx="9484468" cy="3627375"/>
          </a:xfrm>
        </p:spPr>
        <p:txBody>
          <a:bodyPr wrap="square">
            <a:noAutofit/>
          </a:bodyPr>
          <a:lstStyle/>
          <a:p>
            <a:pPr algn="l"/>
            <a:r>
              <a:rPr lang="en-US" dirty="0">
                <a:effectLst/>
                <a:latin typeface="Bookman Old Style" panose="02050604050505020204" pitchFamily="18" charset="0"/>
                <a:ea typeface="Times New Roman" panose="02020603050405020304" pitchFamily="18" charset="0"/>
                <a:cs typeface="Arial" panose="020B0604020202020204" pitchFamily="34" charset="0"/>
              </a:rPr>
              <a:t>In our project, we are aiming to use different classification algorithms to determine the sentiment of text and predict the positive and negative reviews. </a:t>
            </a:r>
          </a:p>
          <a:p>
            <a:pPr algn="l"/>
            <a:r>
              <a:rPr lang="en-US" dirty="0">
                <a:effectLst/>
                <a:latin typeface="Bookman Old Style" panose="02050604050505020204" pitchFamily="18" charset="0"/>
                <a:ea typeface="Times New Roman" panose="02020603050405020304" pitchFamily="18" charset="0"/>
                <a:cs typeface="Arial" panose="020B0604020202020204" pitchFamily="34" charset="0"/>
              </a:rPr>
              <a:t>This is used in organizations for a variety of applications, including: -</a:t>
            </a:r>
          </a:p>
          <a:p>
            <a:pPr marL="342900" indent="-342900" algn="l">
              <a:buFont typeface="Arial" panose="020B0604020202020204" pitchFamily="34" charset="0"/>
              <a:buChar char="•"/>
            </a:pPr>
            <a:r>
              <a:rPr lang="en-US" dirty="0">
                <a:effectLst/>
                <a:latin typeface="Bookman Old Style" panose="02050604050505020204" pitchFamily="18" charset="0"/>
                <a:ea typeface="Times New Roman" panose="02020603050405020304" pitchFamily="18" charset="0"/>
                <a:cs typeface="Arial" panose="020B0604020202020204" pitchFamily="34" charset="0"/>
              </a:rPr>
              <a:t>Identifying brand awareness, and reputation.</a:t>
            </a:r>
          </a:p>
          <a:p>
            <a:pPr marL="342900" indent="-342900" algn="l">
              <a:buFont typeface="Arial" panose="020B0604020202020204" pitchFamily="34" charset="0"/>
              <a:buChar char="•"/>
            </a:pPr>
            <a:r>
              <a:rPr lang="en-US" dirty="0">
                <a:effectLst/>
                <a:latin typeface="Bookman Old Style" panose="02050604050505020204" pitchFamily="18" charset="0"/>
                <a:ea typeface="Times New Roman" panose="02020603050405020304" pitchFamily="18" charset="0"/>
                <a:cs typeface="Arial" panose="020B0604020202020204" pitchFamily="34" charset="0"/>
              </a:rPr>
              <a:t>Tracking consumer reception of new products or features.</a:t>
            </a:r>
          </a:p>
          <a:p>
            <a:pPr marL="342900" indent="-342900" algn="l">
              <a:buFont typeface="Arial" panose="020B0604020202020204" pitchFamily="34" charset="0"/>
              <a:buChar char="•"/>
            </a:pPr>
            <a:r>
              <a:rPr lang="en-US" dirty="0">
                <a:effectLst/>
                <a:latin typeface="Bookman Old Style" panose="02050604050505020204" pitchFamily="18" charset="0"/>
                <a:ea typeface="Times New Roman" panose="02020603050405020304" pitchFamily="18" charset="0"/>
                <a:cs typeface="Arial" panose="020B0604020202020204" pitchFamily="34" charset="0"/>
              </a:rPr>
              <a:t>Evaluating the success of a marketing campaign.</a:t>
            </a:r>
          </a:p>
          <a:p>
            <a:pPr algn="l"/>
            <a:endParaRPr lang="en-US" dirty="0">
              <a:effectLst/>
              <a:latin typeface="Bookman Old Style" panose="02050604050505020204" pitchFamily="18" charset="0"/>
              <a:ea typeface="Times New Roman" panose="02020603050405020304" pitchFamily="18" charset="0"/>
              <a:cs typeface="Arial" panose="020B0604020202020204" pitchFamily="34" charset="0"/>
            </a:endParaRPr>
          </a:p>
          <a:p>
            <a:pPr algn="l"/>
            <a:endParaRPr lang="en-US" sz="3200" dirty="0"/>
          </a:p>
        </p:txBody>
      </p:sp>
    </p:spTree>
    <p:extLst>
      <p:ext uri="{BB962C8B-B14F-4D97-AF65-F5344CB8AC3E}">
        <p14:creationId xmlns:p14="http://schemas.microsoft.com/office/powerpoint/2010/main" val="18970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Datasets</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17030" y="1828800"/>
            <a:ext cx="6738497" cy="3627375"/>
          </a:xfrm>
        </p:spPr>
        <p:txBody>
          <a:bodyPr wrap="square">
            <a:noAutofit/>
          </a:bodyPr>
          <a:lstStyle/>
          <a:p>
            <a:pPr algn="l"/>
            <a:r>
              <a:rPr lang="en-US" dirty="0">
                <a:effectLst/>
                <a:latin typeface="Bookman Old Style" panose="02050604050505020204" pitchFamily="18" charset="0"/>
                <a:ea typeface="Times New Roman" panose="02020603050405020304" pitchFamily="18" charset="0"/>
                <a:cs typeface="Arial" panose="020B0604020202020204" pitchFamily="34" charset="0"/>
              </a:rPr>
              <a:t>We used the Internet Movie Database (IMDb) dataset consisting of nearly 50K movie reviews. The IMDb dataset classified into positive and negative movie review which is also known as binary sentiment analysis dataset.</a:t>
            </a:r>
          </a:p>
          <a:p>
            <a:pPr algn="l"/>
            <a:r>
              <a:rPr lang="en-US" dirty="0">
                <a:effectLst/>
                <a:latin typeface="Bookman Old Style" panose="02050604050505020204" pitchFamily="18" charset="0"/>
                <a:ea typeface="Times New Roman" panose="02020603050405020304" pitchFamily="18" charset="0"/>
                <a:cs typeface="Arial" panose="020B0604020202020204" pitchFamily="34" charset="0"/>
              </a:rPr>
              <a:t>Moreover, we applied our methodology on another dataset (Restaurant reviews).</a:t>
            </a:r>
          </a:p>
          <a:p>
            <a:pPr algn="l"/>
            <a:endParaRPr lang="en-US" sz="3200" dirty="0"/>
          </a:p>
        </p:txBody>
      </p:sp>
      <p:pic>
        <p:nvPicPr>
          <p:cNvPr id="4" name="Picture 3">
            <a:extLst>
              <a:ext uri="{FF2B5EF4-FFF2-40B4-BE49-F238E27FC236}">
                <a16:creationId xmlns:a16="http://schemas.microsoft.com/office/drawing/2014/main" id="{2DFC503F-2373-03B1-9E51-709EBD381D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527" y="776884"/>
            <a:ext cx="3975901" cy="5644603"/>
          </a:xfrm>
          <a:prstGeom prst="rect">
            <a:avLst/>
          </a:prstGeom>
          <a:noFill/>
          <a:ln>
            <a:noFill/>
          </a:ln>
        </p:spPr>
      </p:pic>
      <p:pic>
        <p:nvPicPr>
          <p:cNvPr id="6" name="Picture 5">
            <a:extLst>
              <a:ext uri="{FF2B5EF4-FFF2-40B4-BE49-F238E27FC236}">
                <a16:creationId xmlns:a16="http://schemas.microsoft.com/office/drawing/2014/main" id="{CB4FE25C-C1B1-9B04-A1FD-E6401ADC0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469" y="5068801"/>
            <a:ext cx="4036769" cy="1632476"/>
          </a:xfrm>
          <a:prstGeom prst="rect">
            <a:avLst/>
          </a:prstGeom>
        </p:spPr>
      </p:pic>
    </p:spTree>
    <p:extLst>
      <p:ext uri="{BB962C8B-B14F-4D97-AF65-F5344CB8AC3E}">
        <p14:creationId xmlns:p14="http://schemas.microsoft.com/office/powerpoint/2010/main" val="90586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484468"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Main libraries used : -</a:t>
            </a:r>
          </a:p>
          <a:p>
            <a:pPr marL="342900" indent="-342900" algn="l">
              <a:buFont typeface="Arial" panose="020B0604020202020204" pitchFamily="34" charset="0"/>
              <a:buChar char="•"/>
            </a:pPr>
            <a:r>
              <a:rPr lang="en-US" sz="2000" b="1" i="1" u="sng" dirty="0">
                <a:latin typeface="Bookman Old Style" panose="02050604050505020204" pitchFamily="18" charset="0"/>
                <a:ea typeface="Times New Roman" panose="02020603050405020304" pitchFamily="18" charset="0"/>
                <a:cs typeface="Arial" panose="020B0604020202020204" pitchFamily="34" charset="0"/>
              </a:rPr>
              <a:t>P</a:t>
            </a:r>
            <a:r>
              <a:rPr lang="en-US" sz="2000" b="1" i="1" u="sng" dirty="0">
                <a:effectLst/>
                <a:latin typeface="Bookman Old Style" panose="02050604050505020204" pitchFamily="18" charset="0"/>
                <a:ea typeface="Times New Roman" panose="02020603050405020304" pitchFamily="18" charset="0"/>
                <a:cs typeface="Arial" panose="020B0604020202020204" pitchFamily="34" charset="0"/>
              </a:rPr>
              <a:t>andas: - </a:t>
            </a:r>
            <a:r>
              <a:rPr lang="en-US" sz="2000" dirty="0">
                <a:effectLst/>
                <a:latin typeface="Bookman Old Style" panose="02050604050505020204" pitchFamily="18" charset="0"/>
                <a:ea typeface="Times New Roman" panose="02020603050405020304" pitchFamily="18" charset="0"/>
                <a:cs typeface="Arial" panose="020B0604020202020204" pitchFamily="34" charset="0"/>
              </a:rPr>
              <a:t>is a python library used for analyzing, cleaning, exploring, and manipulating data.</a:t>
            </a:r>
          </a:p>
          <a:p>
            <a:pPr marL="342900" indent="-342900" algn="l">
              <a:buFont typeface="Arial" panose="020B0604020202020204" pitchFamily="34" charset="0"/>
              <a:buChar char="•"/>
            </a:pPr>
            <a:r>
              <a:rPr lang="en-US" sz="2000" b="1" i="1" u="sng" dirty="0">
                <a:effectLst/>
                <a:latin typeface="Bookman Old Style" panose="02050604050505020204" pitchFamily="18" charset="0"/>
                <a:ea typeface="Times New Roman" panose="02020603050405020304" pitchFamily="18" charset="0"/>
                <a:cs typeface="Arial" panose="020B0604020202020204" pitchFamily="34" charset="0"/>
              </a:rPr>
              <a:t>NumPy: - </a:t>
            </a:r>
            <a:r>
              <a:rPr lang="en-US" sz="2000" dirty="0">
                <a:effectLst/>
                <a:latin typeface="Bookman Old Style" panose="02050604050505020204" pitchFamily="18" charset="0"/>
                <a:ea typeface="Times New Roman" panose="02020603050405020304" pitchFamily="18" charset="0"/>
                <a:cs typeface="Arial" panose="020B0604020202020204" pitchFamily="34" charset="0"/>
              </a:rPr>
              <a:t>is a Python library used for working with arrays. The library contains many mathematical, algebraic, and transformation functions.</a:t>
            </a:r>
          </a:p>
          <a:p>
            <a:pPr marL="342900" indent="-342900" algn="l">
              <a:buFont typeface="Arial" panose="020B0604020202020204" pitchFamily="34" charset="0"/>
              <a:buChar char="•"/>
            </a:pPr>
            <a:r>
              <a:rPr lang="en-US" sz="2000" b="1" i="1" u="sng" dirty="0">
                <a:effectLst/>
                <a:latin typeface="Bookman Old Style" panose="02050604050505020204" pitchFamily="18" charset="0"/>
                <a:ea typeface="Times New Roman" panose="02020603050405020304" pitchFamily="18" charset="0"/>
                <a:cs typeface="Arial" panose="020B0604020202020204" pitchFamily="34" charset="0"/>
              </a:rPr>
              <a:t>NLTK: - </a:t>
            </a:r>
            <a:r>
              <a:rPr lang="en-US" sz="2000" dirty="0">
                <a:effectLst/>
                <a:latin typeface="Bookman Old Style" panose="02050604050505020204" pitchFamily="18" charset="0"/>
                <a:ea typeface="Times New Roman" panose="02020603050405020304" pitchFamily="18" charset="0"/>
                <a:cs typeface="Arial" panose="020B0604020202020204" pitchFamily="34" charset="0"/>
              </a:rPr>
              <a:t>is a leading platform for building Python programs to work with human language data. It provides many text processing libraries for classification, tokenization, stemming, tagging, parsing, and semantic reasoning. </a:t>
            </a:r>
          </a:p>
          <a:p>
            <a:pPr algn="l"/>
            <a:endParaRPr lang="en-US" sz="2000" dirty="0">
              <a:effectLst/>
              <a:latin typeface="Bookman Old Style" panose="02050604050505020204" pitchFamily="18" charset="0"/>
              <a:ea typeface="Times New Roman" panose="02020603050405020304" pitchFamily="18" charset="0"/>
              <a:cs typeface="Arial" panose="020B0604020202020204" pitchFamily="34" charset="0"/>
            </a:endParaRPr>
          </a:p>
          <a:p>
            <a:pPr algn="l"/>
            <a:endParaRPr lang="en-US" sz="2000" dirty="0"/>
          </a:p>
        </p:txBody>
      </p:sp>
    </p:spTree>
    <p:extLst>
      <p:ext uri="{BB962C8B-B14F-4D97-AF65-F5344CB8AC3E}">
        <p14:creationId xmlns:p14="http://schemas.microsoft.com/office/powerpoint/2010/main" val="247111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5771745"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r>
              <a:rPr lang="en-US" sz="2000" dirty="0">
                <a:latin typeface="Bookman Old Style" panose="02050604050505020204" pitchFamily="18" charset="0"/>
                <a:ea typeface="Times New Roman" panose="02020603050405020304" pitchFamily="18" charset="0"/>
                <a:cs typeface="Arial" panose="020B0604020202020204" pitchFamily="34" charset="0"/>
              </a:rPr>
              <a:t>First, we started by checking the distribution of the IMDB dataset, as shown in the figure, this dataset has an equal ratio of positive to negative reviews, so we considered it balanced. </a:t>
            </a:r>
          </a:p>
          <a:p>
            <a:pPr algn="l"/>
            <a:r>
              <a:rPr lang="en-US" sz="2000" dirty="0">
                <a:latin typeface="Bookman Old Style" panose="02050604050505020204" pitchFamily="18" charset="0"/>
                <a:ea typeface="Times New Roman" panose="02020603050405020304" pitchFamily="18" charset="0"/>
                <a:cs typeface="Arial" panose="020B0604020202020204" pitchFamily="34" charset="0"/>
              </a:rPr>
              <a:t>After that we checked for any duplicate records and found 418 duplicates, so we dropped them.</a:t>
            </a:r>
            <a:endParaRPr lang="en-US" sz="2000" dirty="0">
              <a:effectLst/>
              <a:latin typeface="Bookman Old Style" panose="02050604050505020204" pitchFamily="18" charset="0"/>
              <a:ea typeface="Times New Roman" panose="02020603050405020304" pitchFamily="18" charset="0"/>
              <a:cs typeface="Arial" panose="020B0604020202020204" pitchFamily="34" charset="0"/>
            </a:endParaRPr>
          </a:p>
          <a:p>
            <a:pPr algn="l"/>
            <a:endParaRPr lang="en-US" sz="2000" dirty="0"/>
          </a:p>
        </p:txBody>
      </p:sp>
      <p:pic>
        <p:nvPicPr>
          <p:cNvPr id="6" name="Picture 5" descr="Chart, bar chart&#10;&#10;Description automatically generated">
            <a:extLst>
              <a:ext uri="{FF2B5EF4-FFF2-40B4-BE49-F238E27FC236}">
                <a16:creationId xmlns:a16="http://schemas.microsoft.com/office/drawing/2014/main" id="{D5765194-1F65-C0E0-8DE9-A730A4829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650" y="2389991"/>
            <a:ext cx="4103051" cy="2833762"/>
          </a:xfrm>
          <a:prstGeom prst="rect">
            <a:avLst/>
          </a:prstGeom>
        </p:spPr>
      </p:pic>
    </p:spTree>
    <p:extLst>
      <p:ext uri="{BB962C8B-B14F-4D97-AF65-F5344CB8AC3E}">
        <p14:creationId xmlns:p14="http://schemas.microsoft.com/office/powerpoint/2010/main" val="37680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740630" cy="182819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r>
              <a:rPr lang="en-US" sz="2000" dirty="0">
                <a:latin typeface="Bookman Old Style" panose="02050604050505020204" pitchFamily="18" charset="0"/>
                <a:ea typeface="Times New Roman" panose="02020603050405020304" pitchFamily="18" charset="0"/>
                <a:cs typeface="Arial" panose="020B0604020202020204" pitchFamily="34" charset="0"/>
              </a:rPr>
              <a:t>We created a text processing function , as shown in the figure , that will clean the reviews from URLs, hashtags, and unnecessary characters like punctuation or markup. Next, we tokenized the reviews and removed the stop words from sentence.</a:t>
            </a:r>
            <a:endParaRPr lang="en-US" sz="2000" dirty="0"/>
          </a:p>
        </p:txBody>
      </p:sp>
      <p:pic>
        <p:nvPicPr>
          <p:cNvPr id="5" name="Picture 4" descr="Text&#10;&#10;Description automatically generated">
            <a:extLst>
              <a:ext uri="{FF2B5EF4-FFF2-40B4-BE49-F238E27FC236}">
                <a16:creationId xmlns:a16="http://schemas.microsoft.com/office/drawing/2014/main" id="{ACEB3D13-A2B1-7C24-917F-67CAFD90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261" y="3868546"/>
            <a:ext cx="6438709" cy="2241131"/>
          </a:xfrm>
          <a:prstGeom prst="rect">
            <a:avLst/>
          </a:prstGeom>
        </p:spPr>
      </p:pic>
      <p:sp>
        <p:nvSpPr>
          <p:cNvPr id="7" name="Subtitle 2">
            <a:extLst>
              <a:ext uri="{FF2B5EF4-FFF2-40B4-BE49-F238E27FC236}">
                <a16:creationId xmlns:a16="http://schemas.microsoft.com/office/drawing/2014/main" id="{25EC3E76-0020-173C-8BA4-3C21DC0AAB94}"/>
              </a:ext>
            </a:extLst>
          </p:cNvPr>
          <p:cNvSpPr txBox="1">
            <a:spLocks/>
          </p:cNvSpPr>
          <p:nvPr/>
        </p:nvSpPr>
        <p:spPr>
          <a:xfrm>
            <a:off x="1183532" y="4265137"/>
            <a:ext cx="3820729" cy="2276980"/>
          </a:xfrm>
          <a:prstGeom prst="rect">
            <a:avLst/>
          </a:prstGeom>
        </p:spPr>
        <p:txBody>
          <a:bodyPr vert="horz" wrap="square" lIns="91440" tIns="45720" rIns="91440" bIns="45720" rtlCol="0">
            <a:no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Bookman Old Style" panose="02050604050505020204" pitchFamily="18" charset="0"/>
                <a:ea typeface="Times New Roman" panose="02020603050405020304" pitchFamily="18" charset="0"/>
                <a:cs typeface="Arial" panose="020B0604020202020204" pitchFamily="34" charset="0"/>
              </a:rPr>
              <a:t>After that, we applied the text processing function for each record in the dataset.</a:t>
            </a:r>
            <a:endParaRPr lang="en-US" sz="2000" dirty="0"/>
          </a:p>
        </p:txBody>
      </p:sp>
    </p:spTree>
    <p:extLst>
      <p:ext uri="{BB962C8B-B14F-4D97-AF65-F5344CB8AC3E}">
        <p14:creationId xmlns:p14="http://schemas.microsoft.com/office/powerpoint/2010/main" val="309012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484468"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endParaRPr lang="en-US" sz="700" b="1" i="1" u="sng" dirty="0">
              <a:effectLst/>
              <a:latin typeface="Bookman Old Style" panose="02050604050505020204" pitchFamily="18" charset="0"/>
              <a:ea typeface="Times New Roman" panose="02020603050405020304" pitchFamily="18" charset="0"/>
              <a:cs typeface="Arial" panose="020B0604020202020204" pitchFamily="34" charset="0"/>
            </a:endParaRPr>
          </a:p>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Tokenization: - </a:t>
            </a:r>
            <a:r>
              <a:rPr lang="en-US" sz="2000" dirty="0">
                <a:latin typeface="Bookman Old Style" panose="02050604050505020204" pitchFamily="18" charset="0"/>
                <a:ea typeface="Times New Roman" panose="02020603050405020304" pitchFamily="18" charset="0"/>
                <a:cs typeface="Arial" panose="020B0604020202020204" pitchFamily="34" charset="0"/>
              </a:rPr>
              <a:t>is a way of separating a piece of text into smaller units called tokens. Here, tokens can be either words, characters, or sub-words. Word Tokenization is the most used tokenization algorithm.</a:t>
            </a:r>
          </a:p>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Stop words: - </a:t>
            </a:r>
            <a:r>
              <a:rPr lang="en-US" sz="2000" dirty="0">
                <a:latin typeface="Bookman Old Style" panose="02050604050505020204" pitchFamily="18" charset="0"/>
                <a:ea typeface="Times New Roman" panose="02020603050405020304" pitchFamily="18" charset="0"/>
                <a:cs typeface="Arial" panose="020B0604020202020204" pitchFamily="34" charset="0"/>
              </a:rPr>
              <a:t>are the words which are generally filtered out before processing a textual data. These are the most common words in any language and does not add much information to the text. Examples of a few stop words in English are “the”, “a”, “an”, “so”, “what”.  </a:t>
            </a:r>
            <a:endParaRPr lang="en-US" sz="2000" dirty="0"/>
          </a:p>
        </p:txBody>
      </p:sp>
    </p:spTree>
    <p:extLst>
      <p:ext uri="{BB962C8B-B14F-4D97-AF65-F5344CB8AC3E}">
        <p14:creationId xmlns:p14="http://schemas.microsoft.com/office/powerpoint/2010/main" val="230263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B7BA-6331-3DD8-E501-D10722C87BA0}"/>
              </a:ext>
            </a:extLst>
          </p:cNvPr>
          <p:cNvSpPr>
            <a:spLocks noGrp="1"/>
          </p:cNvSpPr>
          <p:nvPr>
            <p:ph type="ctrTitle"/>
          </p:nvPr>
        </p:nvSpPr>
        <p:spPr>
          <a:xfrm>
            <a:off x="1524000" y="972961"/>
            <a:ext cx="9144000" cy="855839"/>
          </a:xfrm>
        </p:spPr>
        <p:txBody>
          <a:bodyPr>
            <a:normAutofit/>
          </a:bodyPr>
          <a:lstStyle/>
          <a:p>
            <a:r>
              <a:rPr lang="en-US" sz="4000" b="1" kern="0" cap="all" dirty="0">
                <a:solidFill>
                  <a:srgbClr val="0F0A34"/>
                </a:solidFill>
                <a:effectLst/>
                <a:latin typeface="Bookman Old Style" panose="02050604050505020204" pitchFamily="18" charset="0"/>
                <a:ea typeface="Meiryo" panose="020B0604030504040204" pitchFamily="34" charset="-128"/>
                <a:cs typeface="Times New Roman" panose="02020603050405020304" pitchFamily="18" charset="0"/>
              </a:rPr>
              <a:t>TECHNICAL DISCUSSION</a:t>
            </a:r>
            <a:endParaRPr lang="en-US" sz="12500" dirty="0"/>
          </a:p>
        </p:txBody>
      </p:sp>
      <p:sp>
        <p:nvSpPr>
          <p:cNvPr id="3" name="Subtitle 2">
            <a:extLst>
              <a:ext uri="{FF2B5EF4-FFF2-40B4-BE49-F238E27FC236}">
                <a16:creationId xmlns:a16="http://schemas.microsoft.com/office/drawing/2014/main" id="{84366A33-528B-BF5E-33A7-3DD0AA198666}"/>
              </a:ext>
            </a:extLst>
          </p:cNvPr>
          <p:cNvSpPr>
            <a:spLocks noGrp="1"/>
          </p:cNvSpPr>
          <p:nvPr>
            <p:ph type="subTitle" idx="1"/>
          </p:nvPr>
        </p:nvSpPr>
        <p:spPr>
          <a:xfrm>
            <a:off x="1183532" y="2062869"/>
            <a:ext cx="9372173" cy="4105175"/>
          </a:xfrm>
        </p:spPr>
        <p:txBody>
          <a:bodyPr wrap="square">
            <a:noAutofit/>
          </a:bodyPr>
          <a:lstStyle/>
          <a:p>
            <a:pPr algn="l"/>
            <a:r>
              <a:rPr lang="en-US" b="1" i="1" u="sng" dirty="0">
                <a:effectLst/>
                <a:latin typeface="Bookman Old Style" panose="02050604050505020204" pitchFamily="18" charset="0"/>
                <a:ea typeface="Times New Roman" panose="02020603050405020304" pitchFamily="18" charset="0"/>
                <a:cs typeface="Arial" panose="020B0604020202020204" pitchFamily="34" charset="0"/>
              </a:rPr>
              <a:t>Data Preprocessing : -</a:t>
            </a:r>
          </a:p>
          <a:p>
            <a:pPr algn="l"/>
            <a:r>
              <a:rPr lang="en-US" sz="2000" b="1" i="1" u="sng" dirty="0">
                <a:latin typeface="Bookman Old Style" panose="02050604050505020204" pitchFamily="18" charset="0"/>
                <a:ea typeface="Times New Roman" panose="02020603050405020304" pitchFamily="18" charset="0"/>
                <a:cs typeface="Arial" panose="020B0604020202020204" pitchFamily="34" charset="0"/>
              </a:rPr>
              <a:t>Stemming: - </a:t>
            </a:r>
            <a:r>
              <a:rPr lang="en-US" sz="2000" dirty="0">
                <a:latin typeface="Bookman Old Style" panose="02050604050505020204" pitchFamily="18" charset="0"/>
                <a:ea typeface="Times New Roman" panose="02020603050405020304" pitchFamily="18" charset="0"/>
                <a:cs typeface="Arial" panose="020B0604020202020204" pitchFamily="34" charset="0"/>
              </a:rPr>
              <a:t>is the process of reducing a word to its stem. This is important since the English language has several variants of a single term. The presence of these variances in a text corpus results in data redundancy when developing machine learning models. We used Porter’s Stemmer.</a:t>
            </a:r>
          </a:p>
          <a:p>
            <a:pPr algn="l"/>
            <a:r>
              <a:rPr lang="en-US" sz="2000" b="1" u="sng" dirty="0">
                <a:effectLst/>
                <a:latin typeface="Bookman Old Style" panose="02050604050505020204" pitchFamily="18" charset="0"/>
                <a:ea typeface="Times New Roman" panose="02020603050405020304" pitchFamily="18" charset="0"/>
                <a:cs typeface="Arial" panose="020B0604020202020204" pitchFamily="34" charset="0"/>
              </a:rPr>
              <a:t>Porter’s Stemmer: - </a:t>
            </a:r>
            <a:r>
              <a:rPr lang="en-US" sz="2000" dirty="0">
                <a:effectLst/>
                <a:latin typeface="Bookman Old Style" panose="02050604050505020204" pitchFamily="18" charset="0"/>
                <a:ea typeface="Times New Roman" panose="02020603050405020304" pitchFamily="18" charset="0"/>
                <a:cs typeface="Arial" panose="020B0604020202020204" pitchFamily="34" charset="0"/>
              </a:rPr>
              <a:t>It is based on the idea that the suffixes in the English language are made up of a combination of smaller and simpler suffixes. This stemmer is known for its speed and simplicity, which we used in our processing </a:t>
            </a:r>
            <a:endParaRPr lang="en-US" sz="2000" dirty="0"/>
          </a:p>
        </p:txBody>
      </p:sp>
    </p:spTree>
    <p:extLst>
      <p:ext uri="{BB962C8B-B14F-4D97-AF65-F5344CB8AC3E}">
        <p14:creationId xmlns:p14="http://schemas.microsoft.com/office/powerpoint/2010/main" val="4067718902"/>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212</TotalTime>
  <Words>977</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Amasis MT Pro Medium</vt:lpstr>
      <vt:lpstr>Arial</vt:lpstr>
      <vt:lpstr>Avenir Next LT Pro</vt:lpstr>
      <vt:lpstr>Bookman Old Style</vt:lpstr>
      <vt:lpstr>Brush Script MT</vt:lpstr>
      <vt:lpstr>PrismaticVTI</vt:lpstr>
      <vt:lpstr>SENTIMENT  ANALYSIS Project</vt:lpstr>
      <vt:lpstr>Sentiment analysis </vt:lpstr>
      <vt:lpstr>Problem formulation</vt:lpstr>
      <vt:lpstr>Datasets</vt:lpstr>
      <vt:lpstr>TECHNICAL DISCUSSION</vt:lpstr>
      <vt:lpstr>TECHNICAL DISCUSSION</vt:lpstr>
      <vt:lpstr>TECHNICAL DISCUSSION</vt:lpstr>
      <vt:lpstr>TECHNICAL DISCUSSION</vt:lpstr>
      <vt:lpstr>TECHNICAL DISCUSSION</vt:lpstr>
      <vt:lpstr>TECHNICAL DISCUSSION</vt:lpstr>
      <vt:lpstr>TECHNICAL DISCUSSION</vt:lpstr>
      <vt:lpstr>TECHNICAL DISCUSSION</vt:lpstr>
      <vt:lpstr>Classification models</vt:lpstr>
      <vt:lpstr>Results</vt:lpstr>
      <vt:lpstr>Results</vt:lpstr>
      <vt:lpstr>DISSCUSION OF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Project</dc:title>
  <dc:creator>ammar181288@feng.bu.edu.eg</dc:creator>
  <cp:lastModifiedBy>ammar181288@feng.bu.edu.eg</cp:lastModifiedBy>
  <cp:revision>11</cp:revision>
  <dcterms:created xsi:type="dcterms:W3CDTF">2022-12-25T19:30:54Z</dcterms:created>
  <dcterms:modified xsi:type="dcterms:W3CDTF">2022-12-27T08:27:31Z</dcterms:modified>
</cp:coreProperties>
</file>