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Century Gothic" panose="020B050202020202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1536" y="5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b8e1bab93_7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7b8e1bab93_7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b8e1bab93_7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b8e1bab93_7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b8e1bab93_7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7b8e1bab93_7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b8e1bab93_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7b8e1bab93_7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b8e1bab93_7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7b8e1bab93_7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b8e1bab93_0_1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b8e1bab93_0_1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b8e1bab93_0_1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b8e1bab93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b8e1bab93_0_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b8e1bab93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lvl1pPr lvl="0" algn="l" rtl="0">
              <a:spcBef>
                <a:spcPts val="0"/>
              </a:spcBef>
              <a:spcAft>
                <a:spcPts val="0"/>
              </a:spcAft>
              <a:buClr>
                <a:schemeClr val="lt2"/>
              </a:buClr>
              <a:buSzPts val="14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32" name="Google Shape;132;p13"/>
          <p:cNvSpPr txBox="1">
            <a:spLocks noGrp="1"/>
          </p:cNvSpPr>
          <p:nvPr>
            <p:ph type="body" idx="1"/>
          </p:nvPr>
        </p:nvSpPr>
        <p:spPr>
          <a:xfrm>
            <a:off x="827484" y="1539688"/>
            <a:ext cx="6709800" cy="31467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33" name="Google Shape;133;p13"/>
          <p:cNvSpPr txBox="1">
            <a:spLocks noGrp="1"/>
          </p:cNvSpPr>
          <p:nvPr>
            <p:ph type="dt" idx="10"/>
          </p:nvPr>
        </p:nvSpPr>
        <p:spPr>
          <a:xfrm rot="5400000">
            <a:off x="7616804" y="1342951"/>
            <a:ext cx="742800" cy="228600"/>
          </a:xfrm>
          <a:prstGeom prst="rect">
            <a:avLst/>
          </a:prstGeom>
          <a:noFill/>
          <a:ln>
            <a:noFill/>
          </a:ln>
        </p:spPr>
        <p:txBody>
          <a:bodyPr spcFirstLastPara="1" wrap="square" lIns="68575" tIns="34275" rIns="68575" bIns="34275"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rot="5400000">
            <a:off x="6713753" y="2418900"/>
            <a:ext cx="2894700" cy="2286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2079748" y="554172"/>
            <a:ext cx="4984500" cy="876900"/>
          </a:xfrm>
          <a:prstGeom prst="rect">
            <a:avLst/>
          </a:prstGeom>
          <a:noFill/>
          <a:ln>
            <a:noFill/>
          </a:ln>
        </p:spPr>
        <p:txBody>
          <a:bodyPr spcFirstLastPara="1" wrap="square" lIns="68575" tIns="34275" rIns="68575" bIns="34275" anchor="b" anchorCtr="0">
            <a:noAutofit/>
          </a:bodyPr>
          <a:lstStyle/>
          <a:p>
            <a:pPr marL="0" lvl="0" indent="0" algn="ctr" rtl="0">
              <a:spcBef>
                <a:spcPts val="0"/>
              </a:spcBef>
              <a:spcAft>
                <a:spcPts val="0"/>
              </a:spcAft>
              <a:buClr>
                <a:schemeClr val="lt2"/>
              </a:buClr>
              <a:buSzPts val="5400"/>
              <a:buFont typeface="Century Gothic"/>
              <a:buNone/>
            </a:pPr>
            <a:r>
              <a:rPr lang="en" sz="3000"/>
              <a:t>Sorting</a:t>
            </a:r>
            <a:endParaRPr sz="3000"/>
          </a:p>
        </p:txBody>
      </p:sp>
      <p:sp>
        <p:nvSpPr>
          <p:cNvPr id="141" name="Google Shape;141;p14"/>
          <p:cNvSpPr txBox="1">
            <a:spLocks noGrp="1"/>
          </p:cNvSpPr>
          <p:nvPr>
            <p:ph type="subTitle" idx="1"/>
          </p:nvPr>
        </p:nvSpPr>
        <p:spPr>
          <a:xfrm>
            <a:off x="1258200" y="2571750"/>
            <a:ext cx="6627600" cy="21822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SzPts val="1200"/>
              <a:buNone/>
            </a:pPr>
            <a:r>
              <a:rPr lang="en" sz="1400"/>
              <a:t>Group Members:</a:t>
            </a:r>
            <a:endParaRPr sz="1400"/>
          </a:p>
          <a:p>
            <a:pPr marL="0" lvl="0" indent="0" algn="ctr" rtl="0">
              <a:spcBef>
                <a:spcPts val="0"/>
              </a:spcBef>
              <a:spcAft>
                <a:spcPts val="0"/>
              </a:spcAft>
              <a:buSzPts val="1200"/>
              <a:buNone/>
            </a:pPr>
            <a:endParaRPr sz="1400"/>
          </a:p>
          <a:p>
            <a:pPr marL="457200" lvl="0" indent="-317500" algn="ctr" rtl="0">
              <a:lnSpc>
                <a:spcPct val="150000"/>
              </a:lnSpc>
              <a:spcBef>
                <a:spcPts val="0"/>
              </a:spcBef>
              <a:spcAft>
                <a:spcPts val="0"/>
              </a:spcAft>
              <a:buSzPts val="1400"/>
              <a:buChar char="●"/>
            </a:pPr>
            <a:r>
              <a:rPr lang="en" sz="1400"/>
              <a:t>Muhammad Faiz bin Anuar		198921</a:t>
            </a:r>
            <a:endParaRPr sz="1400"/>
          </a:p>
          <a:p>
            <a:pPr marL="457200" lvl="0" indent="-317500" algn="ctr" rtl="0">
              <a:lnSpc>
                <a:spcPct val="150000"/>
              </a:lnSpc>
              <a:spcBef>
                <a:spcPts val="0"/>
              </a:spcBef>
              <a:spcAft>
                <a:spcPts val="0"/>
              </a:spcAft>
              <a:buSzPts val="1400"/>
              <a:buChar char="●"/>
            </a:pPr>
            <a:r>
              <a:rPr lang="en" sz="1400"/>
              <a:t>Mohd Taufiq bin Zaidong		195896</a:t>
            </a:r>
            <a:endParaRPr sz="1400"/>
          </a:p>
          <a:p>
            <a:pPr marL="457200" lvl="0" indent="-317500" algn="ctr" rtl="0">
              <a:lnSpc>
                <a:spcPct val="150000"/>
              </a:lnSpc>
              <a:spcBef>
                <a:spcPts val="0"/>
              </a:spcBef>
              <a:spcAft>
                <a:spcPts val="0"/>
              </a:spcAft>
              <a:buSzPts val="1400"/>
              <a:buChar char="●"/>
            </a:pPr>
            <a:r>
              <a:rPr lang="en" sz="1400"/>
              <a:t>Muhammad Khairi bin Jamil		197654</a:t>
            </a:r>
            <a:endParaRPr sz="1400"/>
          </a:p>
          <a:p>
            <a:pPr marL="457200" lvl="0" indent="-317500" algn="ctr" rtl="0">
              <a:lnSpc>
                <a:spcPct val="150000"/>
              </a:lnSpc>
              <a:spcBef>
                <a:spcPts val="0"/>
              </a:spcBef>
              <a:spcAft>
                <a:spcPts val="0"/>
              </a:spcAft>
              <a:buSzPts val="1400"/>
              <a:buChar char="●"/>
            </a:pPr>
            <a:r>
              <a:rPr lang="en" sz="1400"/>
              <a:t>Ammar Hakim bin Redzuwan		198394</a:t>
            </a:r>
            <a:endParaRPr sz="1400"/>
          </a:p>
        </p:txBody>
      </p:sp>
      <p:pic>
        <p:nvPicPr>
          <p:cNvPr id="142" name="Google Shape;142;p14"/>
          <p:cNvPicPr preferRelativeResize="0"/>
          <p:nvPr/>
        </p:nvPicPr>
        <p:blipFill>
          <a:blip r:embed="rId3">
            <a:alphaModFix/>
          </a:blip>
          <a:stretch>
            <a:fillRect/>
          </a:stretch>
        </p:blipFill>
        <p:spPr>
          <a:xfrm>
            <a:off x="6859926" y="454825"/>
            <a:ext cx="1920265" cy="8769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lt2"/>
              </a:buClr>
              <a:buSzPts val="3200"/>
              <a:buFont typeface="Century Gothic"/>
              <a:buNone/>
            </a:pPr>
            <a:r>
              <a:rPr lang="en" sz="2400"/>
              <a:t>Introduction</a:t>
            </a:r>
            <a:endParaRPr sz="2400"/>
          </a:p>
        </p:txBody>
      </p:sp>
      <p:sp>
        <p:nvSpPr>
          <p:cNvPr id="148" name="Google Shape;148;p15"/>
          <p:cNvSpPr txBox="1">
            <a:spLocks noGrp="1"/>
          </p:cNvSpPr>
          <p:nvPr>
            <p:ph type="body" idx="1"/>
          </p:nvPr>
        </p:nvSpPr>
        <p:spPr>
          <a:xfrm>
            <a:off x="628650" y="1189472"/>
            <a:ext cx="7886700" cy="3263504"/>
          </a:xfrm>
          <a:prstGeom prst="rect">
            <a:avLst/>
          </a:prstGeom>
          <a:noFill/>
          <a:ln>
            <a:noFill/>
          </a:ln>
        </p:spPr>
        <p:txBody>
          <a:bodyPr spcFirstLastPara="1" wrap="square" lIns="68575" tIns="34275" rIns="68575" bIns="34275" anchor="t" anchorCtr="0">
            <a:noAutofit/>
          </a:bodyPr>
          <a:lstStyle/>
          <a:p>
            <a:pPr marL="254000" lvl="0" indent="-254000" algn="l" rtl="0">
              <a:lnSpc>
                <a:spcPct val="80000"/>
              </a:lnSpc>
              <a:spcBef>
                <a:spcPts val="0"/>
              </a:spcBef>
              <a:spcAft>
                <a:spcPts val="0"/>
              </a:spcAft>
              <a:buSzPts val="1200"/>
              <a:buChar char="●"/>
            </a:pPr>
            <a:r>
              <a:rPr lang="en" sz="1500">
                <a:latin typeface="Arial"/>
                <a:ea typeface="Arial"/>
                <a:cs typeface="Arial"/>
                <a:sym typeface="Arial"/>
              </a:rPr>
              <a:t>Sorting is the most common applications in computer science. The process through which data are arranged in either ascending or descending order according to their values</a:t>
            </a:r>
            <a:r>
              <a:rPr lang="en" sz="800">
                <a:latin typeface="Times New Roman"/>
                <a:ea typeface="Times New Roman"/>
                <a:cs typeface="Times New Roman"/>
                <a:sym typeface="Times New Roman"/>
              </a:rPr>
              <a:t>.</a:t>
            </a:r>
            <a:endParaRPr sz="1100"/>
          </a:p>
          <a:p>
            <a:pPr marL="0" lvl="0" indent="0" algn="l" rtl="0">
              <a:lnSpc>
                <a:spcPct val="80000"/>
              </a:lnSpc>
              <a:spcBef>
                <a:spcPts val="800"/>
              </a:spcBef>
              <a:spcAft>
                <a:spcPts val="0"/>
              </a:spcAft>
              <a:buSzPts val="700"/>
              <a:buNone/>
            </a:pPr>
            <a:endParaRPr sz="800">
              <a:latin typeface="Times New Roman"/>
              <a:ea typeface="Times New Roman"/>
              <a:cs typeface="Times New Roman"/>
              <a:sym typeface="Times New Roman"/>
            </a:endParaRPr>
          </a:p>
          <a:p>
            <a:pPr marL="0" lvl="0" indent="0" algn="l" rtl="0">
              <a:lnSpc>
                <a:spcPct val="80000"/>
              </a:lnSpc>
              <a:spcBef>
                <a:spcPts val="800"/>
              </a:spcBef>
              <a:spcAft>
                <a:spcPts val="0"/>
              </a:spcAft>
              <a:buSzPts val="700"/>
              <a:buNone/>
            </a:pPr>
            <a:endParaRPr sz="800">
              <a:latin typeface="Times New Roman"/>
              <a:ea typeface="Times New Roman"/>
              <a:cs typeface="Times New Roman"/>
              <a:sym typeface="Times New Roman"/>
            </a:endParaRPr>
          </a:p>
          <a:p>
            <a:pPr marL="254000" lvl="0" indent="-254000" algn="l" rtl="0">
              <a:lnSpc>
                <a:spcPct val="80000"/>
              </a:lnSpc>
              <a:spcBef>
                <a:spcPts val="800"/>
              </a:spcBef>
              <a:spcAft>
                <a:spcPts val="0"/>
              </a:spcAft>
              <a:buSzPts val="1400"/>
              <a:buChar char="●"/>
            </a:pPr>
            <a:r>
              <a:rPr lang="en" sz="1700">
                <a:latin typeface="Times New Roman"/>
                <a:ea typeface="Times New Roman"/>
                <a:cs typeface="Times New Roman"/>
                <a:sym typeface="Times New Roman"/>
              </a:rPr>
              <a:t>Factors to consider in choosing sorting </a:t>
            </a:r>
            <a:br>
              <a:rPr lang="en" sz="1700">
                <a:latin typeface="Times New Roman"/>
                <a:ea typeface="Times New Roman"/>
                <a:cs typeface="Times New Roman"/>
                <a:sym typeface="Times New Roman"/>
              </a:rPr>
            </a:br>
            <a:r>
              <a:rPr lang="en" sz="1700">
                <a:latin typeface="Times New Roman"/>
                <a:ea typeface="Times New Roman"/>
                <a:cs typeface="Times New Roman"/>
                <a:sym typeface="Times New Roman"/>
              </a:rPr>
              <a:t>technique: </a:t>
            </a:r>
            <a:endParaRPr sz="1100"/>
          </a:p>
          <a:p>
            <a:pPr marL="558800" lvl="1" indent="-215900" algn="l" rtl="0">
              <a:lnSpc>
                <a:spcPct val="80000"/>
              </a:lnSpc>
              <a:spcBef>
                <a:spcPts val="800"/>
              </a:spcBef>
              <a:spcAft>
                <a:spcPts val="0"/>
              </a:spcAft>
              <a:buClr>
                <a:schemeClr val="folHlink"/>
              </a:buClr>
              <a:buSzPts val="1400"/>
              <a:buFont typeface="Noto Sans Symbols"/>
              <a:buChar char="❖"/>
            </a:pPr>
            <a:r>
              <a:rPr lang="en" sz="1700">
                <a:latin typeface="Times New Roman"/>
                <a:ea typeface="Times New Roman"/>
                <a:cs typeface="Times New Roman"/>
                <a:sym typeface="Times New Roman"/>
              </a:rPr>
              <a:t>Number of item and load</a:t>
            </a:r>
            <a:endParaRPr sz="1100"/>
          </a:p>
          <a:p>
            <a:pPr marL="558800" lvl="1" indent="-215900" algn="l" rtl="0">
              <a:lnSpc>
                <a:spcPct val="80000"/>
              </a:lnSpc>
              <a:spcBef>
                <a:spcPts val="800"/>
              </a:spcBef>
              <a:spcAft>
                <a:spcPts val="0"/>
              </a:spcAft>
              <a:buClr>
                <a:schemeClr val="folHlink"/>
              </a:buClr>
              <a:buSzPts val="1400"/>
              <a:buFont typeface="Noto Sans Symbols"/>
              <a:buChar char="❖"/>
            </a:pPr>
            <a:r>
              <a:rPr lang="en" sz="1700">
                <a:latin typeface="Times New Roman"/>
                <a:ea typeface="Times New Roman"/>
                <a:cs typeface="Times New Roman"/>
                <a:sym typeface="Times New Roman"/>
              </a:rPr>
              <a:t>Number of characters in item or record </a:t>
            </a:r>
            <a:endParaRPr sz="1100"/>
          </a:p>
          <a:p>
            <a:pPr marL="558800" lvl="1" indent="-215900" algn="l" rtl="0">
              <a:lnSpc>
                <a:spcPct val="80000"/>
              </a:lnSpc>
              <a:spcBef>
                <a:spcPts val="800"/>
              </a:spcBef>
              <a:spcAft>
                <a:spcPts val="0"/>
              </a:spcAft>
              <a:buClr>
                <a:schemeClr val="folHlink"/>
              </a:buClr>
              <a:buSzPts val="1400"/>
              <a:buFont typeface="Noto Sans Symbols"/>
              <a:buChar char="❖"/>
            </a:pPr>
            <a:r>
              <a:rPr lang="en" sz="1700">
                <a:latin typeface="Times New Roman"/>
                <a:ea typeface="Times New Roman"/>
                <a:cs typeface="Times New Roman"/>
                <a:sym typeface="Times New Roman"/>
              </a:rPr>
              <a:t>Average case and best case</a:t>
            </a:r>
            <a:endParaRPr sz="1100"/>
          </a:p>
          <a:p>
            <a:pPr marL="558800" lvl="1" indent="-215900" algn="l" rtl="0">
              <a:lnSpc>
                <a:spcPct val="80000"/>
              </a:lnSpc>
              <a:spcBef>
                <a:spcPts val="800"/>
              </a:spcBef>
              <a:spcAft>
                <a:spcPts val="0"/>
              </a:spcAft>
              <a:buClr>
                <a:schemeClr val="folHlink"/>
              </a:buClr>
              <a:buSzPts val="1400"/>
              <a:buFont typeface="Noto Sans Symbols"/>
              <a:buChar char="❖"/>
            </a:pPr>
            <a:r>
              <a:rPr lang="en" sz="1700">
                <a:latin typeface="Times New Roman"/>
                <a:ea typeface="Times New Roman"/>
                <a:cs typeface="Times New Roman"/>
                <a:sym typeface="Times New Roman"/>
              </a:rPr>
              <a:t>Average case and worst case</a:t>
            </a:r>
            <a:endParaRPr sz="1100"/>
          </a:p>
          <a:p>
            <a:pPr marL="558800" lvl="1" indent="-215900" algn="l" rtl="0">
              <a:lnSpc>
                <a:spcPct val="80000"/>
              </a:lnSpc>
              <a:spcBef>
                <a:spcPts val="800"/>
              </a:spcBef>
              <a:spcAft>
                <a:spcPts val="0"/>
              </a:spcAft>
              <a:buClr>
                <a:schemeClr val="folHlink"/>
              </a:buClr>
              <a:buSzPts val="1400"/>
              <a:buFont typeface="Noto Sans Symbols"/>
              <a:buChar char="❖"/>
            </a:pPr>
            <a:r>
              <a:rPr lang="en" sz="1700">
                <a:latin typeface="Times New Roman"/>
                <a:ea typeface="Times New Roman"/>
                <a:cs typeface="Times New Roman"/>
                <a:sym typeface="Times New Roman"/>
              </a:rPr>
              <a:t>Sorter stabilization especially for sorter</a:t>
            </a:r>
            <a:br>
              <a:rPr lang="en" sz="1700">
                <a:latin typeface="Times New Roman"/>
                <a:ea typeface="Times New Roman"/>
                <a:cs typeface="Times New Roman"/>
                <a:sym typeface="Times New Roman"/>
              </a:rPr>
            </a:br>
            <a:r>
              <a:rPr lang="en" sz="1700">
                <a:latin typeface="Times New Roman"/>
                <a:ea typeface="Times New Roman"/>
                <a:cs typeface="Times New Roman"/>
                <a:sym typeface="Times New Roman"/>
              </a:rPr>
              <a:t>that use two keys</a:t>
            </a:r>
            <a:endParaRPr sz="1100"/>
          </a:p>
          <a:p>
            <a:pPr marL="254000" lvl="0" indent="-215900" algn="l" rtl="0">
              <a:lnSpc>
                <a:spcPct val="80000"/>
              </a:lnSpc>
              <a:spcBef>
                <a:spcPts val="800"/>
              </a:spcBef>
              <a:spcAft>
                <a:spcPts val="0"/>
              </a:spcAft>
              <a:buSzPts val="700"/>
              <a:buNone/>
            </a:pPr>
            <a:endParaRPr sz="800">
              <a:latin typeface="Times New Roman"/>
              <a:ea typeface="Times New Roman"/>
              <a:cs typeface="Times New Roman"/>
              <a:sym typeface="Times New Roman"/>
            </a:endParaRPr>
          </a:p>
          <a:p>
            <a:pPr marL="0" lvl="0" indent="0" algn="l" rtl="0">
              <a:lnSpc>
                <a:spcPct val="80000"/>
              </a:lnSpc>
              <a:spcBef>
                <a:spcPts val="800"/>
              </a:spcBef>
              <a:spcAft>
                <a:spcPts val="0"/>
              </a:spcAft>
              <a:buSzPts val="700"/>
              <a:buNone/>
            </a:pPr>
            <a:endParaRPr sz="800">
              <a:latin typeface="Times New Roman"/>
              <a:ea typeface="Times New Roman"/>
              <a:cs typeface="Times New Roman"/>
              <a:sym typeface="Times New Roman"/>
            </a:endParaRPr>
          </a:p>
          <a:p>
            <a:pPr marL="0" lvl="0" indent="0" algn="l" rtl="0">
              <a:lnSpc>
                <a:spcPct val="80000"/>
              </a:lnSpc>
              <a:spcBef>
                <a:spcPts val="800"/>
              </a:spcBef>
              <a:spcAft>
                <a:spcPts val="0"/>
              </a:spcAft>
              <a:buSzPts val="700"/>
              <a:buNone/>
            </a:pPr>
            <a:endParaRPr sz="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lt2"/>
              </a:buClr>
              <a:buSzPts val="3200"/>
              <a:buFont typeface="Century Gothic"/>
              <a:buNone/>
            </a:pPr>
            <a:r>
              <a:rPr lang="en" sz="3000"/>
              <a:t>Categories Of Sorting</a:t>
            </a:r>
            <a:endParaRPr sz="3000"/>
          </a:p>
        </p:txBody>
      </p:sp>
      <p:sp>
        <p:nvSpPr>
          <p:cNvPr id="154" name="Google Shape;154;p16"/>
          <p:cNvSpPr txBox="1">
            <a:spLocks noGrp="1"/>
          </p:cNvSpPr>
          <p:nvPr>
            <p:ph type="body" idx="1"/>
          </p:nvPr>
        </p:nvSpPr>
        <p:spPr>
          <a:xfrm>
            <a:off x="827484" y="1539688"/>
            <a:ext cx="6709906" cy="3146611"/>
          </a:xfrm>
          <a:prstGeom prst="rect">
            <a:avLst/>
          </a:prstGeom>
          <a:noFill/>
          <a:ln>
            <a:noFill/>
          </a:ln>
        </p:spPr>
        <p:txBody>
          <a:bodyPr spcFirstLastPara="1" wrap="square" lIns="68575" tIns="34275" rIns="68575" bIns="34275" anchor="t" anchorCtr="0">
            <a:noAutofit/>
          </a:bodyPr>
          <a:lstStyle/>
          <a:p>
            <a:pPr marL="254000" lvl="0" indent="-266700" algn="l" rtl="0">
              <a:spcBef>
                <a:spcPts val="0"/>
              </a:spcBef>
              <a:spcAft>
                <a:spcPts val="0"/>
              </a:spcAft>
              <a:buSzPts val="1400"/>
              <a:buChar char="●"/>
            </a:pPr>
            <a:r>
              <a:rPr lang="en" sz="1400"/>
              <a:t>Internal Sorting:</a:t>
            </a:r>
            <a:endParaRPr sz="1400"/>
          </a:p>
          <a:p>
            <a:pPr marL="457200" lvl="0" indent="0" algn="l" rtl="0">
              <a:spcBef>
                <a:spcPts val="800"/>
              </a:spcBef>
              <a:spcAft>
                <a:spcPts val="0"/>
              </a:spcAft>
              <a:buSzPts val="1200"/>
              <a:buNone/>
            </a:pPr>
            <a:r>
              <a:rPr lang="en" sz="1400"/>
              <a:t> If all the data that is to be sorted can be adjusted at a time in the main memory, the internal sorting method is being performed.</a:t>
            </a:r>
            <a:endParaRPr sz="1400"/>
          </a:p>
          <a:p>
            <a:pPr marL="0" lvl="0" indent="0" algn="l" rtl="0">
              <a:spcBef>
                <a:spcPts val="800"/>
              </a:spcBef>
              <a:spcAft>
                <a:spcPts val="0"/>
              </a:spcAft>
              <a:buSzPts val="1200"/>
              <a:buNone/>
            </a:pPr>
            <a:endParaRPr sz="1400"/>
          </a:p>
          <a:p>
            <a:pPr marL="254000" lvl="0" indent="-266700" algn="l" rtl="0">
              <a:spcBef>
                <a:spcPts val="800"/>
              </a:spcBef>
              <a:spcAft>
                <a:spcPts val="0"/>
              </a:spcAft>
              <a:buSzPts val="1400"/>
              <a:buChar char="●"/>
            </a:pPr>
            <a:r>
              <a:rPr lang="en" sz="1400"/>
              <a:t>External Sorting:</a:t>
            </a:r>
            <a:endParaRPr sz="1400"/>
          </a:p>
          <a:p>
            <a:pPr marL="457200" lvl="0" indent="0" algn="l" rtl="0">
              <a:spcBef>
                <a:spcPts val="800"/>
              </a:spcBef>
              <a:spcAft>
                <a:spcPts val="0"/>
              </a:spcAft>
              <a:buSzPts val="1200"/>
              <a:buNone/>
            </a:pPr>
            <a:r>
              <a:rPr lang="en" sz="1400"/>
              <a:t> When the data that is to be sorted cannot be accommodated in the memory at the same time and some has to be kept in auxiliary memory such as hard disk, floppy disk, magnetic tapes etc, then external sorting methods are performed.</a:t>
            </a:r>
            <a:endParaRPr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484583" y="339539"/>
            <a:ext cx="7053542" cy="873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lt2"/>
              </a:buClr>
              <a:buSzPts val="3200"/>
              <a:buFont typeface="Century Gothic"/>
              <a:buNone/>
            </a:pPr>
            <a:r>
              <a:rPr lang="en" sz="2400"/>
              <a:t>Types of Sorting Used to Compare</a:t>
            </a:r>
            <a:endParaRPr sz="2400"/>
          </a:p>
        </p:txBody>
      </p:sp>
      <p:sp>
        <p:nvSpPr>
          <p:cNvPr id="160" name="Google Shape;160;p17"/>
          <p:cNvSpPr txBox="1">
            <a:spLocks noGrp="1"/>
          </p:cNvSpPr>
          <p:nvPr>
            <p:ph type="body" idx="1"/>
          </p:nvPr>
        </p:nvSpPr>
        <p:spPr>
          <a:xfrm>
            <a:off x="547500" y="1213350"/>
            <a:ext cx="7819200" cy="3439500"/>
          </a:xfrm>
          <a:prstGeom prst="rect">
            <a:avLst/>
          </a:prstGeom>
          <a:noFill/>
          <a:ln>
            <a:noFill/>
          </a:ln>
        </p:spPr>
        <p:txBody>
          <a:bodyPr spcFirstLastPara="1" wrap="square" lIns="68575" tIns="34275" rIns="68575" bIns="34275" anchor="t" anchorCtr="0">
            <a:noAutofit/>
          </a:bodyPr>
          <a:lstStyle/>
          <a:p>
            <a:pPr marL="457200" lvl="0" indent="-342900" algn="l" rtl="0">
              <a:spcBef>
                <a:spcPts val="0"/>
              </a:spcBef>
              <a:spcAft>
                <a:spcPts val="0"/>
              </a:spcAft>
              <a:buSzPts val="1800"/>
              <a:buChar char="●"/>
            </a:pPr>
            <a:r>
              <a:rPr lang="en" sz="1800"/>
              <a:t>Insertion Sort</a:t>
            </a:r>
            <a:endParaRPr sz="1800"/>
          </a:p>
          <a:p>
            <a:pPr marL="914400" lvl="1" indent="-317500" algn="l" rtl="0">
              <a:spcBef>
                <a:spcPts val="0"/>
              </a:spcBef>
              <a:spcAft>
                <a:spcPts val="0"/>
              </a:spcAft>
              <a:buSzPts val="1400"/>
              <a:buChar char="○"/>
            </a:pPr>
            <a:r>
              <a:rPr lang="en" sz="1400"/>
              <a:t>A  simple </a:t>
            </a:r>
            <a:r>
              <a:rPr lang="en" sz="1400" b="1"/>
              <a:t>sorting</a:t>
            </a:r>
            <a:r>
              <a:rPr lang="en" sz="1400"/>
              <a:t> algorithm that builds the final </a:t>
            </a:r>
            <a:r>
              <a:rPr lang="en" sz="1400" b="1"/>
              <a:t>sorted</a:t>
            </a:r>
            <a:r>
              <a:rPr lang="en" sz="1400"/>
              <a:t> array (or list) one item at a time. It is much less efficient on large lists than more 	advanced algorithms.</a:t>
            </a:r>
            <a:endParaRPr sz="1400"/>
          </a:p>
          <a:p>
            <a:pPr marL="0" lvl="0" indent="0" algn="l" rtl="0">
              <a:lnSpc>
                <a:spcPct val="90000"/>
              </a:lnSpc>
              <a:spcBef>
                <a:spcPts val="0"/>
              </a:spcBef>
              <a:spcAft>
                <a:spcPts val="0"/>
              </a:spcAft>
              <a:buNone/>
            </a:pPr>
            <a:endParaRPr sz="1400"/>
          </a:p>
          <a:p>
            <a:pPr marL="914400" lvl="0" indent="0" algn="l" rtl="0">
              <a:lnSpc>
                <a:spcPct val="90000"/>
              </a:lnSpc>
              <a:spcBef>
                <a:spcPts val="800"/>
              </a:spcBef>
              <a:spcAft>
                <a:spcPts val="0"/>
              </a:spcAft>
              <a:buNone/>
            </a:pPr>
            <a:endParaRPr sz="1400"/>
          </a:p>
          <a:p>
            <a:pPr marL="457200" lvl="0" indent="-342900" algn="l" rtl="0">
              <a:lnSpc>
                <a:spcPct val="90000"/>
              </a:lnSpc>
              <a:spcBef>
                <a:spcPts val="800"/>
              </a:spcBef>
              <a:spcAft>
                <a:spcPts val="0"/>
              </a:spcAft>
              <a:buSzPts val="1800"/>
              <a:buChar char="●"/>
            </a:pPr>
            <a:r>
              <a:rPr lang="en" sz="1800"/>
              <a:t>Comb Sort</a:t>
            </a:r>
            <a:endParaRPr sz="1800"/>
          </a:p>
          <a:p>
            <a:pPr marL="914400" lvl="1" indent="-317500" algn="l" rtl="0">
              <a:lnSpc>
                <a:spcPct val="90000"/>
              </a:lnSpc>
              <a:spcBef>
                <a:spcPts val="0"/>
              </a:spcBef>
              <a:spcAft>
                <a:spcPts val="0"/>
              </a:spcAft>
              <a:buSzPts val="1400"/>
              <a:buChar char="○"/>
            </a:pPr>
            <a:r>
              <a:rPr lang="en" sz="1400"/>
              <a:t>An improvement from Bubble sort by using gap of size more than 1. The gap starts with a large value and shrinks by a factor of 1.3 in every iteration until it reaches the value 1. Thus Comb Sort removes more than one inversion counts with one swap and performs better than Bubble Sort.</a:t>
            </a:r>
            <a:endParaRPr sz="1400"/>
          </a:p>
          <a:p>
            <a:pPr marL="0" lvl="0" indent="0" algn="l" rtl="0">
              <a:lnSpc>
                <a:spcPct val="90000"/>
              </a:lnSpc>
              <a:spcBef>
                <a:spcPts val="800"/>
              </a:spcBef>
              <a:spcAft>
                <a:spcPts val="0"/>
              </a:spcAft>
              <a:buSzPts val="1400"/>
              <a:buNone/>
            </a:pPr>
            <a:endParaRPr sz="1400"/>
          </a:p>
          <a:p>
            <a:pPr marL="457200" lvl="0" indent="0" algn="l" rtl="0">
              <a:lnSpc>
                <a:spcPct val="90000"/>
              </a:lnSpc>
              <a:spcBef>
                <a:spcPts val="800"/>
              </a:spcBef>
              <a:spcAft>
                <a:spcPts val="0"/>
              </a:spcAft>
              <a:buClr>
                <a:srgbClr val="000000"/>
              </a:buClr>
              <a:buSzPts val="1400"/>
              <a:buFont typeface="Arial"/>
              <a:buNone/>
            </a:pPr>
            <a:endParaRPr sz="1400"/>
          </a:p>
          <a:p>
            <a:pPr marL="457200" lvl="0" indent="0" algn="l" rtl="0">
              <a:spcBef>
                <a:spcPts val="800"/>
              </a:spcBef>
              <a:spcAft>
                <a:spcPts val="0"/>
              </a:spcAft>
              <a:buClr>
                <a:srgbClr val="000000"/>
              </a:buClr>
              <a:buSzPts val="1200"/>
              <a:buFont typeface="Arial"/>
              <a:buNone/>
            </a:pPr>
            <a:endParaRPr sz="1400"/>
          </a:p>
          <a:p>
            <a:pPr marL="457200" lvl="0" indent="0" algn="l" rtl="0">
              <a:lnSpc>
                <a:spcPct val="90000"/>
              </a:lnSpc>
              <a:spcBef>
                <a:spcPts val="800"/>
              </a:spcBef>
              <a:spcAft>
                <a:spcPts val="0"/>
              </a:spcAft>
              <a:buSzPts val="1400"/>
              <a:buNone/>
            </a:pPr>
            <a:endParaRPr sz="1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lt2"/>
              </a:buClr>
              <a:buSzPts val="3200"/>
              <a:buFont typeface="Century Gothic"/>
              <a:buNone/>
            </a:pPr>
            <a:r>
              <a:rPr lang="en" sz="2400"/>
              <a:t>Data Used to Sort</a:t>
            </a:r>
            <a:endParaRPr sz="2400"/>
          </a:p>
        </p:txBody>
      </p:sp>
      <p:sp>
        <p:nvSpPr>
          <p:cNvPr id="166" name="Google Shape;166;p18"/>
          <p:cNvSpPr txBox="1">
            <a:spLocks noGrp="1"/>
          </p:cNvSpPr>
          <p:nvPr>
            <p:ph type="body" idx="1"/>
          </p:nvPr>
        </p:nvSpPr>
        <p:spPr>
          <a:xfrm>
            <a:off x="6215083" y="1044275"/>
            <a:ext cx="2772600" cy="3642000"/>
          </a:xfrm>
          <a:prstGeom prst="rect">
            <a:avLst/>
          </a:prstGeom>
          <a:noFill/>
          <a:ln>
            <a:noFill/>
          </a:ln>
        </p:spPr>
        <p:txBody>
          <a:bodyPr spcFirstLastPara="1" wrap="square" lIns="68575" tIns="34275" rIns="68575" bIns="34275" anchor="t" anchorCtr="0">
            <a:noAutofit/>
          </a:bodyPr>
          <a:lstStyle/>
          <a:p>
            <a:pPr marL="457200" lvl="0" indent="-317500" algn="l" rtl="0">
              <a:spcBef>
                <a:spcPts val="800"/>
              </a:spcBef>
              <a:spcAft>
                <a:spcPts val="0"/>
              </a:spcAft>
              <a:buSzPts val="1400"/>
              <a:buChar char="●"/>
            </a:pPr>
            <a:r>
              <a:rPr lang="en" sz="1400"/>
              <a:t>For this data, the amount pay is the data that will be sort.</a:t>
            </a:r>
            <a:endParaRPr sz="1400"/>
          </a:p>
          <a:p>
            <a:pPr marL="457200" lvl="0" indent="-317500" algn="l" rtl="0">
              <a:spcBef>
                <a:spcPts val="0"/>
              </a:spcBef>
              <a:spcAft>
                <a:spcPts val="0"/>
              </a:spcAft>
              <a:buSzPts val="1400"/>
              <a:buChar char="●"/>
            </a:pPr>
            <a:r>
              <a:rPr lang="en" sz="1400"/>
              <a:t>We used 100 of the data from amount pay column. </a:t>
            </a:r>
            <a:endParaRPr sz="1400"/>
          </a:p>
          <a:p>
            <a:pPr marL="457200" lvl="0" indent="0" algn="l" rtl="0">
              <a:spcBef>
                <a:spcPts val="800"/>
              </a:spcBef>
              <a:spcAft>
                <a:spcPts val="0"/>
              </a:spcAft>
              <a:buSzPts val="1200"/>
              <a:buNone/>
            </a:pPr>
            <a:endParaRPr sz="1400"/>
          </a:p>
          <a:p>
            <a:pPr marL="0" lvl="0" indent="0" algn="l" rtl="0">
              <a:spcBef>
                <a:spcPts val="800"/>
              </a:spcBef>
              <a:spcAft>
                <a:spcPts val="0"/>
              </a:spcAft>
              <a:buSzPts val="1200"/>
              <a:buNone/>
            </a:pPr>
            <a:r>
              <a:rPr lang="en" sz="1100"/>
              <a:t/>
            </a:r>
            <a:br>
              <a:rPr lang="en" sz="1100"/>
            </a:br>
            <a:endParaRPr sz="1100"/>
          </a:p>
          <a:p>
            <a:pPr marL="254000" lvl="0" indent="-177800" algn="l" rtl="0">
              <a:spcBef>
                <a:spcPts val="800"/>
              </a:spcBef>
              <a:spcAft>
                <a:spcPts val="0"/>
              </a:spcAft>
              <a:buSzPts val="1200"/>
              <a:buNone/>
            </a:pPr>
            <a:endParaRPr sz="1100"/>
          </a:p>
        </p:txBody>
      </p:sp>
      <p:pic>
        <p:nvPicPr>
          <p:cNvPr id="167" name="Google Shape;167;p18"/>
          <p:cNvPicPr preferRelativeResize="0"/>
          <p:nvPr/>
        </p:nvPicPr>
        <p:blipFill>
          <a:blip r:embed="rId3">
            <a:alphaModFix/>
          </a:blip>
          <a:stretch>
            <a:fillRect/>
          </a:stretch>
        </p:blipFill>
        <p:spPr>
          <a:xfrm>
            <a:off x="898675" y="908488"/>
            <a:ext cx="5102076" cy="39136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484583" y="339539"/>
            <a:ext cx="7053600" cy="10503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Output for Insertion Sort</a:t>
            </a:r>
            <a:endParaRPr/>
          </a:p>
        </p:txBody>
      </p:sp>
      <p:sp>
        <p:nvSpPr>
          <p:cNvPr id="173" name="Google Shape;173;p19"/>
          <p:cNvSpPr txBox="1">
            <a:spLocks noGrp="1"/>
          </p:cNvSpPr>
          <p:nvPr>
            <p:ph type="body" idx="1"/>
          </p:nvPr>
        </p:nvSpPr>
        <p:spPr>
          <a:xfrm>
            <a:off x="827475" y="2986970"/>
            <a:ext cx="6709800" cy="1699500"/>
          </a:xfrm>
          <a:prstGeom prst="rect">
            <a:avLst/>
          </a:prstGeom>
        </p:spPr>
        <p:txBody>
          <a:bodyPr spcFirstLastPara="1" wrap="square" lIns="68575" tIns="34275" rIns="68575" bIns="34275" anchor="t" anchorCtr="0">
            <a:noAutofit/>
          </a:bodyPr>
          <a:lstStyle/>
          <a:p>
            <a:pPr marL="158750" lvl="0" indent="0" algn="l" rtl="0">
              <a:spcBef>
                <a:spcPts val="800"/>
              </a:spcBef>
              <a:spcAft>
                <a:spcPts val="0"/>
              </a:spcAft>
              <a:buSzPts val="1100"/>
              <a:buNone/>
            </a:pPr>
            <a:endParaRPr dirty="0"/>
          </a:p>
        </p:txBody>
      </p:sp>
      <p:pic>
        <p:nvPicPr>
          <p:cNvPr id="6" name="Picture 5"/>
          <p:cNvPicPr>
            <a:picLocks noChangeAspect="1"/>
          </p:cNvPicPr>
          <p:nvPr/>
        </p:nvPicPr>
        <p:blipFill rotWithShape="1">
          <a:blip r:embed="rId3"/>
          <a:srcRect l="20415" t="72707" r="578" b="11769"/>
          <a:stretch/>
        </p:blipFill>
        <p:spPr>
          <a:xfrm>
            <a:off x="292854" y="1550568"/>
            <a:ext cx="8642555" cy="203558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484583" y="339539"/>
            <a:ext cx="7053600" cy="10503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Output for Comb Sort</a:t>
            </a:r>
            <a:endParaRPr/>
          </a:p>
        </p:txBody>
      </p:sp>
      <p:sp>
        <p:nvSpPr>
          <p:cNvPr id="180" name="Google Shape;180;p20"/>
          <p:cNvSpPr txBox="1">
            <a:spLocks noGrp="1"/>
          </p:cNvSpPr>
          <p:nvPr>
            <p:ph type="body" idx="1"/>
          </p:nvPr>
        </p:nvSpPr>
        <p:spPr>
          <a:xfrm>
            <a:off x="1055175" y="2812845"/>
            <a:ext cx="6709800" cy="1699500"/>
          </a:xfrm>
          <a:prstGeom prst="rect">
            <a:avLst/>
          </a:prstGeom>
        </p:spPr>
        <p:txBody>
          <a:bodyPr spcFirstLastPara="1" wrap="square" lIns="68575" tIns="34275" rIns="68575" bIns="34275" anchor="t" anchorCtr="0">
            <a:noAutofit/>
          </a:bodyPr>
          <a:lstStyle/>
          <a:p>
            <a:pPr marL="158750" lvl="0" indent="0" algn="l" rtl="0">
              <a:spcBef>
                <a:spcPts val="800"/>
              </a:spcBef>
              <a:spcAft>
                <a:spcPts val="0"/>
              </a:spcAft>
              <a:buSzPts val="1100"/>
              <a:buNone/>
            </a:pPr>
            <a:endParaRPr dirty="0"/>
          </a:p>
        </p:txBody>
      </p:sp>
      <p:pic>
        <p:nvPicPr>
          <p:cNvPr id="6" name="Picture 5"/>
          <p:cNvPicPr>
            <a:picLocks noChangeAspect="1"/>
          </p:cNvPicPr>
          <p:nvPr/>
        </p:nvPicPr>
        <p:blipFill rotWithShape="1">
          <a:blip r:embed="rId3"/>
          <a:srcRect l="20982" t="71094" b="15398"/>
          <a:stretch/>
        </p:blipFill>
        <p:spPr>
          <a:xfrm>
            <a:off x="191729" y="1389838"/>
            <a:ext cx="8731045" cy="225301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484583" y="339539"/>
            <a:ext cx="7053600" cy="10503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dirty="0"/>
              <a:t>Comparison &amp; </a:t>
            </a:r>
            <a:r>
              <a:rPr lang="en-MY" dirty="0"/>
              <a:t>Conclusion</a:t>
            </a:r>
            <a:endParaRPr dirty="0"/>
          </a:p>
        </p:txBody>
      </p:sp>
      <p:sp>
        <p:nvSpPr>
          <p:cNvPr id="187" name="Google Shape;187;p21"/>
          <p:cNvSpPr txBox="1">
            <a:spLocks noGrp="1"/>
          </p:cNvSpPr>
          <p:nvPr>
            <p:ph type="body" idx="1"/>
          </p:nvPr>
        </p:nvSpPr>
        <p:spPr>
          <a:xfrm>
            <a:off x="827484" y="1539688"/>
            <a:ext cx="6709800" cy="3146700"/>
          </a:xfrm>
          <a:prstGeom prst="rect">
            <a:avLst/>
          </a:prstGeom>
        </p:spPr>
        <p:txBody>
          <a:bodyPr spcFirstLastPara="1" wrap="square" lIns="68575" tIns="34275" rIns="68575" bIns="34275" anchor="t" anchorCtr="0">
            <a:noAutofit/>
          </a:bodyPr>
          <a:lstStyle/>
          <a:p>
            <a:pPr lvl="0"/>
            <a:r>
              <a:rPr lang="en" dirty="0"/>
              <a:t>The time taken for </a:t>
            </a:r>
            <a:r>
              <a:rPr lang="en" dirty="0" smtClean="0"/>
              <a:t>Insertion</a:t>
            </a:r>
            <a:r>
              <a:rPr lang="en" dirty="0" smtClean="0"/>
              <a:t> </a:t>
            </a:r>
            <a:r>
              <a:rPr lang="en" dirty="0"/>
              <a:t>Sort is </a:t>
            </a:r>
            <a:r>
              <a:rPr lang="en" dirty="0" smtClean="0"/>
              <a:t>31.7257 milliseconds </a:t>
            </a:r>
            <a:r>
              <a:rPr lang="en" dirty="0"/>
              <a:t>while </a:t>
            </a:r>
            <a:r>
              <a:rPr lang="en" dirty="0" smtClean="0"/>
              <a:t>Comb</a:t>
            </a:r>
            <a:r>
              <a:rPr lang="en" dirty="0" smtClean="0"/>
              <a:t> </a:t>
            </a:r>
            <a:r>
              <a:rPr lang="en" dirty="0"/>
              <a:t>Sort only </a:t>
            </a:r>
            <a:r>
              <a:rPr lang="en" dirty="0"/>
              <a:t>takes 28.6675 milliseconds </a:t>
            </a:r>
            <a:r>
              <a:rPr lang="en" dirty="0"/>
              <a:t>to finish sorting 100 of the data.</a:t>
            </a:r>
            <a:endParaRPr dirty="0"/>
          </a:p>
          <a:p>
            <a:pPr>
              <a:spcBef>
                <a:spcPts val="0"/>
              </a:spcBef>
            </a:pPr>
            <a:r>
              <a:rPr lang="en" dirty="0" smtClean="0"/>
              <a:t>The </a:t>
            </a:r>
            <a:r>
              <a:rPr lang="en" dirty="0"/>
              <a:t>comb sort </a:t>
            </a:r>
            <a:r>
              <a:rPr lang="en" dirty="0" smtClean="0"/>
              <a:t>is faster than the insertion sort because it sort </a:t>
            </a:r>
            <a:r>
              <a:rPr lang="en" dirty="0"/>
              <a:t>in a specific gap until the gap become </a:t>
            </a:r>
            <a:r>
              <a:rPr lang="en" dirty="0" smtClean="0"/>
              <a:t>smaller removing the unnecessary need to check for each data.</a:t>
            </a:r>
          </a:p>
          <a:p>
            <a:pPr>
              <a:spcBef>
                <a:spcPts val="0"/>
              </a:spcBef>
            </a:pPr>
            <a:r>
              <a:rPr lang="en" dirty="0" smtClean="0"/>
              <a:t>The average running time for Comb Sort is O(n log n) while average running time for Insertion Sort is O(n^2)</a:t>
            </a:r>
            <a:endParaRPr lang="en" dirty="0"/>
          </a:p>
          <a:p>
            <a:pPr marL="457200" lvl="0" indent="-298450" algn="l" rtl="0">
              <a:spcBef>
                <a:spcPts val="0"/>
              </a:spcBef>
              <a:spcAft>
                <a:spcPts val="0"/>
              </a:spcAft>
              <a:buSzPts val="1100"/>
              <a:buChar char="●"/>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256</Words>
  <Application>Microsoft Office PowerPoint</Application>
  <PresentationFormat>On-screen Show (16:9)</PresentationFormat>
  <Paragraphs>44</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Lato</vt:lpstr>
      <vt:lpstr>Arial</vt:lpstr>
      <vt:lpstr>Times New Roman</vt:lpstr>
      <vt:lpstr>Century Gothic</vt:lpstr>
      <vt:lpstr>Noto Sans Symbols</vt:lpstr>
      <vt:lpstr>Montserrat</vt:lpstr>
      <vt:lpstr>Focus</vt:lpstr>
      <vt:lpstr>Sorting</vt:lpstr>
      <vt:lpstr>Introduction</vt:lpstr>
      <vt:lpstr>Categories Of Sorting</vt:lpstr>
      <vt:lpstr>Types of Sorting Used to Compare</vt:lpstr>
      <vt:lpstr>Data Used to Sort</vt:lpstr>
      <vt:lpstr>Output for Insertion Sort</vt:lpstr>
      <vt:lpstr>Output for Comb Sort</vt:lpstr>
      <vt:lpstr>Comparison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cp:lastModifiedBy>ASUS</cp:lastModifiedBy>
  <cp:revision>4</cp:revision>
  <dcterms:modified xsi:type="dcterms:W3CDTF">2019-12-17T01:39:45Z</dcterms:modified>
</cp:coreProperties>
</file>