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2" r:id="rId2"/>
    <p:sldId id="283" r:id="rId3"/>
    <p:sldId id="284" r:id="rId4"/>
    <p:sldId id="285" r:id="rId5"/>
    <p:sldId id="286" r:id="rId6"/>
    <p:sldId id="297" r:id="rId7"/>
    <p:sldId id="287" r:id="rId8"/>
    <p:sldId id="294" r:id="rId9"/>
    <p:sldId id="288" r:id="rId10"/>
    <p:sldId id="295" r:id="rId11"/>
    <p:sldId id="289" r:id="rId12"/>
    <p:sldId id="290" r:id="rId13"/>
    <p:sldId id="296" r:id="rId14"/>
    <p:sldId id="299" r:id="rId15"/>
    <p:sldId id="300" r:id="rId16"/>
    <p:sldId id="301" r:id="rId17"/>
    <p:sldId id="302" r:id="rId18"/>
    <p:sldId id="305" r:id="rId19"/>
    <p:sldId id="303" r:id="rId20"/>
    <p:sldId id="304" r:id="rId21"/>
    <p:sldId id="306" r:id="rId22"/>
    <p:sldId id="293" r:id="rId23"/>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p:restoredTop sz="94631"/>
  </p:normalViewPr>
  <p:slideViewPr>
    <p:cSldViewPr showGuides="1">
      <p:cViewPr>
        <p:scale>
          <a:sx n="75" d="100"/>
          <a:sy n="75" d="100"/>
        </p:scale>
        <p:origin x="1450" y="-13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40" name="Rectangle 1"/>
          <p:cNvSpPr>
            <a:spLocks noGrp="1" noRot="1" noChangeAspect="1"/>
          </p:cNvSpPr>
          <p:nvPr>
            <p:ph type="sldImg"/>
          </p:nvPr>
        </p:nvSpPr>
        <p:spPr>
          <a:xfrm>
            <a:off x="215900" y="812800"/>
            <a:ext cx="7126288" cy="4006850"/>
          </a:xfrm>
          <a:prstGeom prst="rect">
            <a:avLst/>
          </a:prstGeom>
          <a:noFill/>
          <a:ln w="9525">
            <a:noFill/>
          </a:ln>
        </p:spPr>
      </p:sp>
      <p:sp>
        <p:nvSpPr>
          <p:cNvPr id="1048741"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1048742"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panose="020B0606030804020204"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panose="020B0606030804020204" charset="0"/>
            </a:endParaRPr>
          </a:p>
        </p:txBody>
      </p:sp>
      <p:sp>
        <p:nvSpPr>
          <p:cNvPr id="1048743"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panose="020B0606030804020204"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panose="020B0606030804020204" charset="0"/>
            </a:endParaRPr>
          </a:p>
        </p:txBody>
      </p:sp>
      <p:sp>
        <p:nvSpPr>
          <p:cNvPr id="1048744"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panose="020B0606030804020204"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panose="020B0606030804020204" charset="0"/>
            </a:endParaRPr>
          </a:p>
        </p:txBody>
      </p:sp>
      <p:sp>
        <p:nvSpPr>
          <p:cNvPr id="1048745"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panose="020B0606030804020204" charset="0"/>
              </a:rPr>
              <a:t>‹#›</a:t>
            </a:fld>
            <a:endParaRPr lang="en-IN" altLang="en-US" sz="1400" dirty="0">
              <a:solidFill>
                <a:srgbClr val="000000"/>
              </a:solidFill>
              <a:latin typeface="Times New Roman" panose="02020603050405020304" pitchFamily="16"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1</a:t>
            </a:fld>
            <a:endParaRPr lang="en-IN" altLang="en-US" sz="1400" dirty="0">
              <a:ea typeface="DejaVu Sans" panose="020B0606030804020204" charset="0"/>
              <a:cs typeface="DejaVu Sans" panose="020B0606030804020204" charset="0"/>
            </a:endParaRPr>
          </a:p>
        </p:txBody>
      </p:sp>
      <p:sp>
        <p:nvSpPr>
          <p:cNvPr id="104861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1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22</a:t>
            </a:fld>
            <a:endParaRPr lang="en-IN" altLang="en-US" sz="1400" dirty="0">
              <a:ea typeface="DejaVu Sans" panose="020B0606030804020204" charset="0"/>
              <a:cs typeface="DejaVu Sans" panose="020B0606030804020204" charset="0"/>
            </a:endParaRPr>
          </a:p>
        </p:txBody>
      </p:sp>
      <p:sp>
        <p:nvSpPr>
          <p:cNvPr id="104864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4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2</a:t>
            </a:fld>
            <a:endParaRPr lang="en-IN" altLang="en-US" sz="1400" dirty="0">
              <a:ea typeface="DejaVu Sans" panose="020B0606030804020204" charset="0"/>
              <a:cs typeface="DejaVu Sans" panose="020B0606030804020204" charset="0"/>
            </a:endParaRPr>
          </a:p>
        </p:txBody>
      </p:sp>
      <p:sp>
        <p:nvSpPr>
          <p:cNvPr id="10486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0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3</a:t>
            </a:fld>
            <a:endParaRPr lang="en-IN" altLang="en-US" sz="1400" dirty="0">
              <a:ea typeface="DejaVu Sans" panose="020B0606030804020204" charset="0"/>
              <a:cs typeface="DejaVu Sans" panose="020B0606030804020204" charset="0"/>
            </a:endParaRPr>
          </a:p>
        </p:txBody>
      </p:sp>
      <p:sp>
        <p:nvSpPr>
          <p:cNvPr id="104859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59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1"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4</a:t>
            </a:fld>
            <a:endParaRPr lang="en-IN" altLang="en-US" sz="1400" dirty="0">
              <a:ea typeface="DejaVu Sans" panose="020B0606030804020204" charset="0"/>
              <a:cs typeface="DejaVu Sans" panose="020B0606030804020204" charset="0"/>
            </a:endParaRPr>
          </a:p>
        </p:txBody>
      </p:sp>
      <p:sp>
        <p:nvSpPr>
          <p:cNvPr id="1048602"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03"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1"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5</a:t>
            </a:fld>
            <a:endParaRPr lang="en-IN" altLang="en-US" sz="1400" dirty="0">
              <a:ea typeface="DejaVu Sans" panose="020B0606030804020204" charset="0"/>
              <a:cs typeface="DejaVu Sans" panose="020B0606030804020204" charset="0"/>
            </a:endParaRPr>
          </a:p>
        </p:txBody>
      </p:sp>
      <p:sp>
        <p:nvSpPr>
          <p:cNvPr id="1048612"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13"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7</a:t>
            </a:fld>
            <a:endParaRPr lang="en-IN" altLang="en-US" sz="1400" dirty="0">
              <a:ea typeface="DejaVu Sans" panose="020B0606030804020204" charset="0"/>
              <a:cs typeface="DejaVu Sans" panose="020B0606030804020204" charset="0"/>
            </a:endParaRPr>
          </a:p>
        </p:txBody>
      </p:sp>
      <p:sp>
        <p:nvSpPr>
          <p:cNvPr id="104862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2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9</a:t>
            </a:fld>
            <a:endParaRPr lang="en-IN" altLang="en-US" sz="1400" dirty="0">
              <a:ea typeface="DejaVu Sans" panose="020B0606030804020204" charset="0"/>
              <a:cs typeface="DejaVu Sans" panose="020B0606030804020204" charset="0"/>
            </a:endParaRPr>
          </a:p>
        </p:txBody>
      </p:sp>
      <p:sp>
        <p:nvSpPr>
          <p:cNvPr id="104862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2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11</a:t>
            </a:fld>
            <a:endParaRPr lang="en-IN" altLang="en-US" sz="1400" dirty="0">
              <a:ea typeface="DejaVu Sans" panose="020B0606030804020204" charset="0"/>
              <a:cs typeface="DejaVu Sans" panose="020B0606030804020204" charset="0"/>
            </a:endParaRPr>
          </a:p>
        </p:txBody>
      </p:sp>
      <p:sp>
        <p:nvSpPr>
          <p:cNvPr id="104863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panose="020B0606030804020204" charset="0"/>
              </a:rPr>
              <a:t>12</a:t>
            </a:fld>
            <a:endParaRPr lang="en-IN" altLang="en-US" sz="1400" dirty="0">
              <a:ea typeface="DejaVu Sans" panose="020B0606030804020204" charset="0"/>
              <a:cs typeface="DejaVu Sans" panose="020B0606030804020204" charset="0"/>
            </a:endParaRPr>
          </a:p>
        </p:txBody>
      </p:sp>
      <p:sp>
        <p:nvSpPr>
          <p:cNvPr id="104863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7"/>
          <p:cNvGrpSpPr/>
          <p:nvPr/>
        </p:nvGrpSpPr>
        <p:grpSpPr>
          <a:xfrm>
            <a:off x="-9525" y="-9525"/>
            <a:ext cx="10110788" cy="7578725"/>
            <a:chOff x="-8466" y="-8468"/>
            <a:chExt cx="9171316" cy="6874935"/>
          </a:xfrm>
        </p:grpSpPr>
        <p:cxnSp>
          <p:nvCxnSpPr>
            <p:cNvPr id="3145731" name="Straight Connector 18"/>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9"/>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47"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2"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5"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1048656"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104865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583A977F-2504-E741-85B4-8F01994E1F25}"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5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5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1048713" name="Text Placeholder 2"/>
          <p:cNvSpPr>
            <a:spLocks noGrp="1"/>
          </p:cNvSpPr>
          <p:nvPr>
            <p:ph type="body" idx="1"/>
          </p:nvPr>
        </p:nvSpPr>
        <p:spPr>
          <a:xfrm>
            <a:off x="672042" y="4927788"/>
            <a:ext cx="6997914" cy="1731695"/>
          </a:xfrm>
        </p:spPr>
        <p:txBody>
          <a:bodyPr anchor="ctr">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2" name="TextBox 17"/>
          <p:cNvSpPr txBox="1"/>
          <p:nvPr/>
        </p:nvSpPr>
        <p:spPr>
          <a:xfrm>
            <a:off x="531813" y="871538"/>
            <a:ext cx="504825"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73" name="TextBox 18"/>
          <p:cNvSpPr txBox="1"/>
          <p:nvPr/>
        </p:nvSpPr>
        <p:spPr>
          <a:xfrm>
            <a:off x="7439025" y="3181350"/>
            <a:ext cx="503238"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74"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1048675"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676" name="Text Placeholder 2"/>
          <p:cNvSpPr>
            <a:spLocks noGrp="1"/>
          </p:cNvSpPr>
          <p:nvPr>
            <p:ph type="body" idx="1"/>
          </p:nvPr>
        </p:nvSpPr>
        <p:spPr>
          <a:xfrm>
            <a:off x="672040" y="4927788"/>
            <a:ext cx="6997915" cy="1731695"/>
          </a:xfrm>
        </p:spPr>
        <p:txBody>
          <a:bodyPr anchor="ctr">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7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BAB1E8F6-4F69-E448-82E4-3FF8C30628E4}"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7"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1048708"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0"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1"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4" name="TextBox 17"/>
          <p:cNvSpPr txBox="1"/>
          <p:nvPr/>
        </p:nvSpPr>
        <p:spPr>
          <a:xfrm>
            <a:off x="531813" y="871538"/>
            <a:ext cx="504825"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65" name="TextBox 18"/>
          <p:cNvSpPr txBox="1"/>
          <p:nvPr/>
        </p:nvSpPr>
        <p:spPr>
          <a:xfrm>
            <a:off x="7439025" y="3181350"/>
            <a:ext cx="503238"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66"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1048667"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668"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4D9FFFB4-400D-1240-AB24-6F86C96D4DFB}"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0"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1"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23"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1048724"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725"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26"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7"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8"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9"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0"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5"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1048736"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8"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9"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97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92"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93"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1"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1048692"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4"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5"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7"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1048718" name="Content Placeholder 2"/>
          <p:cNvSpPr>
            <a:spLocks noGrp="1"/>
          </p:cNvSpPr>
          <p:nvPr>
            <p:ph sz="half" idx="1"/>
          </p:nvPr>
        </p:nvSpPr>
        <p:spPr>
          <a:xfrm>
            <a:off x="672042" y="2381649"/>
            <a:ext cx="3404426" cy="4277832"/>
          </a:xfrm>
        </p:spPr>
        <p:txBody>
          <a:bodyPr>
            <a:normAutofit/>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Content Placeholder 3"/>
          <p:cNvSpPr>
            <a:spLocks noGrp="1"/>
          </p:cNvSpPr>
          <p:nvPr>
            <p:ph sz="half" idx="2"/>
          </p:nvPr>
        </p:nvSpPr>
        <p:spPr>
          <a:xfrm>
            <a:off x="4265529" y="2381651"/>
            <a:ext cx="3404427" cy="4277834"/>
          </a:xfrm>
        </p:spPr>
        <p:txBody>
          <a:bodyPr>
            <a:normAutofit/>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0"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1"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2"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6" name="Title 1"/>
          <p:cNvSpPr>
            <a:spLocks noGrp="1"/>
          </p:cNvSpPr>
          <p:nvPr>
            <p:ph type="title"/>
          </p:nvPr>
        </p:nvSpPr>
        <p:spPr>
          <a:xfrm>
            <a:off x="672041" y="671971"/>
            <a:ext cx="6997913" cy="1455937"/>
          </a:xfrm>
        </p:spPr>
        <p:txBody>
          <a:bodyPr/>
          <a:lstStyle/>
          <a:p>
            <a:r>
              <a:rPr lang="en-US"/>
              <a:t>Click to edit Master title style</a:t>
            </a:r>
            <a:endParaRPr lang="en-US" dirty="0"/>
          </a:p>
        </p:txBody>
      </p:sp>
      <p:sp>
        <p:nvSpPr>
          <p:cNvPr id="1048697"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048698"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048700"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2"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3"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0"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1048661"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62"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63"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5"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6"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1048730"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Text Placeholder 3"/>
          <p:cNvSpPr>
            <a:spLocks noGrp="1"/>
          </p:cNvSpPr>
          <p:nvPr>
            <p:ph type="body" sz="half" idx="2"/>
          </p:nvPr>
        </p:nvSpPr>
        <p:spPr>
          <a:xfrm>
            <a:off x="672041" y="3061205"/>
            <a:ext cx="3075982" cy="2848876"/>
          </a:xfrm>
        </p:spPr>
        <p:txBody>
          <a:bodyPr>
            <a:normAutofit/>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1048732"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3"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4"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672041" y="5291772"/>
            <a:ext cx="6997914" cy="624724"/>
          </a:xfrm>
        </p:spPr>
        <p:txBody>
          <a:bodyPr anchor="b">
            <a:normAutofit/>
          </a:bodyPr>
          <a:lstStyle>
            <a:lvl1pPr algn="l">
              <a:defRPr sz="2645" b="0"/>
            </a:lvl1pPr>
          </a:lstStyle>
          <a:p>
            <a:r>
              <a:rPr lang="en-US"/>
              <a:t>Click to edit Master title style</a:t>
            </a:r>
            <a:endParaRPr lang="en-US" dirty="0"/>
          </a:p>
        </p:txBody>
      </p:sp>
      <p:sp>
        <p:nvSpPr>
          <p:cNvPr id="1048681" name="Picture Placeholder 2"/>
          <p:cNvSpPr>
            <a:spLocks noGrp="1" noChangeAspect="1"/>
          </p:cNvSpPr>
          <p:nvPr>
            <p:ph type="pic" idx="1"/>
          </p:nvPr>
        </p:nvSpPr>
        <p:spPr>
          <a:xfrm>
            <a:off x="672041" y="671971"/>
            <a:ext cx="6997914" cy="4239192"/>
          </a:xfrm>
        </p:spPr>
        <p:txBody>
          <a:bodyPr vert="horz" lIns="91440" tIns="45720" rIns="91440" bIns="45720" rtlCol="0"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4190" rtl="0" eaLnBrk="1" fontAlgn="auto" latinLnBrk="0" hangingPunct="1">
              <a:lnSpc>
                <a:spcPct val="100000"/>
              </a:lnSpc>
              <a:spcBef>
                <a:spcPts val="1100"/>
              </a:spcBef>
              <a:spcAft>
                <a:spcPts val="0"/>
              </a:spcAft>
              <a:buClr>
                <a:schemeClr val="accent1"/>
              </a:buClr>
              <a:buSzPct val="80000"/>
              <a:buFont typeface="Wingdings 3" panose="05040102010807070707" pitchFamily="82" charset="2"/>
              <a:buNone/>
            </a:pPr>
            <a:r>
              <a:rPr kumimoji="0" lang="en-US" sz="1765" b="0" i="0" u="none" strike="noStrike" kern="1200" cap="none" spc="0" normalizeH="0" baseline="0" noProof="0">
                <a:ln>
                  <a:noFill/>
                </a:ln>
                <a:solidFill>
                  <a:schemeClr val="tx1">
                    <a:lumMod val="75000"/>
                    <a:lumOff val="25000"/>
                  </a:schemeClr>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48682" name="Text Placeholder 3"/>
          <p:cNvSpPr>
            <a:spLocks noGrp="1"/>
          </p:cNvSpPr>
          <p:nvPr>
            <p:ph type="body" sz="half" idx="2"/>
          </p:nvPr>
        </p:nvSpPr>
        <p:spPr>
          <a:xfrm>
            <a:off x="672041" y="5916496"/>
            <a:ext cx="6997914" cy="742987"/>
          </a:xfrm>
        </p:spPr>
        <p:txBody>
          <a:bodyPr>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1048683"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4"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5"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6"/>
          <p:cNvGrpSpPr/>
          <p:nvPr/>
        </p:nvGrpSpPr>
        <p:grpSpPr>
          <a:xfrm>
            <a:off x="-9525" y="-9525"/>
            <a:ext cx="10110788" cy="7578725"/>
            <a:chOff x="-8467" y="-8468"/>
            <a:chExt cx="9171317" cy="6874935"/>
          </a:xfrm>
        </p:grpSpPr>
        <p:sp>
          <p:nvSpPr>
            <p:cNvPr id="1048576"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2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7"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1513" y="671513"/>
            <a:ext cx="6997700" cy="145573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a:defRPr sz="99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8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a:defRPr sz="99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8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4190" rtl="0" eaLnBrk="1" latinLnBrk="0" hangingPunct="1">
        <a:spcBef>
          <a:spcPct val="0"/>
        </a:spcBef>
        <a:buNone/>
        <a:defRPr sz="39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985" kern="1200">
          <a:solidFill>
            <a:schemeClr val="tx1">
              <a:lumMod val="75000"/>
              <a:lumOff val="25000"/>
            </a:schemeClr>
          </a:solidFill>
          <a:latin typeface="+mn-lt"/>
          <a:ea typeface="+mn-ea"/>
          <a:cs typeface="+mn-cs"/>
        </a:defRPr>
      </a:lvl1pPr>
      <a:lvl2pPr marL="819150" indent="-314960" algn="l" defTabSz="504190" rtl="0" eaLnBrk="1" latinLnBrk="0" hangingPunct="1">
        <a:spcBef>
          <a:spcPts val="1100"/>
        </a:spcBef>
        <a:spcAft>
          <a:spcPts val="0"/>
        </a:spcAft>
        <a:buClr>
          <a:schemeClr val="accent1"/>
        </a:buClr>
        <a:buSzPct val="80000"/>
        <a:buFont typeface="Wingdings 3" panose="05040102010807070707" pitchFamily="82" charset="2"/>
        <a:buChar char=""/>
        <a:defRPr sz="1765" kern="1200">
          <a:solidFill>
            <a:schemeClr val="tx1">
              <a:lumMod val="75000"/>
              <a:lumOff val="25000"/>
            </a:schemeClr>
          </a:solidFill>
          <a:latin typeface="+mn-lt"/>
          <a:ea typeface="+mn-ea"/>
          <a:cs typeface="+mn-cs"/>
        </a:defRPr>
      </a:lvl2pPr>
      <a:lvl3pPr marL="125984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545" kern="1200">
          <a:solidFill>
            <a:schemeClr val="tx1">
              <a:lumMod val="75000"/>
              <a:lumOff val="25000"/>
            </a:schemeClr>
          </a:solidFill>
          <a:latin typeface="+mn-lt"/>
          <a:ea typeface="+mn-ea"/>
          <a:cs typeface="+mn-cs"/>
        </a:defRPr>
      </a:lvl3pPr>
      <a:lvl4pPr marL="176403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4pPr>
      <a:lvl5pPr marL="226758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Free Lancing Website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Edwin George          </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2220400</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5</a:t>
            </a:r>
            <a:endPar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Abdul Hadi Shah </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2220400</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7</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Ammar Nagarji</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222040</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11</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Ms. </a:t>
            </a:r>
            <a:r>
              <a:rPr kumimoji="0" lang="en-US" altLang="en-IN"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Roshna Sangle</a:t>
            </a:r>
          </a:p>
        </p:txBody>
      </p:sp>
      <p:pic>
        <p:nvPicPr>
          <p:cNvPr id="2097152" name="Picture 2"/>
          <p:cNvPicPr>
            <a:picLocks noChangeAspect="1"/>
          </p:cNvPicPr>
          <p:nvPr/>
        </p:nvPicPr>
        <p:blipFill>
          <a:blip r:embed="rId3"/>
          <a:stretch>
            <a:fillRect/>
          </a:stretch>
        </p:blipFill>
        <p:spPr>
          <a:xfrm>
            <a:off x="144463" y="1588"/>
            <a:ext cx="9936162" cy="1871662"/>
          </a:xfrm>
          <a:prstGeom prst="rect">
            <a:avLst/>
          </a:prstGeom>
          <a:noFill/>
          <a:ln w="9525">
            <a:noFill/>
          </a:ln>
        </p:spPr>
      </p:pic>
      <p:cxnSp>
        <p:nvCxnSpPr>
          <p:cNvPr id="3145730"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832" y="1187549"/>
            <a:ext cx="8256914" cy="5904656"/>
          </a:xfrm>
        </p:spPr>
        <p:txBody>
          <a:bodyPr>
            <a:noAutofit/>
          </a:bodyPr>
          <a:lstStyle/>
          <a:p>
            <a:pPr marL="109220" indent="0" defTabSz="457200">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4. Skill and language selection: Users can select their skills and languages, which are displayed in their profile and used to match with suitable job requests.</a:t>
            </a: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2400" dirty="0">
                <a:solidFill>
                  <a:srgbClr val="000000"/>
                </a:solidFill>
                <a:latin typeface="Times New Roman" panose="02020603050405020304" pitchFamily="16" charset="0"/>
                <a:cs typeface="Times New Roman" panose="02020603050405020304" pitchFamily="16" charset="0"/>
              </a:rPr>
              <a:t>5</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User profiles: Users can create a detailed profile, including bio, skills, languages, and profile picture.</a:t>
            </a: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2400" dirty="0">
                <a:solidFill>
                  <a:srgbClr val="000000"/>
                </a:solidFill>
                <a:latin typeface="Times New Roman" panose="02020603050405020304" pitchFamily="16" charset="0"/>
                <a:cs typeface="Times New Roman" panose="02020603050405020304" pitchFamily="16" charset="0"/>
              </a:rPr>
              <a:t>6</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Search functionality: Users can search for job requests based on specific criteria, such as project name, programming language, or communication language.</a:t>
            </a: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Overall, our website's features and functionality are designed to provide a user-friendly and efficient platform for clients and developers to collaborate and complete projects successfully.</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8"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5. Outcome of Project</a:t>
            </a:r>
          </a:p>
        </p:txBody>
      </p:sp>
      <p:sp>
        <p:nvSpPr>
          <p:cNvPr id="1048629"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9pPr>
          </a:lstStyle>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Streamlined and automated project management process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Increased flexibility and accessibility for both clients and freelancers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Secure and efficient payment transactions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Improved communication and collaboration between clients and freelancers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 centralized platform for showcasing freelancer skills and connecting with potential clients</a:t>
            </a:r>
          </a:p>
        </p:txBody>
      </p:sp>
    </p:spTree>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3"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6. Technology Stack</a:t>
            </a:r>
          </a:p>
        </p:txBody>
      </p:sp>
      <p:sp>
        <p:nvSpPr>
          <p:cNvPr id="1048634"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9pPr>
          </a:lstStyle>
          <a:p>
            <a:pPr algn="l">
              <a:buFont typeface="Arial" panose="020B0604020202020204" pitchFamily="34" charset="0"/>
              <a:buChar char="•"/>
            </a:pPr>
            <a:r>
              <a:rPr lang="en-IN" sz="2400" b="0" i="0" dirty="0">
                <a:solidFill>
                  <a:schemeClr val="tx1"/>
                </a:solidFill>
                <a:effectLst/>
                <a:latin typeface="Söhne"/>
              </a:rPr>
              <a:t>HTML</a:t>
            </a:r>
          </a:p>
          <a:p>
            <a:pPr algn="l">
              <a:buFont typeface="Arial" panose="020B0604020202020204" pitchFamily="34" charset="0"/>
              <a:buChar char="•"/>
            </a:pPr>
            <a:r>
              <a:rPr lang="en-IN" sz="2400" b="0" i="0" dirty="0">
                <a:solidFill>
                  <a:schemeClr val="tx1"/>
                </a:solidFill>
                <a:effectLst/>
                <a:latin typeface="Söhne"/>
              </a:rPr>
              <a:t>CSS</a:t>
            </a:r>
          </a:p>
          <a:p>
            <a:pPr algn="l">
              <a:buFont typeface="Arial" panose="020B0604020202020204" pitchFamily="34" charset="0"/>
              <a:buChar char="•"/>
            </a:pPr>
            <a:r>
              <a:rPr lang="en-IN" sz="2400" b="0" i="0" dirty="0">
                <a:solidFill>
                  <a:schemeClr val="tx1"/>
                </a:solidFill>
                <a:effectLst/>
                <a:latin typeface="Söhne"/>
              </a:rPr>
              <a:t>JavaScript</a:t>
            </a:r>
          </a:p>
          <a:p>
            <a:pPr algn="l">
              <a:buFont typeface="Arial" panose="020B0604020202020204" pitchFamily="34" charset="0"/>
              <a:buChar char="•"/>
            </a:pPr>
            <a:r>
              <a:rPr lang="en-IN" sz="2400" b="0" i="0" dirty="0">
                <a:solidFill>
                  <a:schemeClr val="tx1"/>
                </a:solidFill>
                <a:effectLst/>
                <a:latin typeface="Söhne"/>
              </a:rPr>
              <a:t>Django</a:t>
            </a:r>
          </a:p>
          <a:p>
            <a:pPr>
              <a:buFont typeface="Arial" panose="020B0604020202020204" pitchFamily="34" charset="0"/>
              <a:buChar char="•"/>
            </a:pPr>
            <a:r>
              <a:rPr lang="en-IN" sz="2400" b="0" i="0" dirty="0">
                <a:solidFill>
                  <a:schemeClr val="tx1"/>
                </a:solidFill>
                <a:effectLst/>
                <a:latin typeface="Söhne"/>
              </a:rPr>
              <a:t>SQLite (Django built-in)</a:t>
            </a:r>
          </a:p>
          <a:p>
            <a:pPr algn="l"/>
            <a:endParaRPr lang="en-US" sz="2400" b="0" i="0" dirty="0">
              <a:solidFill>
                <a:schemeClr val="tx1"/>
              </a:solidFill>
              <a:effectLst/>
              <a:latin typeface="Söhne"/>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98845-15B3-4588-648C-C795E0E060EC}"/>
              </a:ext>
            </a:extLst>
          </p:cNvPr>
          <p:cNvSpPr>
            <a:spLocks noGrp="1"/>
          </p:cNvSpPr>
          <p:nvPr>
            <p:ph idx="1"/>
          </p:nvPr>
        </p:nvSpPr>
        <p:spPr>
          <a:xfrm>
            <a:off x="1079872" y="1640680"/>
            <a:ext cx="7416824" cy="4803453"/>
          </a:xfrm>
        </p:spPr>
        <p:txBody>
          <a:bodyPr>
            <a:normAutofit/>
          </a:bodyPr>
          <a:lstStyle/>
          <a:p>
            <a:pPr marL="0" indent="0">
              <a:buNone/>
            </a:pPr>
            <a:endParaRPr lang="en-US" sz="2000" dirty="0">
              <a:solidFill>
                <a:schemeClr val="tx1"/>
              </a:solidFill>
              <a:latin typeface="Söhne"/>
            </a:endParaRPr>
          </a:p>
          <a:p>
            <a:pPr marL="0" indent="0">
              <a:buNone/>
            </a:pPr>
            <a:r>
              <a:rPr lang="en-US" sz="2000" b="0" i="0" dirty="0">
                <a:solidFill>
                  <a:schemeClr val="tx1"/>
                </a:solidFill>
                <a:effectLst/>
                <a:latin typeface="Söhne"/>
              </a:rPr>
              <a:t>               </a:t>
            </a:r>
          </a:p>
        </p:txBody>
      </p:sp>
      <p:sp>
        <p:nvSpPr>
          <p:cNvPr id="4" name="Rectangle: Rounded Corners 3">
            <a:extLst>
              <a:ext uri="{FF2B5EF4-FFF2-40B4-BE49-F238E27FC236}">
                <a16:creationId xmlns:a16="http://schemas.microsoft.com/office/drawing/2014/main" id="{B7C16A2F-D1BB-E70F-871B-A9AE87589D7B}"/>
              </a:ext>
            </a:extLst>
          </p:cNvPr>
          <p:cNvSpPr/>
          <p:nvPr/>
        </p:nvSpPr>
        <p:spPr>
          <a:xfrm>
            <a:off x="3773712" y="129337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Söhne"/>
              </a:rPr>
              <a:t>User Interface</a:t>
            </a:r>
            <a:endParaRPr lang="en-IN" dirty="0"/>
          </a:p>
        </p:txBody>
      </p:sp>
      <p:sp>
        <p:nvSpPr>
          <p:cNvPr id="5" name="Rectangle: Rounded Corners 4">
            <a:extLst>
              <a:ext uri="{FF2B5EF4-FFF2-40B4-BE49-F238E27FC236}">
                <a16:creationId xmlns:a16="http://schemas.microsoft.com/office/drawing/2014/main" id="{D9CD3035-A57A-E9F8-A620-5C4CCAEABC22}"/>
              </a:ext>
            </a:extLst>
          </p:cNvPr>
          <p:cNvSpPr/>
          <p:nvPr/>
        </p:nvSpPr>
        <p:spPr>
          <a:xfrm>
            <a:off x="3773712" y="242363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Söhne"/>
              </a:rPr>
              <a:t>Web Server (Django)</a:t>
            </a:r>
            <a:endParaRPr lang="en-IN" dirty="0"/>
          </a:p>
        </p:txBody>
      </p:sp>
      <p:sp>
        <p:nvSpPr>
          <p:cNvPr id="6" name="Rectangle: Rounded Corners 5">
            <a:extLst>
              <a:ext uri="{FF2B5EF4-FFF2-40B4-BE49-F238E27FC236}">
                <a16:creationId xmlns:a16="http://schemas.microsoft.com/office/drawing/2014/main" id="{95528D36-5E63-6E59-8FD3-A6401DA12F92}"/>
              </a:ext>
            </a:extLst>
          </p:cNvPr>
          <p:cNvSpPr/>
          <p:nvPr/>
        </p:nvSpPr>
        <p:spPr>
          <a:xfrm>
            <a:off x="3758919" y="351399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0" i="0" dirty="0">
                <a:solidFill>
                  <a:schemeClr val="tx1"/>
                </a:solidFill>
                <a:effectLst/>
                <a:latin typeface="Söhne"/>
              </a:rPr>
              <a:t>Database Server</a:t>
            </a:r>
          </a:p>
        </p:txBody>
      </p:sp>
      <p:cxnSp>
        <p:nvCxnSpPr>
          <p:cNvPr id="8" name="Straight Arrow Connector 7">
            <a:extLst>
              <a:ext uri="{FF2B5EF4-FFF2-40B4-BE49-F238E27FC236}">
                <a16:creationId xmlns:a16="http://schemas.microsoft.com/office/drawing/2014/main" id="{1215C4CF-5510-9CAE-A5C2-3207380A6662}"/>
              </a:ext>
            </a:extLst>
          </p:cNvPr>
          <p:cNvCxnSpPr>
            <a:stCxn id="4" idx="2"/>
            <a:endCxn id="5" idx="0"/>
          </p:cNvCxnSpPr>
          <p:nvPr/>
        </p:nvCxnSpPr>
        <p:spPr>
          <a:xfrm>
            <a:off x="4601804" y="1941444"/>
            <a:ext cx="0" cy="4821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EC7CEECD-D1B0-B00A-8327-C6E30C0BD380}"/>
              </a:ext>
            </a:extLst>
          </p:cNvPr>
          <p:cNvCxnSpPr>
            <a:cxnSpLocks/>
          </p:cNvCxnSpPr>
          <p:nvPr/>
        </p:nvCxnSpPr>
        <p:spPr>
          <a:xfrm>
            <a:off x="4587011" y="3071704"/>
            <a:ext cx="0" cy="4023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CA617C1-EB0E-A14A-77E6-63AB56F8918C}"/>
              </a:ext>
            </a:extLst>
          </p:cNvPr>
          <p:cNvSpPr txBox="1"/>
          <p:nvPr/>
        </p:nvSpPr>
        <p:spPr>
          <a:xfrm>
            <a:off x="1439912" y="4850036"/>
            <a:ext cx="7056784" cy="1477328"/>
          </a:xfrm>
          <a:prstGeom prst="rect">
            <a:avLst/>
          </a:prstGeom>
          <a:noFill/>
        </p:spPr>
        <p:txBody>
          <a:bodyPr wrap="square">
            <a:spAutoFit/>
          </a:bodyPr>
          <a:lstStyle/>
          <a:p>
            <a:r>
              <a:rPr lang="en-US" b="0" i="0" dirty="0">
                <a:effectLst/>
                <a:latin typeface="Söhne"/>
              </a:rPr>
              <a:t>The user interface component is responsible for rendering the website's pages and user interactions. The web server component is powered by Django and handles user requests and responses. The database server component is responsible for storing and retrieving user and project data and is powered </a:t>
            </a:r>
            <a:r>
              <a:rPr lang="en-US" b="0" i="0">
                <a:effectLst/>
                <a:latin typeface="Söhne"/>
              </a:rPr>
              <a:t>by SQLite.</a:t>
            </a:r>
            <a:endParaRPr lang="en-IN" dirty="0"/>
          </a:p>
        </p:txBody>
      </p:sp>
    </p:spTree>
    <p:extLst>
      <p:ext uri="{BB962C8B-B14F-4D97-AF65-F5344CB8AC3E}">
        <p14:creationId xmlns:p14="http://schemas.microsoft.com/office/powerpoint/2010/main" val="17949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0C435C-C21D-CB28-5B2E-08D531CC59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7904" y="1744786"/>
            <a:ext cx="6696744" cy="4070102"/>
          </a:xfrm>
          <a:prstGeom prst="rect">
            <a:avLst/>
          </a:prstGeom>
          <a:noFill/>
          <a:ln>
            <a:noFill/>
          </a:ln>
        </p:spPr>
      </p:pic>
    </p:spTree>
    <p:extLst>
      <p:ext uri="{BB962C8B-B14F-4D97-AF65-F5344CB8AC3E}">
        <p14:creationId xmlns:p14="http://schemas.microsoft.com/office/powerpoint/2010/main" val="13014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CDFC9F-72DC-8E59-A064-50D16B2B31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5484" y="1979837"/>
            <a:ext cx="5089655" cy="3600000"/>
          </a:xfrm>
          <a:prstGeom prst="rect">
            <a:avLst/>
          </a:prstGeom>
          <a:noFill/>
          <a:ln>
            <a:solidFill>
              <a:schemeClr val="tx1"/>
            </a:solidFill>
          </a:ln>
        </p:spPr>
      </p:pic>
    </p:spTree>
    <p:extLst>
      <p:ext uri="{BB962C8B-B14F-4D97-AF65-F5344CB8AC3E}">
        <p14:creationId xmlns:p14="http://schemas.microsoft.com/office/powerpoint/2010/main" val="213983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5D5050-8965-AB55-6AA4-4B51975257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5703" y="1979837"/>
            <a:ext cx="7249217" cy="3600000"/>
          </a:xfrm>
          <a:prstGeom prst="rect">
            <a:avLst/>
          </a:prstGeom>
          <a:noFill/>
          <a:ln>
            <a:solidFill>
              <a:schemeClr val="tx1"/>
            </a:solidFill>
          </a:ln>
        </p:spPr>
      </p:pic>
    </p:spTree>
    <p:extLst>
      <p:ext uri="{BB962C8B-B14F-4D97-AF65-F5344CB8AC3E}">
        <p14:creationId xmlns:p14="http://schemas.microsoft.com/office/powerpoint/2010/main" val="170907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B3875-A8C9-4474-949C-818BF87095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312" y="2375680"/>
            <a:ext cx="7200000" cy="2808313"/>
          </a:xfrm>
          <a:prstGeom prst="rect">
            <a:avLst/>
          </a:prstGeom>
          <a:noFill/>
          <a:ln>
            <a:solidFill>
              <a:schemeClr val="tx1"/>
            </a:solidFill>
          </a:ln>
        </p:spPr>
      </p:pic>
    </p:spTree>
    <p:extLst>
      <p:ext uri="{BB962C8B-B14F-4D97-AF65-F5344CB8AC3E}">
        <p14:creationId xmlns:p14="http://schemas.microsoft.com/office/powerpoint/2010/main" val="337519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62B3AE-C382-BF01-F595-F42E8294DD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8338" y="1979837"/>
            <a:ext cx="7103947" cy="3600000"/>
          </a:xfrm>
          <a:prstGeom prst="rect">
            <a:avLst/>
          </a:prstGeom>
          <a:noFill/>
          <a:ln>
            <a:solidFill>
              <a:schemeClr val="tx1"/>
            </a:solidFill>
          </a:ln>
        </p:spPr>
      </p:pic>
    </p:spTree>
    <p:extLst>
      <p:ext uri="{BB962C8B-B14F-4D97-AF65-F5344CB8AC3E}">
        <p14:creationId xmlns:p14="http://schemas.microsoft.com/office/powerpoint/2010/main" val="3147599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B74E5-EF63-1DCE-A633-C32BABD6AE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8338" y="1979837"/>
            <a:ext cx="7103947" cy="3600000"/>
          </a:xfrm>
          <a:prstGeom prst="rect">
            <a:avLst/>
          </a:prstGeom>
          <a:noFill/>
          <a:ln>
            <a:solidFill>
              <a:schemeClr val="tx1"/>
            </a:solidFill>
          </a:ln>
        </p:spPr>
      </p:pic>
    </p:spTree>
    <p:extLst>
      <p:ext uri="{BB962C8B-B14F-4D97-AF65-F5344CB8AC3E}">
        <p14:creationId xmlns:p14="http://schemas.microsoft.com/office/powerpoint/2010/main" val="355719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panose="020B0606030804020204" charset="0"/>
              </a:rPr>
              <a:t>Contents</a:t>
            </a:r>
            <a:endParaRPr lang="en-IN" altLang="en-US" sz="3600" b="1" dirty="0">
              <a:solidFill>
                <a:srgbClr val="000000"/>
              </a:solidFill>
              <a:latin typeface="Times New Roman" panose="02020603050405020304" pitchFamily="16" charset="0"/>
              <a:ea typeface="DejaVu Sans" panose="020B0606030804020204" charset="0"/>
            </a:endParaRPr>
          </a:p>
        </p:txBody>
      </p:sp>
      <p:sp>
        <p:nvSpPr>
          <p:cNvPr id="1048605" name="Rectangle 2"/>
          <p:cNvSpPr/>
          <p:nvPr/>
        </p:nvSpPr>
        <p:spPr>
          <a:xfrm>
            <a:off x="504825" y="1116013"/>
            <a:ext cx="9323388" cy="6192216"/>
          </a:xfrm>
          <a:prstGeom prst="rect">
            <a:avLst/>
          </a:prstGeom>
          <a:noFill/>
          <a:ln w="9525">
            <a:noFill/>
          </a:ln>
        </p:spPr>
        <p:txBody>
          <a:bodyPr lIns="0" tIns="21240" rIns="0" bIns="0"/>
          <a:lstStyle/>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Introduction</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Objectives</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Scope</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Features / Functionality</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Project Outcomes</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Technology Stack</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panose="020B0606030804020204" charset="0"/>
              </a:rPr>
              <a:t>Block Diagram if applicable</a:t>
            </a:r>
            <a:endParaRPr lang="en-IN" altLang="en-US" sz="2400" dirty="0">
              <a:solidFill>
                <a:srgbClr val="000000"/>
              </a:solidFill>
              <a:latin typeface="Times New Roman" panose="02020603050405020304" pitchFamily="16" charset="0"/>
              <a:ea typeface="DejaVu Sans" panose="020B0606030804020204"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607C8-2069-DACB-0C51-B4E81396AF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8338" y="1979837"/>
            <a:ext cx="7103947" cy="3600000"/>
          </a:xfrm>
          <a:prstGeom prst="rect">
            <a:avLst/>
          </a:prstGeom>
          <a:noFill/>
          <a:ln>
            <a:solidFill>
              <a:schemeClr val="tx1"/>
            </a:solidFill>
          </a:ln>
        </p:spPr>
      </p:pic>
    </p:spTree>
    <p:extLst>
      <p:ext uri="{BB962C8B-B14F-4D97-AF65-F5344CB8AC3E}">
        <p14:creationId xmlns:p14="http://schemas.microsoft.com/office/powerpoint/2010/main" val="265152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203A-49F9-9903-7010-69F3BFB963F4}"/>
              </a:ext>
            </a:extLst>
          </p:cNvPr>
          <p:cNvSpPr>
            <a:spLocks noGrp="1"/>
          </p:cNvSpPr>
          <p:nvPr>
            <p:ph type="title"/>
          </p:nvPr>
        </p:nvSpPr>
        <p:spPr/>
        <p:txBody>
          <a:bodyPr/>
          <a:lstStyle/>
          <a:p>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6" charset="0"/>
                <a:ea typeface="+mn-ea"/>
                <a:cs typeface="DejaVu Sans" panose="020B0606030804020204" charset="0"/>
              </a:rPr>
              <a:t>7</a:t>
            </a:r>
            <a:r>
              <a:rPr kumimoji="0" lang="en-IN" altLang="en-US" sz="4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 Conclusion</a:t>
            </a:r>
            <a:endParaRPr lang="en-IN" dirty="0"/>
          </a:p>
        </p:txBody>
      </p:sp>
      <p:sp>
        <p:nvSpPr>
          <p:cNvPr id="3" name="Content Placeholder 2">
            <a:extLst>
              <a:ext uri="{FF2B5EF4-FFF2-40B4-BE49-F238E27FC236}">
                <a16:creationId xmlns:a16="http://schemas.microsoft.com/office/drawing/2014/main" id="{7B9B673D-6FC3-756E-00EF-0C411357CE16}"/>
              </a:ext>
            </a:extLst>
          </p:cNvPr>
          <p:cNvSpPr>
            <a:spLocks noGrp="1"/>
          </p:cNvSpPr>
          <p:nvPr>
            <p:ph idx="1"/>
          </p:nvPr>
        </p:nvSpPr>
        <p:spPr>
          <a:xfrm>
            <a:off x="671512" y="2381250"/>
            <a:ext cx="8041207" cy="4278313"/>
          </a:xfrm>
        </p:spPr>
        <p:txBody>
          <a:bodyPr/>
          <a:lstStyle/>
          <a:p>
            <a:r>
              <a:rPr lang="en-IN" sz="2400" dirty="0">
                <a:solidFill>
                  <a:srgbClr val="000000"/>
                </a:solidFill>
                <a:effectLst/>
                <a:latin typeface="Times New Roman" panose="02020603050405020304" pitchFamily="18" charset="0"/>
                <a:ea typeface="Times New Roman" panose="02020603050405020304" pitchFamily="18" charset="0"/>
              </a:rPr>
              <a:t>In conclusion, the suggested freelancing website aims to seamlessly and efficiently link clients and developers. The website accelerates the project creation and delivery process by offering a platform where clients can post their project requirements and developers may accept and finish them.</a:t>
            </a:r>
          </a:p>
          <a:p>
            <a:r>
              <a:rPr lang="en-IN" sz="2400" dirty="0">
                <a:solidFill>
                  <a:srgbClr val="000000"/>
                </a:solidFill>
                <a:effectLst/>
                <a:latin typeface="Times New Roman" panose="02020603050405020304" pitchFamily="18" charset="0"/>
                <a:ea typeface="Times New Roman" panose="02020603050405020304" pitchFamily="18" charset="0"/>
              </a:rPr>
              <a:t> The user-friendly layout, comprehensive functionality, and emphasis on security, scalability, and SEO make the website a valuable and dependable platform for the freelancing community.</a:t>
            </a:r>
          </a:p>
          <a:p>
            <a:endParaRPr lang="en-IN" dirty="0"/>
          </a:p>
        </p:txBody>
      </p:sp>
    </p:spTree>
    <p:extLst>
      <p:ext uri="{BB962C8B-B14F-4D97-AF65-F5344CB8AC3E}">
        <p14:creationId xmlns:p14="http://schemas.microsoft.com/office/powerpoint/2010/main" val="51271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3"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solidFill>
                  <a:srgbClr val="000000"/>
                </a:solidFill>
                <a:latin typeface="Times New Roman" panose="02020603050405020304" pitchFamily="16" charset="0"/>
                <a:cs typeface="DejaVu Sans" panose="020B0606030804020204" charset="0"/>
              </a:rPr>
              <a:t>Thank You...!!</a:t>
            </a:r>
            <a:endParaRPr lang="en-IN" altLang="en-US" sz="3600" dirty="0">
              <a:solidFill>
                <a:srgbClr val="000000"/>
              </a:solidFill>
              <a:latin typeface="Times New Roman" panose="02020603050405020304" pitchFamily="16" charset="0"/>
              <a:ea typeface="DejaVu Sans" panose="020B0606030804020204"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4" name="Rectangle 1"/>
          <p:cNvSpPr>
            <a:spLocks noChangeArrowheads="1"/>
          </p:cNvSpPr>
          <p:nvPr/>
        </p:nvSpPr>
        <p:spPr bwMode="auto">
          <a:xfrm>
            <a:off x="503555" y="323215"/>
            <a:ext cx="9070975" cy="9893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1. Introduction</a:t>
            </a:r>
          </a:p>
        </p:txBody>
      </p:sp>
      <p:sp>
        <p:nvSpPr>
          <p:cNvPr id="1048595" name="Rectangle 2"/>
          <p:cNvSpPr/>
          <p:nvPr/>
        </p:nvSpPr>
        <p:spPr>
          <a:xfrm>
            <a:off x="473075" y="1496695"/>
            <a:ext cx="9101455" cy="4732020"/>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Our freelancing website is designed to connect clients with developers in a simple and effective way. Clients can post project requests and developers can accept and complete them, allowing for efficient and streamlined collaboration.</a:t>
            </a:r>
          </a:p>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Times New Roman" panose="02020603050405020304" pitchFamily="16" charset="0"/>
            </a:endParaRPr>
          </a:p>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website offers a user-friendly interface with several pages to facilitate communication and project management. Clients can post detailed descriptions of their projects, including information about their businesses and deadlines. Developers can browse available job requests and select those that match their skills and interests.</a:t>
            </a:r>
          </a:p>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Times New Roman" panose="02020603050405020304" pitchFamily="16" charset="0"/>
            </a:endParaRPr>
          </a:p>
          <a:p>
            <a:pPr marL="107950" defTabSz="457200" eaLnBrk="1" hangingPunct="1">
              <a:lnSpc>
                <a:spcPct val="93000"/>
              </a:lnSpc>
              <a:spcAft>
                <a:spcPts val="1415"/>
              </a:spcAft>
              <a:buFont typeface="Arial" panose="02080604020202020204" pitchFamily="34"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9" name="Rectangle 1"/>
          <p:cNvSpPr>
            <a:spLocks noChangeArrowheads="1"/>
          </p:cNvSpPr>
          <p:nvPr/>
        </p:nvSpPr>
        <p:spPr bwMode="auto">
          <a:xfrm>
            <a:off x="503555" y="323215"/>
            <a:ext cx="9070975" cy="9893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endParaRPr>
          </a:p>
        </p:txBody>
      </p:sp>
      <p:sp>
        <p:nvSpPr>
          <p:cNvPr id="1048600" name="Rectangle 2"/>
          <p:cNvSpPr/>
          <p:nvPr/>
        </p:nvSpPr>
        <p:spPr>
          <a:xfrm>
            <a:off x="473075" y="1496695"/>
            <a:ext cx="7303541" cy="4627880"/>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sym typeface="+mn-ea"/>
              </a:rPr>
              <a:t>Our website also includes a registration process that collects essential information from users, such as contact details, bio, skills, and languages. This allows for accurate matching of clients with developers and ensures that projects are completed to a high standard.</a:t>
            </a:r>
          </a:p>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Times New Roman" panose="02020603050405020304" pitchFamily="16" charset="0"/>
            </a:endParaRPr>
          </a:p>
          <a:p>
            <a:pPr marL="450850" indent="-342900" defTabSz="457200" eaLnBrk="1" hangingPunct="1">
              <a:lnSpc>
                <a:spcPct val="93000"/>
              </a:lnSpc>
              <a:spcAft>
                <a:spcPts val="1415"/>
              </a:spcAft>
              <a:buFont typeface="Arial" panose="0208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sym typeface="+mn-ea"/>
              </a:rPr>
              <a:t>With our website, clients can enjoy easy access to a pool of talented developers and developers can find interesting projects that match their skills. Our goal is to create a platform that fosters mutually beneficial relationships between clients and developers, leading to successful project outcomes and continued collaboration.</a:t>
            </a:r>
            <a:endParaRPr lang="en-IN" altLang="en-US" sz="2400" dirty="0">
              <a:solidFill>
                <a:srgbClr val="000000"/>
              </a:solidFill>
              <a:latin typeface="Times New Roman" panose="02020603050405020304" pitchFamily="16" charset="0"/>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9"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2. Objectives</a:t>
            </a:r>
          </a:p>
        </p:txBody>
      </p:sp>
      <p:sp>
        <p:nvSpPr>
          <p:cNvPr id="1048610" name="Rectangle 2"/>
          <p:cNvSpPr>
            <a:spLocks noChangeArrowheads="1"/>
          </p:cNvSpPr>
          <p:nvPr/>
        </p:nvSpPr>
        <p:spPr bwMode="auto">
          <a:xfrm>
            <a:off x="504825" y="1475740"/>
            <a:ext cx="7415807" cy="5706745"/>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To provide a user-friendly and efficient platform for clients and developers to connect and collaborate. Our website aims to achieve the following objectives:</a:t>
            </a: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1. Provide a central platform for clients and developers to connect and collaborate on project requests.</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2. Ensure transparency and fairness in the project bidding and selection process.</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3. Streamline the communication process between clients and developers to ensure successful project completion.</a:t>
            </a: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965D1-EE8E-5AEC-081E-71061B5F253B}"/>
              </a:ext>
            </a:extLst>
          </p:cNvPr>
          <p:cNvSpPr>
            <a:spLocks noGrp="1"/>
          </p:cNvSpPr>
          <p:nvPr>
            <p:ph idx="1"/>
          </p:nvPr>
        </p:nvSpPr>
        <p:spPr>
          <a:xfrm>
            <a:off x="671512" y="1475582"/>
            <a:ext cx="7537151" cy="5183982"/>
          </a:xfrm>
        </p:spPr>
        <p:txBody>
          <a:bodyPr>
            <a:normAutofit/>
          </a:bodyPr>
          <a:lstStyle/>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4. Provide a user-friendly and intuitive interface that allows users to easily navigate and use the platform.</a:t>
            </a: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dirty="0">
              <a:solidFill>
                <a:srgbClr val="000000"/>
              </a:solidFill>
              <a:latin typeface="Times New Roman" panose="02020603050405020304" pitchFamily="16" charset="0"/>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5. Foster a culture of professionalism and excellence by promoting timely and high-quality project delivery.</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Overall, our project aims to provide a reliable and efficient platform that facilitates successful collaborations between clients and developers while promoting professionalism and quality work.</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0" indent="0">
              <a:buNone/>
            </a:pPr>
            <a:endParaRPr lang="en-IN" sz="2400" dirty="0"/>
          </a:p>
        </p:txBody>
      </p:sp>
    </p:spTree>
    <p:extLst>
      <p:ext uri="{BB962C8B-B14F-4D97-AF65-F5344CB8AC3E}">
        <p14:creationId xmlns:p14="http://schemas.microsoft.com/office/powerpoint/2010/main" val="371485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8"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3. Scope</a:t>
            </a:r>
          </a:p>
        </p:txBody>
      </p:sp>
      <p:sp>
        <p:nvSpPr>
          <p:cNvPr id="1048619"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9pPr>
          </a:lstStyle>
          <a:p>
            <a:pPr marL="450850" indent="-34290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The project is developed to provide a platform for clients and developers to connect and collaborate efficiently. The website is applicable for a variety of projects, including website development, app development, software development, and other tech-related projects.</a:t>
            </a: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marL="450850" indent="-34290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Our website is designed to be user-friendly and accessible to users with different levels of technical expertise. The sign-up process is straightforward, and users can easily browse available job requests or post their own projects.</a:t>
            </a:r>
          </a:p>
          <a:p>
            <a:pPr algn="l"/>
            <a:endParaRPr lang="en-US" sz="2400" b="0" i="0" dirty="0">
              <a:solidFill>
                <a:schemeClr val="tx1"/>
              </a:solidFill>
              <a:effectLst/>
              <a:latin typeface="Söhne"/>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830" y="1424940"/>
            <a:ext cx="7992745" cy="5234940"/>
          </a:xfrm>
        </p:spPr>
        <p:txBody>
          <a:bodyPr>
            <a:normAutofit/>
          </a:bodyPr>
          <a:lstStyle/>
          <a:p>
            <a:pPr algn="l">
              <a:buClr>
                <a:schemeClr val="tx1"/>
              </a:buClr>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The scope of our project is not limited to a particular industry or region. Our website is easily accessible to users, allowing for collaboration of diverse pool of talent.</a:t>
            </a:r>
          </a:p>
          <a:p>
            <a:pPr algn="l">
              <a:buClr>
                <a:schemeClr val="tx1"/>
              </a:buClr>
              <a:buFont typeface="Arial" panose="020B0604020202020204" pitchFamily="34" charset="0"/>
              <a:buChar char="•"/>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buClr>
                <a:schemeClr val="tx1"/>
              </a:buClr>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Overall, our project's scope is to provide a reliable and efficient platform for clients and developers to connect and work together, regardless of their location or industry.</a:t>
            </a:r>
          </a:p>
          <a:p>
            <a:pPr marL="0" indent="0" algn="l">
              <a:buNone/>
            </a:pPr>
            <a:endParaRPr lang="en-US" sz="2000" b="0" i="0" dirty="0">
              <a:solidFill>
                <a:schemeClr val="tx1"/>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3"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8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panose="020B0606030804020204" charset="0"/>
              </a:rPr>
              <a:t>4. Feature /Functionality</a:t>
            </a:r>
          </a:p>
        </p:txBody>
      </p:sp>
      <p:sp>
        <p:nvSpPr>
          <p:cNvPr id="1048624" name="Rectangle 2"/>
          <p:cNvSpPr>
            <a:spLocks noChangeArrowheads="1"/>
          </p:cNvSpPr>
          <p:nvPr/>
        </p:nvSpPr>
        <p:spPr bwMode="auto">
          <a:xfrm>
            <a:off x="503555" y="1486535"/>
            <a:ext cx="9070975" cy="5461654"/>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80604020202020204" pitchFamily="34" charset="0"/>
                <a:cs typeface="Noto Sans CJK SC Regular" charset="0"/>
              </a:defRPr>
            </a:lvl9pPr>
          </a:lstStyle>
          <a:p>
            <a:pPr marL="452120" marR="0" lvl="0" indent="-342900" algn="l" defTabSz="457200" rtl="0" eaLnBrk="1" fontAlgn="auto" latinLnBrk="0" hangingPunct="1">
              <a:lnSpc>
                <a:spcPct val="93000"/>
              </a:lnSpc>
              <a:spcBef>
                <a:spcPts val="0"/>
              </a:spcBef>
              <a:spcAft>
                <a:spcPts val="1415"/>
              </a:spcAft>
              <a:buClrTx/>
              <a:buSzTx/>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Our freelancing website provides a range of features and functionality that make it easy for clients and developers to connect and work together. The key features include:</a:t>
            </a:r>
          </a:p>
          <a:p>
            <a:pPr marL="452120" marR="0" lvl="0" indent="-342900" algn="l" defTabSz="457200" rtl="0" eaLnBrk="1" fontAlgn="auto" latinLnBrk="0" hangingPunct="1">
              <a:lnSpc>
                <a:spcPct val="93000"/>
              </a:lnSpc>
              <a:spcBef>
                <a:spcPts val="0"/>
              </a:spcBef>
              <a:spcAft>
                <a:spcPts val="1415"/>
              </a:spcAft>
              <a:buClrTx/>
              <a:buSzTx/>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1. User registration and login: Users can create an account and log in to access the platform's full features.</a:t>
            </a:r>
          </a:p>
          <a:p>
            <a:pPr marL="566420" marR="0" lvl="0" indent="-457200" algn="l" defTabSz="457200" rtl="0" eaLnBrk="1" fontAlgn="auto" latinLnBrk="0" hangingPunct="1">
              <a:lnSpc>
                <a:spcPct val="93000"/>
              </a:lnSpc>
              <a:spcBef>
                <a:spcPts val="0"/>
              </a:spcBef>
              <a:spcAft>
                <a:spcPts val="1415"/>
              </a:spcAft>
              <a:buClrTx/>
              <a:buSz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2. Post a project: Clients can post project requests, including project name, details, and estimated deadline.</a:t>
            </a: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3. Browse jobs: Developers can browse available job requests based on their preferred programming language and communication language.</a:t>
            </a:r>
          </a:p>
        </p:txBody>
      </p:sp>
    </p:spTree>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926</Words>
  <Application>Microsoft Office PowerPoint</Application>
  <PresentationFormat>Custom</PresentationFormat>
  <Paragraphs>93</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Söhne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AMMAR NAGARJI</cp:lastModifiedBy>
  <cp:revision>8</cp:revision>
  <dcterms:created xsi:type="dcterms:W3CDTF">2023-04-20T05:08:06Z</dcterms:created>
  <dcterms:modified xsi:type="dcterms:W3CDTF">2023-05-02T00:28:55Z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37D3A64072DF46E6AB2279690769F805</vt:lpwstr>
  </property>
  <property fmtid="{D5CDD505-2E9C-101B-9397-08002B2CF9AE}" pid="13" name="KSOProductBuildVer">
    <vt:lpwstr>1033-11.1.0.11691</vt:lpwstr>
  </property>
</Properties>
</file>