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0" r:id="rId8"/>
    <p:sldId id="261" r:id="rId9"/>
    <p:sldId id="262" r:id="rId10"/>
  </p:sldIdLst>
  <p:sldSz cx="12192000" cy="16256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D56984-D30D-42AF-B5A9-0379C58802DB}" v="3" dt="2024-01-16T15:18:32.4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70" autoAdjust="0"/>
    <p:restoredTop sz="94660"/>
  </p:normalViewPr>
  <p:slideViewPr>
    <p:cSldViewPr snapToGrid="0">
      <p:cViewPr varScale="1">
        <p:scale>
          <a:sx n="49" d="100"/>
          <a:sy n="49" d="100"/>
        </p:scale>
        <p:origin x="2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hassan Wali" userId="442c5a53d773c60a" providerId="LiveId" clId="{73D56984-D30D-42AF-B5A9-0379C58802DB}"/>
    <pc:docChg chg="custSel modSld">
      <pc:chgData name="Ghassan Wali" userId="442c5a53d773c60a" providerId="LiveId" clId="{73D56984-D30D-42AF-B5A9-0379C58802DB}" dt="2024-01-16T15:39:29.465" v="1752" actId="20577"/>
      <pc:docMkLst>
        <pc:docMk/>
      </pc:docMkLst>
      <pc:sldChg chg="modSp mod">
        <pc:chgData name="Ghassan Wali" userId="442c5a53d773c60a" providerId="LiveId" clId="{73D56984-D30D-42AF-B5A9-0379C58802DB}" dt="2024-01-16T15:14:53.746" v="1005" actId="20577"/>
        <pc:sldMkLst>
          <pc:docMk/>
          <pc:sldMk cId="1037922941" sldId="257"/>
        </pc:sldMkLst>
        <pc:spChg chg="mod">
          <ac:chgData name="Ghassan Wali" userId="442c5a53d773c60a" providerId="LiveId" clId="{73D56984-D30D-42AF-B5A9-0379C58802DB}" dt="2024-01-15T11:03:06.691" v="481" actId="20577"/>
          <ac:spMkLst>
            <pc:docMk/>
            <pc:sldMk cId="1037922941" sldId="257"/>
            <ac:spMk id="9" creationId="{00000000-0000-0000-0000-000000000000}"/>
          </ac:spMkLst>
        </pc:spChg>
        <pc:graphicFrameChg chg="modGraphic">
          <ac:chgData name="Ghassan Wali" userId="442c5a53d773c60a" providerId="LiveId" clId="{73D56984-D30D-42AF-B5A9-0379C58802DB}" dt="2024-01-16T15:12:35.845" v="965" actId="20577"/>
          <ac:graphicFrameMkLst>
            <pc:docMk/>
            <pc:sldMk cId="1037922941" sldId="257"/>
            <ac:graphicFrameMk id="2" creationId="{00000000-0000-0000-0000-000000000000}"/>
          </ac:graphicFrameMkLst>
        </pc:graphicFrameChg>
        <pc:graphicFrameChg chg="modGraphic">
          <ac:chgData name="Ghassan Wali" userId="442c5a53d773c60a" providerId="LiveId" clId="{73D56984-D30D-42AF-B5A9-0379C58802DB}" dt="2024-01-16T15:14:53.746" v="1005" actId="20577"/>
          <ac:graphicFrameMkLst>
            <pc:docMk/>
            <pc:sldMk cId="1037922941" sldId="257"/>
            <ac:graphicFrameMk id="10" creationId="{00000000-0000-0000-0000-000000000000}"/>
          </ac:graphicFrameMkLst>
        </pc:graphicFrameChg>
      </pc:sldChg>
      <pc:sldChg chg="modSp mod">
        <pc:chgData name="Ghassan Wali" userId="442c5a53d773c60a" providerId="LiveId" clId="{73D56984-D30D-42AF-B5A9-0379C58802DB}" dt="2024-01-16T15:28:59.728" v="1356" actId="20577"/>
        <pc:sldMkLst>
          <pc:docMk/>
          <pc:sldMk cId="1345158340" sldId="258"/>
        </pc:sldMkLst>
        <pc:spChg chg="mod">
          <ac:chgData name="Ghassan Wali" userId="442c5a53d773c60a" providerId="LiveId" clId="{73D56984-D30D-42AF-B5A9-0379C58802DB}" dt="2024-01-15T11:04:22.325" v="529" actId="20577"/>
          <ac:spMkLst>
            <pc:docMk/>
            <pc:sldMk cId="1345158340" sldId="258"/>
            <ac:spMk id="4" creationId="{00000000-0000-0000-0000-000000000000}"/>
          </ac:spMkLst>
        </pc:spChg>
        <pc:graphicFrameChg chg="modGraphic">
          <ac:chgData name="Ghassan Wali" userId="442c5a53d773c60a" providerId="LiveId" clId="{73D56984-D30D-42AF-B5A9-0379C58802DB}" dt="2024-01-16T15:20:15.230" v="1098" actId="20577"/>
          <ac:graphicFrameMkLst>
            <pc:docMk/>
            <pc:sldMk cId="1345158340" sldId="258"/>
            <ac:graphicFrameMk id="6" creationId="{00000000-0000-0000-0000-000000000000}"/>
          </ac:graphicFrameMkLst>
        </pc:graphicFrameChg>
        <pc:graphicFrameChg chg="modGraphic">
          <ac:chgData name="Ghassan Wali" userId="442c5a53d773c60a" providerId="LiveId" clId="{73D56984-D30D-42AF-B5A9-0379C58802DB}" dt="2024-01-16T15:28:59.728" v="1356" actId="20577"/>
          <ac:graphicFrameMkLst>
            <pc:docMk/>
            <pc:sldMk cId="1345158340" sldId="258"/>
            <ac:graphicFrameMk id="8" creationId="{00000000-0000-0000-0000-000000000000}"/>
          </ac:graphicFrameMkLst>
        </pc:graphicFrameChg>
      </pc:sldChg>
      <pc:sldChg chg="modSp mod">
        <pc:chgData name="Ghassan Wali" userId="442c5a53d773c60a" providerId="LiveId" clId="{73D56984-D30D-42AF-B5A9-0379C58802DB}" dt="2024-01-16T15:29:21.187" v="1384" actId="20577"/>
        <pc:sldMkLst>
          <pc:docMk/>
          <pc:sldMk cId="1181288818" sldId="259"/>
        </pc:sldMkLst>
        <pc:graphicFrameChg chg="modGraphic">
          <ac:chgData name="Ghassan Wali" userId="442c5a53d773c60a" providerId="LiveId" clId="{73D56984-D30D-42AF-B5A9-0379C58802DB}" dt="2024-01-16T15:29:21.187" v="1384" actId="20577"/>
          <ac:graphicFrameMkLst>
            <pc:docMk/>
            <pc:sldMk cId="1181288818" sldId="259"/>
            <ac:graphicFrameMk id="6" creationId="{46C6CD7A-53D7-C4E9-281B-5641B50F52FE}"/>
          </ac:graphicFrameMkLst>
        </pc:graphicFrameChg>
      </pc:sldChg>
      <pc:sldChg chg="modSp mod">
        <pc:chgData name="Ghassan Wali" userId="442c5a53d773c60a" providerId="LiveId" clId="{73D56984-D30D-42AF-B5A9-0379C58802DB}" dt="2024-01-16T15:38:03.413" v="1686" actId="20577"/>
        <pc:sldMkLst>
          <pc:docMk/>
          <pc:sldMk cId="1343697436" sldId="260"/>
        </pc:sldMkLst>
        <pc:graphicFrameChg chg="modGraphic">
          <ac:chgData name="Ghassan Wali" userId="442c5a53d773c60a" providerId="LiveId" clId="{73D56984-D30D-42AF-B5A9-0379C58802DB}" dt="2024-01-16T15:31:40.190" v="1460" actId="20577"/>
          <ac:graphicFrameMkLst>
            <pc:docMk/>
            <pc:sldMk cId="1343697436" sldId="260"/>
            <ac:graphicFrameMk id="5" creationId="{00000000-0000-0000-0000-000000000000}"/>
          </ac:graphicFrameMkLst>
        </pc:graphicFrameChg>
        <pc:graphicFrameChg chg="mod modGraphic">
          <ac:chgData name="Ghassan Wali" userId="442c5a53d773c60a" providerId="LiveId" clId="{73D56984-D30D-42AF-B5A9-0379C58802DB}" dt="2024-01-16T15:38:03.413" v="1686" actId="20577"/>
          <ac:graphicFrameMkLst>
            <pc:docMk/>
            <pc:sldMk cId="1343697436" sldId="260"/>
            <ac:graphicFrameMk id="8" creationId="{00000000-0000-0000-0000-000000000000}"/>
          </ac:graphicFrameMkLst>
        </pc:graphicFrameChg>
      </pc:sldChg>
      <pc:sldChg chg="modSp mod">
        <pc:chgData name="Ghassan Wali" userId="442c5a53d773c60a" providerId="LiveId" clId="{73D56984-D30D-42AF-B5A9-0379C58802DB}" dt="2024-01-16T15:38:37.240" v="1710" actId="20577"/>
        <pc:sldMkLst>
          <pc:docMk/>
          <pc:sldMk cId="4156596080" sldId="261"/>
        </pc:sldMkLst>
        <pc:graphicFrameChg chg="modGraphic">
          <ac:chgData name="Ghassan Wali" userId="442c5a53d773c60a" providerId="LiveId" clId="{73D56984-D30D-42AF-B5A9-0379C58802DB}" dt="2024-01-16T15:38:37.240" v="1710" actId="20577"/>
          <ac:graphicFrameMkLst>
            <pc:docMk/>
            <pc:sldMk cId="4156596080" sldId="261"/>
            <ac:graphicFrameMk id="4" creationId="{0057D372-382F-277E-5C56-6765370E104E}"/>
          </ac:graphicFrameMkLst>
        </pc:graphicFrameChg>
      </pc:sldChg>
      <pc:sldChg chg="modSp mod">
        <pc:chgData name="Ghassan Wali" userId="442c5a53d773c60a" providerId="LiveId" clId="{73D56984-D30D-42AF-B5A9-0379C58802DB}" dt="2024-01-16T15:39:29.465" v="1752" actId="20577"/>
        <pc:sldMkLst>
          <pc:docMk/>
          <pc:sldMk cId="1071673644" sldId="262"/>
        </pc:sldMkLst>
        <pc:spChg chg="mod">
          <ac:chgData name="Ghassan Wali" userId="442c5a53d773c60a" providerId="LiveId" clId="{73D56984-D30D-42AF-B5A9-0379C58802DB}" dt="2024-01-16T15:39:15.435" v="1738" actId="20577"/>
          <ac:spMkLst>
            <pc:docMk/>
            <pc:sldMk cId="1071673644" sldId="262"/>
            <ac:spMk id="4" creationId="{EF400CDB-EEB6-0371-F366-CA21DD6F8275}"/>
          </ac:spMkLst>
        </pc:spChg>
        <pc:spChg chg="mod">
          <ac:chgData name="Ghassan Wali" userId="442c5a53d773c60a" providerId="LiveId" clId="{73D56984-D30D-42AF-B5A9-0379C58802DB}" dt="2024-01-16T15:39:29.465" v="1752" actId="20577"/>
          <ac:spMkLst>
            <pc:docMk/>
            <pc:sldMk cId="1071673644" sldId="262"/>
            <ac:spMk id="5" creationId="{10CF70EE-4C9A-832A-060D-1D4169FF9AA5}"/>
          </ac:spMkLst>
        </pc:spChg>
      </pc:sldChg>
      <pc:sldChg chg="modSp mod">
        <pc:chgData name="Ghassan Wali" userId="442c5a53d773c60a" providerId="LiveId" clId="{73D56984-D30D-42AF-B5A9-0379C58802DB}" dt="2024-01-16T15:18:32.438" v="1039"/>
        <pc:sldMkLst>
          <pc:docMk/>
          <pc:sldMk cId="2160435660" sldId="263"/>
        </pc:sldMkLst>
        <pc:graphicFrameChg chg="mod modGraphic">
          <ac:chgData name="Ghassan Wali" userId="442c5a53d773c60a" providerId="LiveId" clId="{73D56984-D30D-42AF-B5A9-0379C58802DB}" dt="2024-01-16T15:18:32.438" v="1039"/>
          <ac:graphicFrameMkLst>
            <pc:docMk/>
            <pc:sldMk cId="2160435660" sldId="263"/>
            <ac:graphicFrameMk id="2" creationId="{03CB83B5-101B-33D5-BFD5-431DEB01132B}"/>
          </ac:graphicFrameMkLst>
        </pc:graphicFrameChg>
        <pc:graphicFrameChg chg="modGraphic">
          <ac:chgData name="Ghassan Wali" userId="442c5a53d773c60a" providerId="LiveId" clId="{73D56984-D30D-42AF-B5A9-0379C58802DB}" dt="2024-01-16T15:17:54.499" v="1035" actId="20577"/>
          <ac:graphicFrameMkLst>
            <pc:docMk/>
            <pc:sldMk cId="2160435660" sldId="263"/>
            <ac:graphicFrameMk id="6" creationId="{05335B19-A400-2EA0-7E27-5A1DDF5C7D45}"/>
          </ac:graphicFrameMkLst>
        </pc:graphicFrameChg>
      </pc:sldChg>
      <pc:sldChg chg="modSp mod">
        <pc:chgData name="Ghassan Wali" userId="442c5a53d773c60a" providerId="LiveId" clId="{73D56984-D30D-42AF-B5A9-0379C58802DB}" dt="2024-01-16T15:29:41.034" v="1407" actId="20577"/>
        <pc:sldMkLst>
          <pc:docMk/>
          <pc:sldMk cId="1494266943" sldId="264"/>
        </pc:sldMkLst>
        <pc:graphicFrameChg chg="modGraphic">
          <ac:chgData name="Ghassan Wali" userId="442c5a53d773c60a" providerId="LiveId" clId="{73D56984-D30D-42AF-B5A9-0379C58802DB}" dt="2024-01-16T15:29:41.034" v="1407" actId="20577"/>
          <ac:graphicFrameMkLst>
            <pc:docMk/>
            <pc:sldMk cId="1494266943" sldId="264"/>
            <ac:graphicFrameMk id="2" creationId="{D416F14C-69C5-E292-4F43-CAEAA77BC06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8A13-9032-45CC-9ACE-389BB03379B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58AE-401C-4E27-8F3F-64130542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0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8A13-9032-45CC-9ACE-389BB03379B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58AE-401C-4E27-8F3F-64130542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8A13-9032-45CC-9ACE-389BB03379B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58AE-401C-4E27-8F3F-64130542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7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8A13-9032-45CC-9ACE-389BB03379B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58AE-401C-4E27-8F3F-64130542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6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8A13-9032-45CC-9ACE-389BB03379B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58AE-401C-4E27-8F3F-64130542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1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8A13-9032-45CC-9ACE-389BB03379B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58AE-401C-4E27-8F3F-64130542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8A13-9032-45CC-9ACE-389BB03379B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58AE-401C-4E27-8F3F-64130542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9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8A13-9032-45CC-9ACE-389BB03379B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58AE-401C-4E27-8F3F-64130542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3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8A13-9032-45CC-9ACE-389BB03379B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58AE-401C-4E27-8F3F-64130542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7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8A13-9032-45CC-9ACE-389BB03379B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58AE-401C-4E27-8F3F-64130542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2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8A13-9032-45CC-9ACE-389BB03379B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58AE-401C-4E27-8F3F-64130542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8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38A13-9032-45CC-9ACE-389BB03379B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358AE-401C-4E27-8F3F-64130542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3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smid2023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/>
          <p:nvPr/>
        </p:nvSpPr>
        <p:spPr>
          <a:xfrm>
            <a:off x="1446900" y="5729174"/>
            <a:ext cx="9298193" cy="1768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3180" algn="ctr">
              <a:lnSpc>
                <a:spcPct val="117700"/>
              </a:lnSpc>
              <a:spcBef>
                <a:spcPts val="100"/>
              </a:spcBef>
            </a:pPr>
            <a:r>
              <a:rPr sz="2800" spc="-5" dirty="0">
                <a:solidFill>
                  <a:srgbClr val="2D74B5"/>
                </a:solidFill>
                <a:latin typeface="Arial Black"/>
                <a:cs typeface="Arial Black"/>
              </a:rPr>
              <a:t>1</a:t>
            </a:r>
            <a:r>
              <a:rPr lang="ar-SA" sz="2800" spc="-5" dirty="0" smtClean="0">
                <a:solidFill>
                  <a:srgbClr val="2D74B5"/>
                </a:solidFill>
                <a:latin typeface="Arial Black"/>
                <a:cs typeface="Arial Black"/>
              </a:rPr>
              <a:t>8</a:t>
            </a:r>
            <a:r>
              <a:rPr lang="en-US" sz="2800" spc="-5" dirty="0" smtClean="0">
                <a:solidFill>
                  <a:srgbClr val="2D74B5"/>
                </a:solidFill>
                <a:latin typeface="Arial Black"/>
                <a:cs typeface="Arial Black"/>
              </a:rPr>
              <a:t> </a:t>
            </a:r>
            <a:r>
              <a:rPr sz="2800" spc="-7" baseline="38461" dirty="0" smtClean="0">
                <a:solidFill>
                  <a:srgbClr val="2D74B5"/>
                </a:solidFill>
                <a:latin typeface="Arial Black"/>
                <a:cs typeface="Arial Black"/>
              </a:rPr>
              <a:t>th </a:t>
            </a:r>
            <a:r>
              <a:rPr sz="2800" dirty="0">
                <a:solidFill>
                  <a:srgbClr val="2D74B5"/>
                </a:solidFill>
                <a:latin typeface="Arial Black"/>
                <a:cs typeface="Arial Black"/>
              </a:rPr>
              <a:t>Annual </a:t>
            </a:r>
            <a:r>
              <a:rPr sz="2800" spc="-5" dirty="0">
                <a:solidFill>
                  <a:srgbClr val="2D74B5"/>
                </a:solidFill>
                <a:latin typeface="Arial Black"/>
                <a:cs typeface="Arial Black"/>
              </a:rPr>
              <a:t>Conference of Saudi Society of  Medical Microbiology and </a:t>
            </a:r>
            <a:r>
              <a:rPr sz="2800" spc="-10" dirty="0">
                <a:solidFill>
                  <a:srgbClr val="2D74B5"/>
                </a:solidFill>
                <a:latin typeface="Arial Black"/>
                <a:cs typeface="Arial Black"/>
              </a:rPr>
              <a:t>Infectious</a:t>
            </a:r>
            <a:r>
              <a:rPr sz="2800" spc="60" dirty="0">
                <a:solidFill>
                  <a:srgbClr val="2D74B5"/>
                </a:solidFill>
                <a:latin typeface="Arial Black"/>
                <a:cs typeface="Arial Black"/>
              </a:rPr>
              <a:t> </a:t>
            </a:r>
            <a:r>
              <a:rPr sz="2800" spc="-5" dirty="0">
                <a:solidFill>
                  <a:srgbClr val="2D74B5"/>
                </a:solidFill>
                <a:latin typeface="Arial Black"/>
                <a:cs typeface="Arial Black"/>
              </a:rPr>
              <a:t>Diseases</a:t>
            </a:r>
            <a:endParaRPr sz="28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Arial Black"/>
              <a:cs typeface="Arial Black"/>
            </a:endParaRPr>
          </a:p>
          <a:p>
            <a:pPr marL="5080" algn="ctr">
              <a:lnSpc>
                <a:spcPct val="100000"/>
              </a:lnSpc>
            </a:pPr>
            <a:r>
              <a:rPr sz="2400" dirty="0">
                <a:solidFill>
                  <a:srgbClr val="92D050"/>
                </a:solidFill>
                <a:latin typeface="Arial Black"/>
                <a:cs typeface="Arial Black"/>
              </a:rPr>
              <a:t>Advancing </a:t>
            </a:r>
            <a:r>
              <a:rPr sz="2400" spc="-5" dirty="0">
                <a:solidFill>
                  <a:srgbClr val="92D050"/>
                </a:solidFill>
                <a:latin typeface="Arial Black"/>
                <a:cs typeface="Arial Black"/>
              </a:rPr>
              <a:t>Infectious Diseases, Protecting </a:t>
            </a:r>
            <a:r>
              <a:rPr sz="2400" dirty="0">
                <a:solidFill>
                  <a:srgbClr val="92D050"/>
                </a:solidFill>
                <a:latin typeface="Arial Black"/>
                <a:cs typeface="Arial Black"/>
              </a:rPr>
              <a:t>Our</a:t>
            </a:r>
            <a:r>
              <a:rPr sz="2400" spc="55" dirty="0">
                <a:solidFill>
                  <a:srgbClr val="92D050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92D050"/>
                </a:solidFill>
                <a:latin typeface="Arial Black"/>
                <a:cs typeface="Arial Black"/>
              </a:rPr>
              <a:t>Society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2255080" y="8710888"/>
            <a:ext cx="7681831" cy="13233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" marR="30480" algn="ctr">
              <a:lnSpc>
                <a:spcPct val="117300"/>
              </a:lnSpc>
              <a:spcBef>
                <a:spcPts val="100"/>
              </a:spcBef>
            </a:pPr>
            <a:r>
              <a:rPr lang="en-US" sz="2400" spc="-5" dirty="0" smtClean="0">
                <a:solidFill>
                  <a:srgbClr val="6F2F9F"/>
                </a:solidFill>
                <a:latin typeface="Arial Black"/>
                <a:cs typeface="Arial Black"/>
              </a:rPr>
              <a:t>May 28-30</a:t>
            </a:r>
            <a:r>
              <a:rPr sz="2400" spc="-5" dirty="0" smtClean="0">
                <a:solidFill>
                  <a:srgbClr val="6F2F9F"/>
                </a:solidFill>
                <a:latin typeface="Arial Black"/>
                <a:cs typeface="Arial Black"/>
              </a:rPr>
              <a:t>, </a:t>
            </a:r>
            <a:r>
              <a:rPr sz="2400" dirty="0">
                <a:solidFill>
                  <a:srgbClr val="6F2F9F"/>
                </a:solidFill>
                <a:latin typeface="Arial Black"/>
                <a:cs typeface="Arial Black"/>
              </a:rPr>
              <a:t>202</a:t>
            </a:r>
            <a:r>
              <a:rPr lang="en-US" sz="2400" dirty="0">
                <a:solidFill>
                  <a:srgbClr val="6F2F9F"/>
                </a:solidFill>
                <a:latin typeface="Arial Black"/>
                <a:cs typeface="Arial Black"/>
              </a:rPr>
              <a:t>4</a:t>
            </a:r>
            <a:r>
              <a:rPr sz="2400" dirty="0">
                <a:solidFill>
                  <a:srgbClr val="6F2F9F"/>
                </a:solidFill>
                <a:latin typeface="Arial Black"/>
                <a:cs typeface="Arial Black"/>
              </a:rPr>
              <a:t> </a:t>
            </a:r>
            <a:endParaRPr lang="en-US" sz="2400" dirty="0">
              <a:solidFill>
                <a:srgbClr val="6F2F9F"/>
              </a:solidFill>
              <a:latin typeface="Arial Black"/>
              <a:cs typeface="Arial Black"/>
            </a:endParaRPr>
          </a:p>
          <a:p>
            <a:pPr marL="37465" marR="30480" algn="ctr">
              <a:lnSpc>
                <a:spcPct val="1173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6F2F9F"/>
                </a:solidFill>
                <a:latin typeface="Arial Black"/>
                <a:cs typeface="Arial Black"/>
              </a:rPr>
              <a:t>The Hilton</a:t>
            </a:r>
            <a:r>
              <a:rPr sz="2400" spc="-10" dirty="0">
                <a:solidFill>
                  <a:srgbClr val="6F2F9F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Arial Black"/>
                <a:cs typeface="Arial Black"/>
              </a:rPr>
              <a:t>Hotel</a:t>
            </a:r>
            <a:endParaRPr sz="2400" dirty="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465"/>
              </a:spcBef>
            </a:pPr>
            <a:r>
              <a:rPr sz="2400" spc="-5" dirty="0">
                <a:solidFill>
                  <a:srgbClr val="6F2F9F"/>
                </a:solidFill>
                <a:latin typeface="Arial Black"/>
                <a:cs typeface="Arial Black"/>
              </a:rPr>
              <a:t>Jeddah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A05BB7-7CBE-3BC9-4A78-08488BB1DBE7}"/>
              </a:ext>
            </a:extLst>
          </p:cNvPr>
          <p:cNvSpPr/>
          <p:nvPr/>
        </p:nvSpPr>
        <p:spPr>
          <a:xfrm>
            <a:off x="4849525" y="2022949"/>
            <a:ext cx="2492944" cy="2492944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 l="-2000" t="-2000" r="-2000" b="-2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5D60A4-F71C-79C7-899C-CFC04D78AB0A}"/>
              </a:ext>
            </a:extLst>
          </p:cNvPr>
          <p:cNvSpPr/>
          <p:nvPr/>
        </p:nvSpPr>
        <p:spPr>
          <a:xfrm>
            <a:off x="3802417" y="11247480"/>
            <a:ext cx="45871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ssmid2024.com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490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21916"/>
              </p:ext>
            </p:extLst>
          </p:nvPr>
        </p:nvGraphicFramePr>
        <p:xfrm>
          <a:off x="1066799" y="3467946"/>
          <a:ext cx="10058401" cy="535985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7768">
                  <a:extLst>
                    <a:ext uri="{9D8B030D-6E8A-4147-A177-3AD203B41FA5}">
                      <a16:colId xmlns:a16="http://schemas.microsoft.com/office/drawing/2014/main" val="301152014"/>
                    </a:ext>
                  </a:extLst>
                </a:gridCol>
                <a:gridCol w="3805556">
                  <a:extLst>
                    <a:ext uri="{9D8B030D-6E8A-4147-A177-3AD203B41FA5}">
                      <a16:colId xmlns:a16="http://schemas.microsoft.com/office/drawing/2014/main" val="973177088"/>
                    </a:ext>
                  </a:extLst>
                </a:gridCol>
                <a:gridCol w="4065077">
                  <a:extLst>
                    <a:ext uri="{9D8B030D-6E8A-4147-A177-3AD203B41FA5}">
                      <a16:colId xmlns:a16="http://schemas.microsoft.com/office/drawing/2014/main" val="1064597974"/>
                    </a:ext>
                  </a:extLst>
                </a:gridCol>
              </a:tblGrid>
              <a:tr h="739427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Registration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8:00 – 20:00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Registration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8:00 – 20:00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110569"/>
                  </a:ext>
                </a:extLst>
              </a:tr>
              <a:tr h="739427">
                <a:tc gridSpan="3"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Pre-meeting Workshops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9:00 – 12:30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678502"/>
                  </a:ext>
                </a:extLst>
              </a:tr>
              <a:tr h="739427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Hall</a:t>
                      </a:r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Speakers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587130"/>
                  </a:ext>
                </a:extLst>
              </a:tr>
              <a:tr h="739427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A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347345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20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Fellows day 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889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pc="-5" dirty="0">
                          <a:solidFill>
                            <a:srgbClr val="212A35"/>
                          </a:solidFill>
                          <a:latin typeface="Arial"/>
                          <a:cs typeface="Arial"/>
                        </a:rPr>
                        <a:t>Hanan </a:t>
                      </a:r>
                      <a:r>
                        <a:rPr lang="en-US" sz="2000" b="1" spc="-5" dirty="0" err="1">
                          <a:solidFill>
                            <a:srgbClr val="212A35"/>
                          </a:solidFill>
                          <a:latin typeface="Arial"/>
                          <a:cs typeface="Arial"/>
                        </a:rPr>
                        <a:t>Turkustani</a:t>
                      </a:r>
                      <a:endParaRPr lang="ar-SA" sz="2000" b="1" spc="-5" dirty="0">
                        <a:solidFill>
                          <a:srgbClr val="212A35"/>
                        </a:solidFill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pc="-5" dirty="0" err="1">
                          <a:solidFill>
                            <a:srgbClr val="212A35"/>
                          </a:solidFill>
                          <a:latin typeface="Arial"/>
                          <a:cs typeface="Arial"/>
                        </a:rPr>
                        <a:t>Yassir</a:t>
                      </a:r>
                      <a:r>
                        <a:rPr lang="en-US" sz="2000" b="1" spc="-5" dirty="0">
                          <a:solidFill>
                            <a:srgbClr val="212A3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000" b="1" spc="-5" dirty="0" err="1">
                          <a:solidFill>
                            <a:srgbClr val="212A35"/>
                          </a:solidFill>
                          <a:latin typeface="Arial"/>
                          <a:cs typeface="Arial"/>
                        </a:rPr>
                        <a:t>Aldabbagh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009370"/>
                  </a:ext>
                </a:extLst>
              </a:tr>
              <a:tr h="739427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B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405765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The TB Workshop</a:t>
                      </a:r>
                    </a:p>
                  </a:txBody>
                  <a:tcPr marL="0" marR="0" marT="1016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000" b="1" kern="1200" spc="-5" dirty="0" err="1">
                          <a:solidFill>
                            <a:srgbClr val="212A35"/>
                          </a:solidFill>
                          <a:latin typeface="Arial"/>
                          <a:ea typeface="+mn-ea"/>
                          <a:cs typeface="Arial"/>
                        </a:rPr>
                        <a:t>Abeer</a:t>
                      </a:r>
                      <a:r>
                        <a:rPr lang="en-US" sz="2000" b="1" kern="1200" spc="-5" dirty="0">
                          <a:solidFill>
                            <a:srgbClr val="212A35"/>
                          </a:solidFill>
                          <a:latin typeface="Arial"/>
                          <a:ea typeface="+mn-ea"/>
                          <a:cs typeface="Arial"/>
                        </a:rPr>
                        <a:t> </a:t>
                      </a:r>
                      <a:r>
                        <a:rPr lang="en-US" sz="2000" b="1" kern="1200" spc="-5" dirty="0" err="1">
                          <a:solidFill>
                            <a:srgbClr val="212A35"/>
                          </a:solidFill>
                          <a:latin typeface="Arial"/>
                          <a:ea typeface="+mn-ea"/>
                          <a:cs typeface="Arial"/>
                        </a:rPr>
                        <a:t>Alshukairi</a:t>
                      </a:r>
                      <a:endParaRPr sz="2000" b="1" kern="1200" spc="-5" dirty="0">
                        <a:solidFill>
                          <a:srgbClr val="212A35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061112"/>
                  </a:ext>
                </a:extLst>
              </a:tr>
              <a:tr h="739427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C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27051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2000" b="1" spc="-6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0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Hands-on diagnostics workshop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889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000" b="1" kern="1200" spc="-5" dirty="0">
                          <a:solidFill>
                            <a:srgbClr val="212A35"/>
                          </a:solidFill>
                          <a:latin typeface="Arial"/>
                          <a:ea typeface="+mn-ea"/>
                          <a:cs typeface="Arial"/>
                        </a:rPr>
                        <a:t>Sahar </a:t>
                      </a:r>
                      <a:r>
                        <a:rPr lang="en-US" sz="2000" b="1" kern="1200" spc="-5" dirty="0" err="1">
                          <a:solidFill>
                            <a:srgbClr val="212A35"/>
                          </a:solidFill>
                          <a:latin typeface="Arial"/>
                          <a:ea typeface="+mn-ea"/>
                          <a:cs typeface="Arial"/>
                        </a:rPr>
                        <a:t>Althawadi</a:t>
                      </a:r>
                      <a:endParaRPr sz="2000" b="1" kern="1200" spc="-5" dirty="0">
                        <a:solidFill>
                          <a:srgbClr val="212A35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165388"/>
                  </a:ext>
                </a:extLst>
              </a:tr>
              <a:tr h="739427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D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27051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20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ASP</a:t>
                      </a:r>
                    </a:p>
                    <a:p>
                      <a:pPr marL="67945" marR="27051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20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Practical steps for healthcare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889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000" b="1" kern="1200" spc="-5" dirty="0" err="1">
                          <a:solidFill>
                            <a:srgbClr val="212A35"/>
                          </a:solidFill>
                          <a:latin typeface="Arial"/>
                          <a:ea typeface="+mn-ea"/>
                          <a:cs typeface="Arial"/>
                        </a:rPr>
                        <a:t>Bashayer</a:t>
                      </a:r>
                      <a:r>
                        <a:rPr lang="en-US" sz="2000" b="1" kern="1200" spc="-5" dirty="0">
                          <a:solidFill>
                            <a:srgbClr val="212A35"/>
                          </a:solidFill>
                          <a:latin typeface="Arial"/>
                          <a:ea typeface="+mn-ea"/>
                          <a:cs typeface="Arial"/>
                        </a:rPr>
                        <a:t> </a:t>
                      </a:r>
                      <a:r>
                        <a:rPr lang="en-US" sz="2000" b="1" kern="1200" spc="-5" dirty="0" err="1">
                          <a:solidFill>
                            <a:srgbClr val="212A35"/>
                          </a:solidFill>
                          <a:latin typeface="Arial"/>
                          <a:ea typeface="+mn-ea"/>
                          <a:cs typeface="Arial"/>
                        </a:rPr>
                        <a:t>Alshuhail</a:t>
                      </a:r>
                      <a:endParaRPr lang="en-US" sz="2000" b="1" kern="1200" spc="-5" dirty="0">
                        <a:solidFill>
                          <a:srgbClr val="212A35"/>
                        </a:solidFill>
                        <a:latin typeface="Arial"/>
                        <a:ea typeface="+mn-ea"/>
                        <a:cs typeface="Arial"/>
                      </a:endParaRPr>
                    </a:p>
                    <a:p>
                      <a:pPr marL="0" algn="ctr" defTabSz="121917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000" b="1" kern="1200" spc="-5" dirty="0">
                          <a:solidFill>
                            <a:srgbClr val="212A35"/>
                          </a:solidFill>
                          <a:latin typeface="Arial"/>
                          <a:ea typeface="+mn-ea"/>
                          <a:cs typeface="Arial"/>
                        </a:rPr>
                        <a:t>Maher Al-Ahmadi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879461"/>
                  </a:ext>
                </a:extLst>
              </a:tr>
            </a:tbl>
          </a:graphicData>
        </a:graphic>
      </p:graphicFrame>
      <p:sp>
        <p:nvSpPr>
          <p:cNvPr id="9" name="object 2"/>
          <p:cNvSpPr txBox="1"/>
          <p:nvPr/>
        </p:nvSpPr>
        <p:spPr>
          <a:xfrm>
            <a:off x="4694527" y="2922918"/>
            <a:ext cx="286832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Tuesday </a:t>
            </a:r>
            <a:r>
              <a:rPr sz="2000" b="1" spc="-5" dirty="0" smtClean="0">
                <a:solidFill>
                  <a:srgbClr val="001F5F"/>
                </a:solidFill>
                <a:latin typeface="Arial"/>
                <a:cs typeface="Arial"/>
              </a:rPr>
              <a:t>(</a:t>
            </a:r>
            <a:r>
              <a:rPr lang="en-US" sz="2000" b="1" spc="-5" dirty="0" smtClean="0">
                <a:solidFill>
                  <a:srgbClr val="001F5F"/>
                </a:solidFill>
                <a:latin typeface="Arial"/>
                <a:cs typeface="Arial"/>
              </a:rPr>
              <a:t>28 May</a:t>
            </a:r>
            <a:r>
              <a:rPr sz="2000" b="1" spc="-185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202</a:t>
            </a:r>
            <a:r>
              <a:rPr lang="en-US" sz="2000" b="1" spc="-5" dirty="0">
                <a:solidFill>
                  <a:srgbClr val="001F5F"/>
                </a:solidFill>
                <a:latin typeface="Arial"/>
                <a:cs typeface="Arial"/>
              </a:rPr>
              <a:t>4</a:t>
            </a: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963185"/>
              </p:ext>
            </p:extLst>
          </p:nvPr>
        </p:nvGraphicFramePr>
        <p:xfrm>
          <a:off x="1056293" y="9126966"/>
          <a:ext cx="10058400" cy="701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058400">
                  <a:extLst>
                    <a:ext uri="{9D8B030D-6E8A-4147-A177-3AD203B41FA5}">
                      <a16:colId xmlns:a16="http://schemas.microsoft.com/office/drawing/2014/main" val="1769927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Prayers / Lunch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12:30 – 14:00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22272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650330"/>
              </p:ext>
            </p:extLst>
          </p:nvPr>
        </p:nvGraphicFramePr>
        <p:xfrm>
          <a:off x="1066800" y="10298338"/>
          <a:ext cx="10058401" cy="535667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25703">
                  <a:extLst>
                    <a:ext uri="{9D8B030D-6E8A-4147-A177-3AD203B41FA5}">
                      <a16:colId xmlns:a16="http://schemas.microsoft.com/office/drawing/2014/main" val="1564978637"/>
                    </a:ext>
                  </a:extLst>
                </a:gridCol>
                <a:gridCol w="3793073">
                  <a:extLst>
                    <a:ext uri="{9D8B030D-6E8A-4147-A177-3AD203B41FA5}">
                      <a16:colId xmlns:a16="http://schemas.microsoft.com/office/drawing/2014/main" val="3228202080"/>
                    </a:ext>
                  </a:extLst>
                </a:gridCol>
                <a:gridCol w="4039625">
                  <a:extLst>
                    <a:ext uri="{9D8B030D-6E8A-4147-A177-3AD203B41FA5}">
                      <a16:colId xmlns:a16="http://schemas.microsoft.com/office/drawing/2014/main" val="1549046488"/>
                    </a:ext>
                  </a:extLst>
                </a:gridCol>
              </a:tblGrid>
              <a:tr h="774803">
                <a:tc gridSpan="3"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Scientific Symposium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14:00 – 16:00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Hall : 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403243"/>
                  </a:ext>
                </a:extLst>
              </a:tr>
              <a:tr h="714233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Time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Speakers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340519"/>
                  </a:ext>
                </a:extLst>
              </a:tr>
              <a:tr h="552709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Chairperson: Ghassan </a:t>
                      </a:r>
                      <a:r>
                        <a:rPr lang="en-US" sz="1800" b="1" kern="1200" spc="-5" dirty="0" err="1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Wali</a:t>
                      </a:r>
                      <a:endParaRPr lang="en-US" sz="1800" b="1" kern="1200" spc="-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816064"/>
                  </a:ext>
                </a:extLst>
              </a:tr>
              <a:tr h="8479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14:00 – 14:30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Opening Remarks </a:t>
                      </a:r>
                    </a:p>
                    <a:p>
                      <a:pPr algn="ctr"/>
                      <a:r>
                        <a:rPr lang="en-US" sz="18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(Program-At-A-Glance)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Huda Bukhari</a:t>
                      </a:r>
                    </a:p>
                    <a:p>
                      <a:pPr algn="ctr"/>
                      <a:r>
                        <a:rPr lang="en-US" sz="18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Ghassan </a:t>
                      </a:r>
                      <a:r>
                        <a:rPr lang="en-US" sz="1800" b="1" kern="1200" spc="-5" dirty="0" err="1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Wali</a:t>
                      </a:r>
                      <a:endParaRPr lang="en-US" sz="1800" b="1" kern="1200" spc="-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066838"/>
                  </a:ext>
                </a:extLst>
              </a:tr>
              <a:tr h="6814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14:30 – 15:00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AI &amp; ID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spc="-5" dirty="0" smtClean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TBD</a:t>
                      </a:r>
                      <a:endParaRPr lang="en-US" sz="1800" b="1" kern="1200" spc="-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383781"/>
                  </a:ext>
                </a:extLst>
              </a:tr>
              <a:tr h="7722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15:00 – 15:30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GSK Satellite Lecture</a:t>
                      </a:r>
                    </a:p>
                    <a:p>
                      <a:pPr algn="ctr"/>
                      <a:r>
                        <a:rPr lang="en-US" sz="18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What is on the horizon for the </a:t>
                      </a:r>
                      <a:r>
                        <a:rPr lang="en-US" sz="1800" b="1" kern="1200" spc="-5" dirty="0" smtClean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long acting </a:t>
                      </a:r>
                      <a:r>
                        <a:rPr lang="en-US" sz="18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HIV therapy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sz="1800" b="1" kern="1200" spc="-5" dirty="0" smtClean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TBD</a:t>
                      </a:r>
                      <a:endParaRPr lang="en-US" sz="1800" b="1" kern="1200" spc="-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453254"/>
                  </a:ext>
                </a:extLst>
              </a:tr>
              <a:tr h="6359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15:30 – 16:00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Metagenomic and Future of Infectious Diseases 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sz="18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Fawzan </a:t>
                      </a:r>
                      <a:r>
                        <a:rPr lang="en-US" sz="1800" b="1" kern="1200" spc="-5" dirty="0" err="1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Alkuraie</a:t>
                      </a:r>
                      <a:endParaRPr lang="en-US" sz="1800" b="1" kern="1200" spc="-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782792"/>
                  </a:ext>
                </a:extLst>
              </a:tr>
            </a:tbl>
          </a:graphicData>
        </a:graphic>
      </p:graphicFrame>
      <p:sp>
        <p:nvSpPr>
          <p:cNvPr id="4" name="object 2">
            <a:extLst>
              <a:ext uri="{FF2B5EF4-FFF2-40B4-BE49-F238E27FC236}">
                <a16:creationId xmlns:a16="http://schemas.microsoft.com/office/drawing/2014/main" id="{BB62F39C-855F-6B8C-4C8C-57FC971797E2}"/>
              </a:ext>
            </a:extLst>
          </p:cNvPr>
          <p:cNvSpPr txBox="1"/>
          <p:nvPr/>
        </p:nvSpPr>
        <p:spPr>
          <a:xfrm>
            <a:off x="4304981" y="2442352"/>
            <a:ext cx="3582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>
                <a:solidFill>
                  <a:srgbClr val="001F5F"/>
                </a:solidFill>
                <a:latin typeface="Arial"/>
                <a:cs typeface="Arial"/>
              </a:rPr>
              <a:t>Day One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5D8A47-2B59-15E3-DCF1-24CED07CCB23}"/>
              </a:ext>
            </a:extLst>
          </p:cNvPr>
          <p:cNvSpPr/>
          <p:nvPr/>
        </p:nvSpPr>
        <p:spPr>
          <a:xfrm>
            <a:off x="5083663" y="289316"/>
            <a:ext cx="2003660" cy="2003660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 l="-2000" t="-2000" r="-2000" b="-2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2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335B19-A400-2EA0-7E27-5A1DDF5C7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167497"/>
              </p:ext>
            </p:extLst>
          </p:nvPr>
        </p:nvGraphicFramePr>
        <p:xfrm>
          <a:off x="1045785" y="4515307"/>
          <a:ext cx="10058400" cy="3960930"/>
        </p:xfrm>
        <a:graphic>
          <a:graphicData uri="http://schemas.openxmlformats.org/drawingml/2006/table">
            <a:tbl>
              <a:tblPr firstRow="1" bandRow="1"/>
              <a:tblGrid>
                <a:gridCol w="4991101">
                  <a:extLst>
                    <a:ext uri="{9D8B030D-6E8A-4147-A177-3AD203B41FA5}">
                      <a16:colId xmlns:a16="http://schemas.microsoft.com/office/drawing/2014/main" val="92071462"/>
                    </a:ext>
                  </a:extLst>
                </a:gridCol>
                <a:gridCol w="5067299">
                  <a:extLst>
                    <a:ext uri="{9D8B030D-6E8A-4147-A177-3AD203B41FA5}">
                      <a16:colId xmlns:a16="http://schemas.microsoft.com/office/drawing/2014/main" val="1193917809"/>
                    </a:ext>
                  </a:extLst>
                </a:gridCol>
              </a:tblGrid>
              <a:tr h="702511">
                <a:tc gridSpan="2"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Special Symposium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17:00 – 19:00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Hall : A</a:t>
                      </a:r>
                    </a:p>
                  </a:txBody>
                  <a:tcPr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254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497190"/>
                  </a:ext>
                </a:extLst>
              </a:tr>
              <a:tr h="591018">
                <a:tc gridSpan="2"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State of the art ambulatory care</a:t>
                      </a:r>
                    </a:p>
                  </a:txBody>
                  <a:tcPr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254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6481"/>
                  </a:ext>
                </a:extLst>
              </a:tr>
              <a:tr h="591018">
                <a:tc gridSpan="2"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Chairperson: </a:t>
                      </a:r>
                      <a:r>
                        <a:rPr lang="en-US" sz="2000" b="1" kern="1200" spc="-5" dirty="0" err="1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Abdulhakeem</a:t>
                      </a: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 </a:t>
                      </a:r>
                      <a:r>
                        <a:rPr lang="en-US" sz="2000" b="1" kern="1200" spc="-5" dirty="0" err="1" smtClean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Althaqafi</a:t>
                      </a:r>
                      <a:r>
                        <a:rPr lang="en-US" sz="2000" b="1" kern="1200" spc="-5" dirty="0" smtClean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 &amp;</a:t>
                      </a:r>
                      <a:endParaRPr lang="en-US" sz="2000" b="1" kern="1200" spc="-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191281"/>
                  </a:ext>
                </a:extLst>
              </a:tr>
              <a:tr h="59101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1" kern="1200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Oral therapy for bacteremia</a:t>
                      </a:r>
                    </a:p>
                  </a:txBody>
                  <a:tcPr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Hadeel </a:t>
                      </a:r>
                      <a:r>
                        <a:rPr lang="en-US" sz="2000" b="1" kern="1200" spc="-5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Altayib</a:t>
                      </a:r>
                      <a:endParaRPr lang="en-US" sz="2000" b="1" kern="1200" spc="-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884930"/>
                  </a:ext>
                </a:extLst>
              </a:tr>
              <a:tr h="59101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1" kern="1200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New oral antibiotics in the pipeline</a:t>
                      </a:r>
                    </a:p>
                  </a:txBody>
                  <a:tcPr anchor="ctr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Hind </a:t>
                      </a:r>
                      <a:r>
                        <a:rPr lang="en-US" sz="2000" b="1" kern="1200" spc="-5" dirty="0" err="1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Alrawais</a:t>
                      </a:r>
                      <a:endParaRPr lang="en-US" sz="2000" b="1" kern="1200" spc="-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284083"/>
                  </a:ext>
                </a:extLst>
              </a:tr>
              <a:tr h="59101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1" kern="1200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Fungal step-down therapy</a:t>
                      </a:r>
                    </a:p>
                  </a:txBody>
                  <a:tcPr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kern="1200" spc="-5" dirty="0" err="1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Yamamah</a:t>
                      </a: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 </a:t>
                      </a:r>
                      <a:r>
                        <a:rPr lang="en-US" sz="2000" b="1" kern="1200" spc="-5" dirty="0" err="1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Aljeshi</a:t>
                      </a:r>
                      <a:endParaRPr lang="en-US" sz="2000" b="1" kern="1200" spc="-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367736"/>
                  </a:ext>
                </a:extLst>
              </a:tr>
            </a:tbl>
          </a:graphicData>
        </a:graphic>
      </p:graphicFrame>
      <p:sp>
        <p:nvSpPr>
          <p:cNvPr id="8" name="object 2">
            <a:extLst>
              <a:ext uri="{FF2B5EF4-FFF2-40B4-BE49-F238E27FC236}">
                <a16:creationId xmlns:a16="http://schemas.microsoft.com/office/drawing/2014/main" id="{896A9136-CCD1-A2AE-1574-DFFC34113EF7}"/>
              </a:ext>
            </a:extLst>
          </p:cNvPr>
          <p:cNvSpPr txBox="1"/>
          <p:nvPr/>
        </p:nvSpPr>
        <p:spPr>
          <a:xfrm>
            <a:off x="4694526" y="2948701"/>
            <a:ext cx="2792847" cy="330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Tuesday </a:t>
            </a:r>
            <a:r>
              <a:rPr sz="2000" b="1" spc="-5" dirty="0" smtClean="0">
                <a:solidFill>
                  <a:srgbClr val="001F5F"/>
                </a:solidFill>
                <a:latin typeface="Arial"/>
                <a:cs typeface="Arial"/>
              </a:rPr>
              <a:t>(</a:t>
            </a:r>
            <a:r>
              <a:rPr lang="en-US" sz="2000" b="1" spc="-5" dirty="0" smtClean="0">
                <a:solidFill>
                  <a:srgbClr val="001F5F"/>
                </a:solidFill>
                <a:latin typeface="Arial"/>
                <a:cs typeface="Arial"/>
              </a:rPr>
              <a:t>28 May </a:t>
            </a:r>
            <a:r>
              <a:rPr sz="2000" b="1" spc="-5" dirty="0" smtClean="0">
                <a:solidFill>
                  <a:srgbClr val="001F5F"/>
                </a:solidFill>
                <a:latin typeface="Arial"/>
                <a:cs typeface="Arial"/>
              </a:rPr>
              <a:t>202</a:t>
            </a:r>
            <a:r>
              <a:rPr lang="en-US" sz="2000" b="1" spc="-5" dirty="0">
                <a:solidFill>
                  <a:srgbClr val="001F5F"/>
                </a:solidFill>
                <a:latin typeface="Arial"/>
                <a:cs typeface="Arial"/>
              </a:rPr>
              <a:t>4</a:t>
            </a: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041C91-E397-7C2B-94FF-476F54D15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343970"/>
              </p:ext>
            </p:extLst>
          </p:nvPr>
        </p:nvGraphicFramePr>
        <p:xfrm>
          <a:off x="1056292" y="12890799"/>
          <a:ext cx="10058400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058400">
                  <a:extLst>
                    <a:ext uri="{9D8B030D-6E8A-4147-A177-3AD203B41FA5}">
                      <a16:colId xmlns:a16="http://schemas.microsoft.com/office/drawing/2014/main" val="108520303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 of Day 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09702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3CB83B5-101B-33D5-BFD5-431DEB011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768429"/>
              </p:ext>
            </p:extLst>
          </p:nvPr>
        </p:nvGraphicFramePr>
        <p:xfrm>
          <a:off x="1056292" y="8728189"/>
          <a:ext cx="10058399" cy="3842563"/>
        </p:xfrm>
        <a:graphic>
          <a:graphicData uri="http://schemas.openxmlformats.org/drawingml/2006/table">
            <a:tbl>
              <a:tblPr firstRow="1" bandRow="1"/>
              <a:tblGrid>
                <a:gridCol w="5048250">
                  <a:extLst>
                    <a:ext uri="{9D8B030D-6E8A-4147-A177-3AD203B41FA5}">
                      <a16:colId xmlns:a16="http://schemas.microsoft.com/office/drawing/2014/main" val="1145743741"/>
                    </a:ext>
                  </a:extLst>
                </a:gridCol>
                <a:gridCol w="5010149">
                  <a:extLst>
                    <a:ext uri="{9D8B030D-6E8A-4147-A177-3AD203B41FA5}">
                      <a16:colId xmlns:a16="http://schemas.microsoft.com/office/drawing/2014/main" val="3179415085"/>
                    </a:ext>
                  </a:extLst>
                </a:gridCol>
              </a:tblGrid>
              <a:tr h="82087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Specialized Workshop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17:00 – 19:00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Hall : 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spc="-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97190"/>
                  </a:ext>
                </a:extLst>
              </a:tr>
              <a:tr h="674370">
                <a:tc gridSpan="2"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Research Workshop</a:t>
                      </a:r>
                    </a:p>
                  </a:txBody>
                  <a:tcPr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254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6481"/>
                  </a:ext>
                </a:extLst>
              </a:tr>
              <a:tr h="2162353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“ Research Careers: how to </a:t>
                      </a:r>
                      <a:r>
                        <a:rPr lang="en-US" sz="2000" b="1" kern="1200" spc="-5" dirty="0" smtClean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write</a:t>
                      </a:r>
                      <a:r>
                        <a:rPr lang="en-US" sz="2000" b="1" kern="1200" spc="-5" baseline="0" dirty="0" smtClean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 and publish</a:t>
                      </a:r>
                      <a:r>
                        <a:rPr lang="en-US" sz="2000" b="1" kern="1200" spc="-5" dirty="0" smtClean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?”</a:t>
                      </a:r>
                      <a:endParaRPr lang="en-US" sz="2000" b="1" kern="1200" spc="-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Fawzan </a:t>
                      </a:r>
                      <a:r>
                        <a:rPr lang="en-US" sz="2000" b="1" kern="1200" spc="-5" dirty="0" err="1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Alkueaie</a:t>
                      </a:r>
                      <a:endParaRPr lang="en-US" sz="2000" b="1" kern="1200" spc="-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884930"/>
                  </a:ext>
                </a:extLst>
              </a:tr>
            </a:tbl>
          </a:graphicData>
        </a:graphic>
      </p:graphicFrame>
      <p:sp>
        <p:nvSpPr>
          <p:cNvPr id="3" name="object 2">
            <a:extLst>
              <a:ext uri="{FF2B5EF4-FFF2-40B4-BE49-F238E27FC236}">
                <a16:creationId xmlns:a16="http://schemas.microsoft.com/office/drawing/2014/main" id="{A548400C-72CF-4AC1-5F78-4D904E4F08A0}"/>
              </a:ext>
            </a:extLst>
          </p:cNvPr>
          <p:cNvSpPr txBox="1"/>
          <p:nvPr/>
        </p:nvSpPr>
        <p:spPr>
          <a:xfrm>
            <a:off x="4304981" y="2442352"/>
            <a:ext cx="3582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>
                <a:solidFill>
                  <a:srgbClr val="001F5F"/>
                </a:solidFill>
                <a:latin typeface="Arial"/>
                <a:cs typeface="Arial"/>
              </a:rPr>
              <a:t>Day One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6DE9721-0B55-83D4-0A45-3D48F31EF894}"/>
              </a:ext>
            </a:extLst>
          </p:cNvPr>
          <p:cNvSpPr/>
          <p:nvPr/>
        </p:nvSpPr>
        <p:spPr>
          <a:xfrm>
            <a:off x="5083663" y="289316"/>
            <a:ext cx="2003660" cy="2003660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 l="-2000" t="-2000" r="-2000" b="-2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BD860A3-471D-0D1F-0A74-717F415DD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351594"/>
              </p:ext>
            </p:extLst>
          </p:nvPr>
        </p:nvGraphicFramePr>
        <p:xfrm>
          <a:off x="1056292" y="3473255"/>
          <a:ext cx="10058400" cy="701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058400">
                  <a:extLst>
                    <a:ext uri="{9D8B030D-6E8A-4147-A177-3AD203B41FA5}">
                      <a16:colId xmlns:a16="http://schemas.microsoft.com/office/drawing/2014/main" val="1769927381"/>
                    </a:ext>
                  </a:extLst>
                </a:gridCol>
              </a:tblGrid>
              <a:tr h="5423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Coffee Break / Prayer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16:00 – 17:00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222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43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4304981" y="2753352"/>
            <a:ext cx="358203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>
                <a:solidFill>
                  <a:srgbClr val="001F5F"/>
                </a:solidFill>
                <a:latin typeface="Arial"/>
                <a:cs typeface="Arial"/>
              </a:rPr>
              <a:t>Wednesday</a:t>
            </a: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-5" dirty="0" smtClean="0">
                <a:solidFill>
                  <a:srgbClr val="001F5F"/>
                </a:solidFill>
                <a:latin typeface="Arial"/>
                <a:cs typeface="Arial"/>
              </a:rPr>
              <a:t>(</a:t>
            </a:r>
            <a:r>
              <a:rPr lang="en-US" sz="2000" b="1" spc="-5" dirty="0" smtClean="0">
                <a:solidFill>
                  <a:srgbClr val="001F5F"/>
                </a:solidFill>
                <a:latin typeface="Arial"/>
                <a:cs typeface="Arial"/>
              </a:rPr>
              <a:t>29 May </a:t>
            </a:r>
            <a:r>
              <a:rPr sz="2000" b="1" spc="-5" dirty="0" smtClean="0">
                <a:solidFill>
                  <a:srgbClr val="001F5F"/>
                </a:solidFill>
                <a:latin typeface="Arial"/>
                <a:cs typeface="Arial"/>
              </a:rPr>
              <a:t>202</a:t>
            </a:r>
            <a:r>
              <a:rPr lang="en-US" sz="2000" b="1" spc="-5" dirty="0">
                <a:solidFill>
                  <a:srgbClr val="001F5F"/>
                </a:solidFill>
                <a:latin typeface="Arial"/>
                <a:cs typeface="Arial"/>
              </a:rPr>
              <a:t>4</a:t>
            </a: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019263"/>
              </p:ext>
            </p:extLst>
          </p:nvPr>
        </p:nvGraphicFramePr>
        <p:xfrm>
          <a:off x="1056291" y="3232446"/>
          <a:ext cx="10058401" cy="458421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7768">
                  <a:extLst>
                    <a:ext uri="{9D8B030D-6E8A-4147-A177-3AD203B41FA5}">
                      <a16:colId xmlns:a16="http://schemas.microsoft.com/office/drawing/2014/main" val="301152014"/>
                    </a:ext>
                  </a:extLst>
                </a:gridCol>
                <a:gridCol w="4393364">
                  <a:extLst>
                    <a:ext uri="{9D8B030D-6E8A-4147-A177-3AD203B41FA5}">
                      <a16:colId xmlns:a16="http://schemas.microsoft.com/office/drawing/2014/main" val="973177088"/>
                    </a:ext>
                  </a:extLst>
                </a:gridCol>
                <a:gridCol w="3477269">
                  <a:extLst>
                    <a:ext uri="{9D8B030D-6E8A-4147-A177-3AD203B41FA5}">
                      <a16:colId xmlns:a16="http://schemas.microsoft.com/office/drawing/2014/main" val="557119676"/>
                    </a:ext>
                  </a:extLst>
                </a:gridCol>
              </a:tblGrid>
              <a:tr h="620274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Registration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7:00 –</a:t>
                      </a:r>
                      <a:r>
                        <a:rPr lang="en-US" sz="2000" b="1" spc="-5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16</a:t>
                      </a:r>
                      <a:r>
                        <a:rPr lang="en-US" sz="20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:00</a:t>
                      </a:r>
                      <a:endParaRPr lang="en-US" sz="20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Registration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7:00 –</a:t>
                      </a:r>
                      <a:r>
                        <a:rPr lang="en-US" sz="1800" b="1" spc="-5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16</a:t>
                      </a:r>
                      <a:r>
                        <a:rPr lang="en-US"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:00</a:t>
                      </a:r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520665"/>
                  </a:ext>
                </a:extLst>
              </a:tr>
              <a:tr h="620274">
                <a:tc gridSpan="3"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0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Meet-The-Expert-Sessions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8:45 </a:t>
                      </a:r>
                      <a:r>
                        <a:rPr lang="en-US" sz="20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2000" b="1" spc="-2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0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9:45</a:t>
                      </a:r>
                      <a:endParaRPr lang="en-US" sz="20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8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Meet-The-Expert-Sessions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8:45 </a:t>
                      </a:r>
                      <a:r>
                        <a:rPr lang="en-US"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800" b="1" spc="-2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9:45</a:t>
                      </a:r>
                      <a:endParaRPr 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318060"/>
                  </a:ext>
                </a:extLst>
              </a:tr>
              <a:tr h="62027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Hall </a:t>
                      </a:r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Speakers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587130"/>
                  </a:ext>
                </a:extLst>
              </a:tr>
              <a:tr h="62027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en-US" sz="2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Outbreak investigation from A-Z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270510" algn="ctr" defTabSz="121917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2000" b="1" kern="1200" spc="-5" dirty="0" err="1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Mjed</a:t>
                      </a: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 </a:t>
                      </a:r>
                      <a:r>
                        <a:rPr lang="en-US" sz="2000" b="1" kern="1200" spc="-5" dirty="0" err="1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Alshamrani</a:t>
                      </a:r>
                      <a:endParaRPr sz="2000" b="1" kern="1200" spc="-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381986"/>
                  </a:ext>
                </a:extLst>
              </a:tr>
              <a:tr h="62027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en-US" sz="2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My most difficult cases for SAB</a:t>
                      </a:r>
                      <a:endParaRPr lang="en-US" sz="2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Ibrahim Mahmoud</a:t>
                      </a:r>
                      <a:endParaRPr sz="2000" b="1" kern="1200" spc="-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8345"/>
                  </a:ext>
                </a:extLst>
              </a:tr>
              <a:tr h="62027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lang="en-US" sz="2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Syphilis: cases from the clinic </a:t>
                      </a:r>
                      <a:endParaRPr lang="en-US" sz="2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270510" algn="ctr" defTabSz="121917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Ghassan Wali</a:t>
                      </a:r>
                      <a:endParaRPr sz="2000" b="1" kern="1200" spc="-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17034"/>
                  </a:ext>
                </a:extLst>
              </a:tr>
              <a:tr h="6202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D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Winter is </a:t>
                      </a:r>
                      <a:r>
                        <a:rPr lang="en-US" sz="2000" b="1" spc="-5" dirty="0" smtClean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coming! </a:t>
                      </a:r>
                      <a:endParaRPr lang="en-US" sz="2000" b="1" spc="-5" dirty="0">
                        <a:solidFill>
                          <a:srgbClr val="001F5F"/>
                        </a:solidFill>
                        <a:latin typeface="Arial"/>
                        <a:cs typeface="Arial"/>
                      </a:endParaRPr>
                    </a:p>
                    <a:p>
                      <a:pPr algn="ctr"/>
                      <a:r>
                        <a:rPr lang="en-US" sz="2000" b="1" spc="-5" dirty="0" smtClean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Vaccines </a:t>
                      </a:r>
                      <a:r>
                        <a:rPr lang="en-US" sz="20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for respiratory infections</a:t>
                      </a:r>
                      <a:endParaRPr lang="en-US" sz="2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27051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Faisal Farhat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0443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334424"/>
              </p:ext>
            </p:extLst>
          </p:nvPr>
        </p:nvGraphicFramePr>
        <p:xfrm>
          <a:off x="1056291" y="7911122"/>
          <a:ext cx="10058400" cy="701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058400">
                  <a:extLst>
                    <a:ext uri="{9D8B030D-6E8A-4147-A177-3AD203B41FA5}">
                      <a16:colId xmlns:a16="http://schemas.microsoft.com/office/drawing/2014/main" val="1769927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Coffee Break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9:45 – 10:00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22272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537730"/>
              </p:ext>
            </p:extLst>
          </p:nvPr>
        </p:nvGraphicFramePr>
        <p:xfrm>
          <a:off x="1072331" y="9503890"/>
          <a:ext cx="10026320" cy="6684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06580">
                  <a:extLst>
                    <a:ext uri="{9D8B030D-6E8A-4147-A177-3AD203B41FA5}">
                      <a16:colId xmlns:a16="http://schemas.microsoft.com/office/drawing/2014/main" val="3769125580"/>
                    </a:ext>
                  </a:extLst>
                </a:gridCol>
                <a:gridCol w="2506580">
                  <a:extLst>
                    <a:ext uri="{9D8B030D-6E8A-4147-A177-3AD203B41FA5}">
                      <a16:colId xmlns:a16="http://schemas.microsoft.com/office/drawing/2014/main" val="879186078"/>
                    </a:ext>
                  </a:extLst>
                </a:gridCol>
                <a:gridCol w="2506580">
                  <a:extLst>
                    <a:ext uri="{9D8B030D-6E8A-4147-A177-3AD203B41FA5}">
                      <a16:colId xmlns:a16="http://schemas.microsoft.com/office/drawing/2014/main" val="3123042483"/>
                    </a:ext>
                  </a:extLst>
                </a:gridCol>
                <a:gridCol w="2506580">
                  <a:extLst>
                    <a:ext uri="{9D8B030D-6E8A-4147-A177-3AD203B41FA5}">
                      <a16:colId xmlns:a16="http://schemas.microsoft.com/office/drawing/2014/main" val="4025910958"/>
                    </a:ext>
                  </a:extLst>
                </a:gridCol>
              </a:tblGrid>
              <a:tr h="638024">
                <a:tc gridSpan="4"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Scientific Symposia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 smtClean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11:00 </a:t>
                      </a: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– </a:t>
                      </a:r>
                      <a:r>
                        <a:rPr lang="en-US" sz="2000" b="1" kern="1200" spc="-5" dirty="0" smtClean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13:00</a:t>
                      </a:r>
                      <a:endParaRPr lang="en-US" sz="2000" b="1" kern="1200" spc="-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467453"/>
                  </a:ext>
                </a:extLst>
              </a:tr>
              <a:tr h="360622">
                <a:tc gridSpan="2"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2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Hall : A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2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Hall : B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134389"/>
                  </a:ext>
                </a:extLst>
              </a:tr>
              <a:tr h="53002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kern="1200" spc="2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Top practice-changing papers in ID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kern="1200" spc="2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ID in Saudi Arabia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06847"/>
                  </a:ext>
                </a:extLst>
              </a:tr>
              <a:tr h="915426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kern="1200" spc="2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Chairpersons: </a:t>
                      </a:r>
                      <a:r>
                        <a:rPr lang="en-US" sz="2000" b="1" kern="1200" spc="25" dirty="0" smtClean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Tarek </a:t>
                      </a:r>
                      <a:r>
                        <a:rPr lang="en-US" sz="2000" b="1" kern="1200" spc="25" dirty="0" err="1" smtClean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Madani</a:t>
                      </a:r>
                      <a:endParaRPr lang="en-US" sz="2000" b="1" kern="1200" spc="2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kern="1200" spc="25" dirty="0" smtClean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 </a:t>
                      </a:r>
                      <a:r>
                        <a:rPr lang="en-US" sz="2000" b="1" kern="1200" spc="25" dirty="0" err="1" smtClean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Jawaher</a:t>
                      </a:r>
                      <a:r>
                        <a:rPr lang="en-US" sz="2000" b="1" kern="1200" spc="25" dirty="0" smtClean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 </a:t>
                      </a:r>
                      <a:r>
                        <a:rPr lang="en-US" sz="2000" b="1" kern="1200" spc="25" dirty="0" err="1" smtClean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Alotaibi</a:t>
                      </a:r>
                      <a:endParaRPr lang="en-US" sz="2000" b="1" kern="1200" spc="2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kern="1200" spc="2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Chairpersons:</a:t>
                      </a:r>
                    </a:p>
                    <a:p>
                      <a:pPr algn="ctr"/>
                      <a:r>
                        <a:rPr lang="en-US" sz="2000" b="1" kern="1200" spc="2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Abdulrahman </a:t>
                      </a:r>
                      <a:r>
                        <a:rPr lang="en-US" sz="2000" b="1" kern="1200" spc="25" dirty="0" err="1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Alrajhi</a:t>
                      </a:r>
                      <a:endParaRPr lang="en-US" sz="2000" b="1" kern="1200" spc="2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  <a:p>
                      <a:pPr algn="ctr"/>
                      <a:r>
                        <a:rPr lang="en-US" sz="2000" b="1" kern="1200" spc="2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&amp; Hail </a:t>
                      </a:r>
                      <a:r>
                        <a:rPr lang="en-US" sz="2000" b="1" kern="1200" spc="25" dirty="0" err="1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Alabdely</a:t>
                      </a:r>
                      <a:endParaRPr lang="en-US" sz="2000" b="1" kern="1200" spc="2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932988"/>
                  </a:ext>
                </a:extLst>
              </a:tr>
              <a:tr h="8741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kern="1200" spc="2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Top  Papers in  General  ID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kern="1200" spc="25" dirty="0" err="1" smtClean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Basem</a:t>
                      </a:r>
                      <a:r>
                        <a:rPr lang="en-US" sz="2000" b="1" kern="1200" spc="25" dirty="0" smtClean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 </a:t>
                      </a:r>
                      <a:r>
                        <a:rPr lang="en-US" sz="2000" b="1" kern="1200" spc="25" dirty="0" err="1" smtClean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Alraddadi</a:t>
                      </a:r>
                      <a:endParaRPr lang="en-US" sz="2000" b="1" kern="1200" spc="2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spc="2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Dengue fever: Is it here to stay?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spc="2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Ahmed </a:t>
                      </a:r>
                      <a:r>
                        <a:rPr lang="en-US" sz="2000" b="1" kern="1200" spc="25" dirty="0" err="1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Ahagawi</a:t>
                      </a:r>
                      <a:endParaRPr lang="en-US" sz="2000" b="1" kern="1200" spc="2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055207"/>
                  </a:ext>
                </a:extLst>
              </a:tr>
              <a:tr h="895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kern="1200" spc="2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Top  Papers in  </a:t>
                      </a:r>
                      <a:r>
                        <a:rPr lang="en-US" sz="2000" b="1" kern="1200" spc="25" dirty="0" smtClean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Transplant ID</a:t>
                      </a:r>
                      <a:endParaRPr lang="en-US" sz="2000" b="1" kern="1200" spc="2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kern="1200" spc="2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Mohammed </a:t>
                      </a:r>
                      <a:r>
                        <a:rPr lang="en-US" sz="2000" b="1" kern="1200" spc="25" dirty="0" err="1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Samanoudi</a:t>
                      </a:r>
                      <a:endParaRPr lang="en-US" sz="2000" b="1" kern="1200" spc="2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250190" indent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n-US" sz="2000" b="1" kern="1200" spc="25" dirty="0" smtClean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A deep dive into</a:t>
                      </a:r>
                      <a:r>
                        <a:rPr lang="en-US" sz="2000" b="1" kern="1200" spc="25" baseline="0" dirty="0" smtClean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 </a:t>
                      </a:r>
                      <a:r>
                        <a:rPr lang="en-US" sz="2000" b="1" kern="1200" spc="25" dirty="0" err="1" smtClean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Brucella</a:t>
                      </a:r>
                      <a:r>
                        <a:rPr lang="en-US" sz="2000" b="1" kern="1200" spc="2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&amp; leishmania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spc="2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Ali </a:t>
                      </a:r>
                      <a:r>
                        <a:rPr lang="en-US" sz="2000" b="1" kern="1200" spc="25" dirty="0" err="1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Alshehri</a:t>
                      </a:r>
                      <a:endParaRPr lang="en-US" sz="2000" b="1" kern="1200" spc="2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231736"/>
                  </a:ext>
                </a:extLst>
              </a:tr>
              <a:tr h="11928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kern="1200" spc="2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Top  Papers in  infection control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kern="1200" spc="2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Asim </a:t>
                      </a:r>
                      <a:r>
                        <a:rPr lang="en-US" sz="2000" b="1" kern="1200" spc="25" dirty="0" err="1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Alsaedi</a:t>
                      </a:r>
                      <a:endParaRPr lang="en-US" sz="2000" b="1" kern="1200" spc="2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spc="2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Update on malaria: resistance&amp; vaccine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spc="25" dirty="0" err="1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Reham</a:t>
                      </a:r>
                      <a:r>
                        <a:rPr lang="en-US" sz="2000" b="1" kern="1200" spc="2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 Kaki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244069"/>
                  </a:ext>
                </a:extLst>
              </a:tr>
              <a:tr h="8610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kern="1200" spc="2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Top  Papers in  HIV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kern="1200" spc="2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 Moayed </a:t>
                      </a:r>
                      <a:r>
                        <a:rPr lang="en-US" sz="2000" b="1" kern="1200" spc="25" dirty="0" err="1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Alqurashi</a:t>
                      </a:r>
                      <a:endParaRPr lang="en-US" sz="2000" b="1" kern="1200" spc="2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spc="25" dirty="0" err="1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Basidiomycosis</a:t>
                      </a:r>
                      <a:r>
                        <a:rPr lang="en-US" sz="2000" b="1" kern="1200" spc="2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: a forgotten disease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spc="2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Nada Rabea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514076"/>
                  </a:ext>
                </a:extLst>
              </a:tr>
            </a:tbl>
          </a:graphicData>
        </a:graphic>
      </p:graphicFrame>
      <p:sp>
        <p:nvSpPr>
          <p:cNvPr id="2" name="object 2">
            <a:extLst>
              <a:ext uri="{FF2B5EF4-FFF2-40B4-BE49-F238E27FC236}">
                <a16:creationId xmlns:a16="http://schemas.microsoft.com/office/drawing/2014/main" id="{194BC641-9838-8A67-3A0D-5D4F0AC4C6CA}"/>
              </a:ext>
            </a:extLst>
          </p:cNvPr>
          <p:cNvSpPr txBox="1"/>
          <p:nvPr/>
        </p:nvSpPr>
        <p:spPr>
          <a:xfrm>
            <a:off x="4304981" y="2423302"/>
            <a:ext cx="3582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>
                <a:solidFill>
                  <a:srgbClr val="001F5F"/>
                </a:solidFill>
                <a:latin typeface="Arial"/>
                <a:cs typeface="Arial"/>
              </a:rPr>
              <a:t>Day Two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D3F6FA-6A98-5424-94F7-CF1A26EE3322}"/>
              </a:ext>
            </a:extLst>
          </p:cNvPr>
          <p:cNvSpPr/>
          <p:nvPr/>
        </p:nvSpPr>
        <p:spPr>
          <a:xfrm>
            <a:off x="5083663" y="289316"/>
            <a:ext cx="2003660" cy="2003660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 l="-2000" t="-2000" r="-2000" b="-2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57952"/>
              </p:ext>
            </p:extLst>
          </p:nvPr>
        </p:nvGraphicFramePr>
        <p:xfrm>
          <a:off x="1056291" y="8695690"/>
          <a:ext cx="10058400" cy="701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058400">
                  <a:extLst>
                    <a:ext uri="{9D8B030D-6E8A-4147-A177-3AD203B41FA5}">
                      <a16:colId xmlns:a16="http://schemas.microsoft.com/office/drawing/2014/main" val="1769927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Satellite Symposium: GSK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 smtClean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10:00 – 11:00</a:t>
                      </a:r>
                      <a:endParaRPr lang="en-US" sz="2000" b="1" kern="1200" spc="-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161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15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4304981" y="2856034"/>
            <a:ext cx="358203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>
                <a:solidFill>
                  <a:srgbClr val="001F5F"/>
                </a:solidFill>
                <a:latin typeface="Arial"/>
                <a:cs typeface="Arial"/>
              </a:rPr>
              <a:t>Wednesday</a:t>
            </a: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-5" dirty="0" smtClean="0">
                <a:solidFill>
                  <a:srgbClr val="001F5F"/>
                </a:solidFill>
                <a:latin typeface="Arial"/>
                <a:cs typeface="Arial"/>
              </a:rPr>
              <a:t>(</a:t>
            </a:r>
            <a:r>
              <a:rPr lang="en-US" sz="2000" b="1" spc="-5" dirty="0" smtClean="0">
                <a:solidFill>
                  <a:srgbClr val="001F5F"/>
                </a:solidFill>
                <a:latin typeface="Arial"/>
                <a:cs typeface="Arial"/>
              </a:rPr>
              <a:t>29 May </a:t>
            </a: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202</a:t>
            </a:r>
            <a:r>
              <a:rPr lang="en-US" sz="2000" b="1" spc="-5" dirty="0">
                <a:solidFill>
                  <a:srgbClr val="001F5F"/>
                </a:solidFill>
                <a:latin typeface="Arial"/>
                <a:cs typeface="Arial"/>
              </a:rPr>
              <a:t>4</a:t>
            </a: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0781EB-375A-799B-8488-9770FB830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41491"/>
              </p:ext>
            </p:extLst>
          </p:nvPr>
        </p:nvGraphicFramePr>
        <p:xfrm>
          <a:off x="1066798" y="12373583"/>
          <a:ext cx="10058400" cy="150399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058400">
                  <a:extLst>
                    <a:ext uri="{9D8B030D-6E8A-4147-A177-3AD203B41FA5}">
                      <a16:colId xmlns:a16="http://schemas.microsoft.com/office/drawing/2014/main" val="1769927381"/>
                    </a:ext>
                  </a:extLst>
                </a:gridCol>
              </a:tblGrid>
              <a:tr h="1016128">
                <a:tc>
                  <a:txBody>
                    <a:bodyPr/>
                    <a:lstStyle/>
                    <a:p>
                      <a:pPr algn="ctr">
                        <a:lnSpc>
                          <a:spcPts val="2250"/>
                        </a:lnSpc>
                      </a:pPr>
                      <a:r>
                        <a:rPr lang="en-US" sz="2000" b="1" spc="-5" dirty="0" smtClean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13:00 </a:t>
                      </a:r>
                      <a:r>
                        <a:rPr lang="en-US" sz="20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– </a:t>
                      </a:r>
                      <a:r>
                        <a:rPr lang="en-US" sz="20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14:00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222725"/>
                  </a:ext>
                </a:extLst>
              </a:tr>
              <a:tr h="487870">
                <a:tc>
                  <a:txBody>
                    <a:bodyPr/>
                    <a:lstStyle/>
                    <a:p>
                      <a:pPr algn="ctr">
                        <a:lnSpc>
                          <a:spcPts val="2250"/>
                        </a:lnSpc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Posters, Exhibit, Prayer, Lunch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30617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C6CD7A-53D7-C4E9-281B-5641B50F5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838637"/>
              </p:ext>
            </p:extLst>
          </p:nvPr>
        </p:nvGraphicFramePr>
        <p:xfrm>
          <a:off x="1056293" y="14303902"/>
          <a:ext cx="10058400" cy="1723742"/>
        </p:xfrm>
        <a:graphic>
          <a:graphicData uri="http://schemas.openxmlformats.org/drawingml/2006/table">
            <a:tbl>
              <a:tblPr firstRow="1" bandRow="1"/>
              <a:tblGrid>
                <a:gridCol w="10058400">
                  <a:extLst>
                    <a:ext uri="{9D8B030D-6E8A-4147-A177-3AD203B41FA5}">
                      <a16:colId xmlns:a16="http://schemas.microsoft.com/office/drawing/2014/main" val="92071462"/>
                    </a:ext>
                  </a:extLst>
                </a:gridCol>
              </a:tblGrid>
              <a:tr h="604871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14:00 – 15:00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Hall : A</a:t>
                      </a:r>
                    </a:p>
                  </a:txBody>
                  <a:tcPr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254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97190"/>
                  </a:ext>
                </a:extLst>
              </a:tr>
              <a:tr h="51382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Oral Session presentations</a:t>
                      </a:r>
                    </a:p>
                  </a:txBody>
                  <a:tcPr anchor="ctr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191281"/>
                  </a:ext>
                </a:extLst>
              </a:tr>
              <a:tr h="508873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Moderator</a:t>
                      </a:r>
                      <a:r>
                        <a:rPr lang="en-US" sz="2000" b="1" kern="1200" spc="-5" baseline="0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 : Basem </a:t>
                      </a:r>
                      <a:r>
                        <a:rPr lang="en-US" sz="2000" b="1" kern="1200" spc="-5" baseline="0" dirty="0" err="1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Alraddadi</a:t>
                      </a: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 &amp; Mohammed </a:t>
                      </a:r>
                      <a:r>
                        <a:rPr lang="en-US" sz="2000" b="1" kern="1200" spc="-5" dirty="0" err="1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Bosaeed</a:t>
                      </a:r>
                      <a:endParaRPr lang="en-US" sz="2000" b="1" kern="1200" spc="-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465669"/>
                  </a:ext>
                </a:extLst>
              </a:tr>
            </a:tbl>
          </a:graphicData>
        </a:graphic>
      </p:graphicFrame>
      <p:sp>
        <p:nvSpPr>
          <p:cNvPr id="11" name="object 2">
            <a:extLst>
              <a:ext uri="{FF2B5EF4-FFF2-40B4-BE49-F238E27FC236}">
                <a16:creationId xmlns:a16="http://schemas.microsoft.com/office/drawing/2014/main" id="{1483B797-F45C-5B39-7EBC-BBBB9EF00B0B}"/>
              </a:ext>
            </a:extLst>
          </p:cNvPr>
          <p:cNvSpPr txBox="1"/>
          <p:nvPr/>
        </p:nvSpPr>
        <p:spPr>
          <a:xfrm>
            <a:off x="4304981" y="2442352"/>
            <a:ext cx="3582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>
                <a:solidFill>
                  <a:srgbClr val="001F5F"/>
                </a:solidFill>
                <a:latin typeface="Arial"/>
                <a:cs typeface="Arial"/>
              </a:rPr>
              <a:t>Day Two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A24744D-EA45-278A-6C8A-735C435A71BC}"/>
              </a:ext>
            </a:extLst>
          </p:cNvPr>
          <p:cNvSpPr/>
          <p:nvPr/>
        </p:nvSpPr>
        <p:spPr>
          <a:xfrm>
            <a:off x="5083663" y="289316"/>
            <a:ext cx="2003660" cy="2003660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 l="-2000" t="-2000" r="-2000" b="-2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8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4394156" y="2876085"/>
            <a:ext cx="338267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>
                <a:solidFill>
                  <a:srgbClr val="001F5F"/>
                </a:solidFill>
                <a:latin typeface="Arial"/>
                <a:cs typeface="Arial"/>
              </a:rPr>
              <a:t>Wednesday</a:t>
            </a: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-5" dirty="0" smtClean="0">
                <a:solidFill>
                  <a:srgbClr val="001F5F"/>
                </a:solidFill>
                <a:latin typeface="Arial"/>
                <a:cs typeface="Arial"/>
              </a:rPr>
              <a:t>(</a:t>
            </a:r>
            <a:r>
              <a:rPr lang="en-US" sz="2000" b="1" spc="-5" dirty="0" smtClean="0">
                <a:solidFill>
                  <a:srgbClr val="001F5F"/>
                </a:solidFill>
                <a:latin typeface="Arial"/>
                <a:cs typeface="Arial"/>
              </a:rPr>
              <a:t>29 May </a:t>
            </a:r>
            <a:r>
              <a:rPr sz="2000" b="1" spc="-5" dirty="0" smtClean="0">
                <a:solidFill>
                  <a:srgbClr val="001F5F"/>
                </a:solidFill>
                <a:latin typeface="Arial"/>
                <a:cs typeface="Arial"/>
              </a:rPr>
              <a:t>20</a:t>
            </a:r>
            <a:r>
              <a:rPr lang="en-US" sz="2000" b="1" spc="-5" dirty="0" smtClean="0">
                <a:solidFill>
                  <a:srgbClr val="001F5F"/>
                </a:solidFill>
                <a:latin typeface="Arial"/>
                <a:cs typeface="Arial"/>
              </a:rPr>
              <a:t>24</a:t>
            </a:r>
            <a:r>
              <a:rPr sz="2000" b="1" spc="-5" dirty="0" smtClean="0">
                <a:solidFill>
                  <a:srgbClr val="001F5F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483B797-F45C-5B39-7EBC-BBBB9EF00B0B}"/>
              </a:ext>
            </a:extLst>
          </p:cNvPr>
          <p:cNvSpPr txBox="1"/>
          <p:nvPr/>
        </p:nvSpPr>
        <p:spPr>
          <a:xfrm>
            <a:off x="4304981" y="2442352"/>
            <a:ext cx="3582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>
                <a:solidFill>
                  <a:srgbClr val="001F5F"/>
                </a:solidFill>
                <a:latin typeface="Arial"/>
                <a:cs typeface="Arial"/>
              </a:rPr>
              <a:t>Day Two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24744D-EA45-278A-6C8A-735C435A71BC}"/>
              </a:ext>
            </a:extLst>
          </p:cNvPr>
          <p:cNvSpPr/>
          <p:nvPr/>
        </p:nvSpPr>
        <p:spPr>
          <a:xfrm>
            <a:off x="5083663" y="289316"/>
            <a:ext cx="2003660" cy="2003660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 l="-2000" t="-2000" r="-2000" b="-2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EF8220-E74F-58A3-692B-44329B0D0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281682"/>
              </p:ext>
            </p:extLst>
          </p:nvPr>
        </p:nvGraphicFramePr>
        <p:xfrm>
          <a:off x="1066798" y="5509731"/>
          <a:ext cx="10058400" cy="972595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76912558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87918607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12304248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025910958"/>
                    </a:ext>
                  </a:extLst>
                </a:gridCol>
              </a:tblGrid>
              <a:tr h="647819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kern="1200" spc="2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Satellite Symposia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16:00 – 18:00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467453"/>
                  </a:ext>
                </a:extLst>
              </a:tr>
              <a:tr h="550577">
                <a:tc gridSpan="2"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2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Hall C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2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Hall D</a:t>
                      </a:r>
                      <a:endParaRPr lang="en-US" sz="2000" b="1" kern="1200" spc="-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312849"/>
                  </a:ext>
                </a:extLst>
              </a:tr>
              <a:tr h="433160">
                <a:tc gridSpan="2"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 </a:t>
                      </a:r>
                      <a:r>
                        <a:rPr lang="en-US" sz="2000" b="1" kern="1200" spc="2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Satellite Symposium </a:t>
                      </a: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 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2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Satellite </a:t>
                      </a:r>
                      <a:r>
                        <a:rPr lang="en-US" sz="2000" b="1" kern="1200" spc="25" dirty="0" smtClean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Symposium By MSD</a:t>
                      </a:r>
                      <a:endParaRPr lang="en-US" sz="2000" b="1" kern="1200" spc="2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06847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1" kern="1200" spc="2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600" b="1" kern="1200" spc="2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932988"/>
                  </a:ext>
                </a:extLst>
              </a:tr>
              <a:tr h="2103770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1" kern="1200" spc="2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1" kern="1200" spc="2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kern="1200" spc="2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kern="1200" spc="2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055207"/>
                  </a:ext>
                </a:extLst>
              </a:tr>
              <a:tr h="1384411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1" kern="1200" spc="2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1" kern="1200" spc="2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50190" indent="0" algn="ctr">
                        <a:lnSpc>
                          <a:spcPts val="1380"/>
                        </a:lnSpc>
                        <a:spcBef>
                          <a:spcPts val="60"/>
                        </a:spcBef>
                      </a:pPr>
                      <a:endParaRPr lang="en-US" sz="1600" b="1" kern="1200" spc="2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kern="1200" spc="2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231736"/>
                  </a:ext>
                </a:extLst>
              </a:tr>
              <a:tr h="1384411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1" kern="1200" spc="2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1" kern="1200" spc="2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50190" indent="0" algn="ctr">
                        <a:lnSpc>
                          <a:spcPts val="1380"/>
                        </a:lnSpc>
                        <a:spcBef>
                          <a:spcPts val="60"/>
                        </a:spcBef>
                      </a:pPr>
                      <a:endParaRPr lang="en-US" sz="1600" b="1" kern="1200" spc="2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kern="1200" spc="2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547749"/>
                  </a:ext>
                </a:extLst>
              </a:tr>
              <a:tr h="14488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1" kern="1200" spc="2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1" kern="1200" spc="2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kern="1200" spc="2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kern="1200" spc="2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244069"/>
                  </a:ext>
                </a:extLst>
              </a:tr>
              <a:tr h="1384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1" kern="1200" spc="2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1" kern="1200" spc="2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kern="1200" spc="2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kern="1200" spc="2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51407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173048"/>
              </p:ext>
            </p:extLst>
          </p:nvPr>
        </p:nvGraphicFramePr>
        <p:xfrm>
          <a:off x="1056293" y="15395184"/>
          <a:ext cx="10058400" cy="5715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058400">
                  <a:extLst>
                    <a:ext uri="{9D8B030D-6E8A-4147-A177-3AD203B41FA5}">
                      <a16:colId xmlns:a16="http://schemas.microsoft.com/office/drawing/2014/main" val="1085203032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2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End of Day Two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09702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16F14C-69C5-E292-4F43-CAEAA77BC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238820"/>
              </p:ext>
            </p:extLst>
          </p:nvPr>
        </p:nvGraphicFramePr>
        <p:xfrm>
          <a:off x="1066798" y="3392010"/>
          <a:ext cx="10058400" cy="1848110"/>
        </p:xfrm>
        <a:graphic>
          <a:graphicData uri="http://schemas.openxmlformats.org/drawingml/2006/table">
            <a:tbl>
              <a:tblPr firstRow="1" bandRow="1"/>
              <a:tblGrid>
                <a:gridCol w="10058400">
                  <a:extLst>
                    <a:ext uri="{9D8B030D-6E8A-4147-A177-3AD203B41FA5}">
                      <a16:colId xmlns:a16="http://schemas.microsoft.com/office/drawing/2014/main" val="92071462"/>
                    </a:ext>
                  </a:extLst>
                </a:gridCol>
              </a:tblGrid>
              <a:tr h="681731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15:00 – 16:00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Hall : A</a:t>
                      </a:r>
                    </a:p>
                  </a:txBody>
                  <a:tcPr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254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97190"/>
                  </a:ext>
                </a:extLst>
              </a:tr>
              <a:tr h="573535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Great Cases in ID </a:t>
                      </a:r>
                    </a:p>
                  </a:txBody>
                  <a:tcPr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254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876481"/>
                  </a:ext>
                </a:extLst>
              </a:tr>
              <a:tr h="573535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Moderators: Rabab Taha and Ghadeer </a:t>
                      </a:r>
                      <a:r>
                        <a:rPr lang="en-US" sz="2000" b="1" kern="1200" spc="-5" dirty="0" err="1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Alahmadi</a:t>
                      </a:r>
                      <a:endParaRPr lang="en-US" sz="2000" b="1" kern="1200" spc="-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19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266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/>
          <p:nvPr/>
        </p:nvSpPr>
        <p:spPr>
          <a:xfrm>
            <a:off x="4504182" y="2903969"/>
            <a:ext cx="316261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>
                <a:solidFill>
                  <a:srgbClr val="001F5F"/>
                </a:solidFill>
                <a:latin typeface="Arial"/>
                <a:cs typeface="Arial"/>
              </a:rPr>
              <a:t>Thursday</a:t>
            </a: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-5" dirty="0" smtClean="0">
                <a:solidFill>
                  <a:srgbClr val="001F5F"/>
                </a:solidFill>
                <a:latin typeface="Arial"/>
                <a:cs typeface="Arial"/>
              </a:rPr>
              <a:t>(</a:t>
            </a:r>
            <a:r>
              <a:rPr lang="en-US" sz="2000" b="1" spc="-5" dirty="0" smtClean="0">
                <a:solidFill>
                  <a:srgbClr val="001F5F"/>
                </a:solidFill>
                <a:latin typeface="Arial"/>
                <a:cs typeface="Arial"/>
              </a:rPr>
              <a:t>30 May </a:t>
            </a:r>
            <a:r>
              <a:rPr sz="2000" b="1" spc="-5" dirty="0" smtClean="0">
                <a:solidFill>
                  <a:srgbClr val="001F5F"/>
                </a:solidFill>
                <a:latin typeface="Arial"/>
                <a:cs typeface="Arial"/>
              </a:rPr>
              <a:t>202</a:t>
            </a:r>
            <a:r>
              <a:rPr lang="en-US" sz="2000" b="1" spc="-5" dirty="0">
                <a:solidFill>
                  <a:srgbClr val="001F5F"/>
                </a:solidFill>
                <a:latin typeface="Arial"/>
                <a:cs typeface="Arial"/>
              </a:rPr>
              <a:t>4</a:t>
            </a: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508493"/>
              </p:ext>
            </p:extLst>
          </p:nvPr>
        </p:nvGraphicFramePr>
        <p:xfrm>
          <a:off x="1205149" y="3509506"/>
          <a:ext cx="10058401" cy="384729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95251">
                  <a:extLst>
                    <a:ext uri="{9D8B030D-6E8A-4147-A177-3AD203B41FA5}">
                      <a16:colId xmlns:a16="http://schemas.microsoft.com/office/drawing/2014/main" val="3357183611"/>
                    </a:ext>
                  </a:extLst>
                </a:gridCol>
                <a:gridCol w="5167423">
                  <a:extLst>
                    <a:ext uri="{9D8B030D-6E8A-4147-A177-3AD203B41FA5}">
                      <a16:colId xmlns:a16="http://schemas.microsoft.com/office/drawing/2014/main" val="1355203889"/>
                    </a:ext>
                  </a:extLst>
                </a:gridCol>
                <a:gridCol w="2895727">
                  <a:extLst>
                    <a:ext uri="{9D8B030D-6E8A-4147-A177-3AD203B41FA5}">
                      <a16:colId xmlns:a16="http://schemas.microsoft.com/office/drawing/2014/main" val="1817572105"/>
                    </a:ext>
                  </a:extLst>
                </a:gridCol>
              </a:tblGrid>
              <a:tr h="567378">
                <a:tc gridSpan="3"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Meet-The-Expert-Sessions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9:00 - 10:00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8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Meet-The-Expert-Sessions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9:00 - 10:00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00000"/>
                        </a:lnSpc>
                      </a:pPr>
                      <a:endParaRPr lang="en-US" sz="1600" b="1" kern="1200" spc="-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784985"/>
                  </a:ext>
                </a:extLst>
              </a:tr>
              <a:tr h="567378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Hall 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Speakers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1931379"/>
                  </a:ext>
                </a:extLst>
              </a:tr>
              <a:tr h="625945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en-US" sz="2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Biologics and the fight against infections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000" b="1" kern="1200" spc="-5" dirty="0" err="1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Abdulelah</a:t>
                      </a: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 </a:t>
                      </a:r>
                      <a:r>
                        <a:rPr lang="en-US" sz="2000" b="1" kern="1200" spc="-5" dirty="0" err="1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Almohaya</a:t>
                      </a:r>
                      <a:endParaRPr lang="en-US" sz="2000" b="1" kern="1200" spc="-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441581"/>
                  </a:ext>
                </a:extLst>
              </a:tr>
              <a:tr h="625945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en-US" sz="2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Advances in sepsis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Yaseen </a:t>
                      </a:r>
                      <a:r>
                        <a:rPr lang="en-US" sz="2000" b="1" kern="1200" spc="-5" dirty="0" err="1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Orabi</a:t>
                      </a:r>
                      <a:endParaRPr lang="en-US" sz="2000" b="1" kern="1200" spc="-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186204"/>
                  </a:ext>
                </a:extLst>
              </a:tr>
              <a:tr h="625945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lang="en-US" sz="2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To Transplant or Not to Transplant: practical cases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Amani Yamani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964220"/>
                  </a:ext>
                </a:extLst>
              </a:tr>
              <a:tr h="625945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lang="en-US" sz="2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All about joint and bone infections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Hassan </a:t>
                      </a:r>
                      <a:r>
                        <a:rPr lang="en-US" sz="2000" b="1" kern="1200" spc="-5" dirty="0" err="1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Almarhabi</a:t>
                      </a:r>
                      <a:endParaRPr lang="en-US" sz="2000" b="1" kern="1200" spc="-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39934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456562"/>
              </p:ext>
            </p:extLst>
          </p:nvPr>
        </p:nvGraphicFramePr>
        <p:xfrm>
          <a:off x="1205149" y="7492296"/>
          <a:ext cx="10058400" cy="701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058400">
                  <a:extLst>
                    <a:ext uri="{9D8B030D-6E8A-4147-A177-3AD203B41FA5}">
                      <a16:colId xmlns:a16="http://schemas.microsoft.com/office/drawing/2014/main" val="1769927381"/>
                    </a:ext>
                  </a:extLst>
                </a:gridCol>
              </a:tblGrid>
              <a:tr h="542365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Coffee Break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10:00 – 10:30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22272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770718"/>
              </p:ext>
            </p:extLst>
          </p:nvPr>
        </p:nvGraphicFramePr>
        <p:xfrm>
          <a:off x="1205149" y="8320336"/>
          <a:ext cx="10058399" cy="915899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14627">
                  <a:extLst>
                    <a:ext uri="{9D8B030D-6E8A-4147-A177-3AD203B41FA5}">
                      <a16:colId xmlns:a16="http://schemas.microsoft.com/office/drawing/2014/main" val="92071462"/>
                    </a:ext>
                  </a:extLst>
                </a:gridCol>
                <a:gridCol w="2314627">
                  <a:extLst>
                    <a:ext uri="{9D8B030D-6E8A-4147-A177-3AD203B41FA5}">
                      <a16:colId xmlns:a16="http://schemas.microsoft.com/office/drawing/2014/main" val="1193917809"/>
                    </a:ext>
                  </a:extLst>
                </a:gridCol>
                <a:gridCol w="3114518">
                  <a:extLst>
                    <a:ext uri="{9D8B030D-6E8A-4147-A177-3AD203B41FA5}">
                      <a16:colId xmlns:a16="http://schemas.microsoft.com/office/drawing/2014/main" val="1145743741"/>
                    </a:ext>
                  </a:extLst>
                </a:gridCol>
                <a:gridCol w="2314627">
                  <a:extLst>
                    <a:ext uri="{9D8B030D-6E8A-4147-A177-3AD203B41FA5}">
                      <a16:colId xmlns:a16="http://schemas.microsoft.com/office/drawing/2014/main" val="3179415085"/>
                    </a:ext>
                  </a:extLst>
                </a:gridCol>
              </a:tblGrid>
              <a:tr h="1255181">
                <a:tc gridSpan="4"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Scientific Symposia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10:30 – 12:30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kern="1200" spc="-5" dirty="0">
                        <a:solidFill>
                          <a:srgbClr val="001F5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234354"/>
                  </a:ext>
                </a:extLst>
              </a:tr>
              <a:tr h="125917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Updates in the Management of MDRO Bacteria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The Immunocompromised host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6481"/>
                  </a:ext>
                </a:extLst>
              </a:tr>
              <a:tr h="332602">
                <a:tc gridSpan="2"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Hall : A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Hall : D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834036"/>
                  </a:ext>
                </a:extLst>
              </a:tr>
              <a:tr h="88230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Chairpersons:</a:t>
                      </a:r>
                    </a:p>
                    <a:p>
                      <a:pPr algn="ctr"/>
                      <a:r>
                        <a:rPr lang="en-US" sz="2000" b="1" kern="1200" spc="-5" dirty="0" err="1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Mogbil</a:t>
                      </a: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 </a:t>
                      </a:r>
                      <a:r>
                        <a:rPr lang="en-US" sz="2000" b="1" kern="1200" spc="-5" dirty="0" err="1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Alhedaithy</a:t>
                      </a: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 &amp; Abdullah </a:t>
                      </a:r>
                      <a:r>
                        <a:rPr lang="en-US" sz="2000" b="1" kern="1200" spc="-5" dirty="0" err="1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Alhokail</a:t>
                      </a:r>
                      <a:endParaRPr lang="en-US" sz="2000" b="1" kern="1200" spc="-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Chairpersons: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Batool Ali &amp; </a:t>
                      </a:r>
                      <a:r>
                        <a:rPr lang="en-US" sz="2000" b="1" kern="1200" spc="-5" dirty="0" err="1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Aynaa</a:t>
                      </a: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 </a:t>
                      </a:r>
                      <a:r>
                        <a:rPr lang="en-US" sz="2000" b="1" kern="1200" spc="-5" dirty="0" err="1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Alsharidi</a:t>
                      </a: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 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191281"/>
                  </a:ext>
                </a:extLst>
              </a:tr>
              <a:tr h="88230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New options to treat multi-drug resistant gram negative infections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noProof="0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Ali </a:t>
                      </a:r>
                      <a:r>
                        <a:rPr lang="en-US" sz="2000" b="1" kern="1200" spc="-5" noProof="0" dirty="0" err="1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Omrani</a:t>
                      </a:r>
                      <a:endParaRPr lang="en-US" sz="2000" b="1" kern="1200" spc="-5" noProof="0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Candida Auris: where do we stand?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kern="1200" spc="-5" dirty="0" err="1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Fatmah</a:t>
                      </a: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 </a:t>
                      </a:r>
                      <a:r>
                        <a:rPr lang="en-US" sz="2000" b="1" kern="1200" spc="-5" dirty="0" err="1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Alshahrani</a:t>
                      </a:r>
                      <a:endParaRPr lang="en-US" sz="2000" b="1" kern="1200" spc="-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884930"/>
                  </a:ext>
                </a:extLst>
              </a:tr>
              <a:tr h="882303">
                <a:tc>
                  <a:txBody>
                    <a:bodyPr/>
                    <a:lstStyle/>
                    <a:p>
                      <a:pPr marL="0" marR="25019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Controversies in the treatment of resistant pseudomonas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noProof="0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Reem </a:t>
                      </a:r>
                      <a:r>
                        <a:rPr lang="en-US" sz="2000" b="1" kern="1200" spc="-5" noProof="0" dirty="0" err="1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Almaghrabi</a:t>
                      </a:r>
                      <a:endParaRPr lang="en-US" sz="2000" b="1" kern="1200" spc="-5" noProof="0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State-of-the-art HIV management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Ali </a:t>
                      </a:r>
                      <a:r>
                        <a:rPr lang="en-US" sz="2000" b="1" kern="1200" spc="-5" dirty="0" err="1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Elghalib</a:t>
                      </a:r>
                      <a:endParaRPr lang="en-US" sz="2000" b="1" kern="1200" spc="-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98602"/>
                  </a:ext>
                </a:extLst>
              </a:tr>
              <a:tr h="88230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Enterococcal endocarditis: an update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noProof="0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Imad </a:t>
                      </a:r>
                      <a:r>
                        <a:rPr lang="en-US" sz="2000" b="1" kern="1200" spc="-5" noProof="0" dirty="0" err="1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Tleyjeh</a:t>
                      </a:r>
                      <a:endParaRPr lang="en-US" sz="2000" b="1" kern="1200" spc="-5" noProof="0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spc="-5" dirty="0" err="1" smtClean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C.Diff</a:t>
                      </a:r>
                      <a:r>
                        <a:rPr lang="en-US" sz="2000" b="1" kern="1200" spc="-5" dirty="0" smtClean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 </a:t>
                      </a: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in HSCT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kern="1200" spc="-5" dirty="0" err="1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Afrah</a:t>
                      </a: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 Sait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284083"/>
                  </a:ext>
                </a:extLst>
              </a:tr>
              <a:tr h="88230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Antibiotic </a:t>
                      </a:r>
                      <a:r>
                        <a:rPr lang="en-US" sz="2000" b="1" kern="1200" spc="-5" dirty="0" smtClean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stewardship </a:t>
                      </a: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in ICU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spc="-5" dirty="0" err="1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Majdah</a:t>
                      </a: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 </a:t>
                      </a:r>
                      <a:r>
                        <a:rPr lang="en-US" sz="2000" b="1" kern="1200" spc="-5" dirty="0" err="1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Alattas</a:t>
                      </a:r>
                      <a:endParaRPr lang="en-US" sz="2000" b="1" kern="1200" spc="-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Bacterial infections post SOT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Mohammed </a:t>
                      </a:r>
                      <a:r>
                        <a:rPr lang="en-US" sz="2000" b="1" kern="1200" spc="-5" dirty="0" err="1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Bosaeed</a:t>
                      </a:r>
                      <a:endParaRPr lang="en-US" sz="2000" b="1" kern="1200" spc="-5" dirty="0">
                        <a:solidFill>
                          <a:srgbClr val="001F5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367736"/>
                  </a:ext>
                </a:extLst>
              </a:tr>
            </a:tbl>
          </a:graphicData>
        </a:graphic>
      </p:graphicFrame>
      <p:sp>
        <p:nvSpPr>
          <p:cNvPr id="4" name="object 2">
            <a:extLst>
              <a:ext uri="{FF2B5EF4-FFF2-40B4-BE49-F238E27FC236}">
                <a16:creationId xmlns:a16="http://schemas.microsoft.com/office/drawing/2014/main" id="{C0942B64-BB79-77E1-9253-A0175EEE3218}"/>
              </a:ext>
            </a:extLst>
          </p:cNvPr>
          <p:cNvSpPr txBox="1"/>
          <p:nvPr/>
        </p:nvSpPr>
        <p:spPr>
          <a:xfrm>
            <a:off x="4294475" y="2433055"/>
            <a:ext cx="3582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>
                <a:solidFill>
                  <a:srgbClr val="001F5F"/>
                </a:solidFill>
                <a:latin typeface="Arial"/>
                <a:cs typeface="Arial"/>
              </a:rPr>
              <a:t>Day Three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C11566-FD51-9024-C348-C514C084DAC9}"/>
              </a:ext>
            </a:extLst>
          </p:cNvPr>
          <p:cNvSpPr/>
          <p:nvPr/>
        </p:nvSpPr>
        <p:spPr>
          <a:xfrm>
            <a:off x="5083663" y="289316"/>
            <a:ext cx="2003660" cy="2003660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 l="-2000" t="-2000" r="-2000" b="-2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9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/>
          <p:nvPr/>
        </p:nvSpPr>
        <p:spPr>
          <a:xfrm>
            <a:off x="4580223" y="2890190"/>
            <a:ext cx="300167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>
                <a:solidFill>
                  <a:srgbClr val="001F5F"/>
                </a:solidFill>
                <a:latin typeface="Arial"/>
                <a:cs typeface="Arial"/>
              </a:rPr>
              <a:t>Thursday</a:t>
            </a: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-5" dirty="0" smtClean="0">
                <a:solidFill>
                  <a:srgbClr val="001F5F"/>
                </a:solidFill>
                <a:latin typeface="Arial"/>
                <a:cs typeface="Arial"/>
              </a:rPr>
              <a:t>(</a:t>
            </a:r>
            <a:r>
              <a:rPr lang="en-US" sz="2000" b="1" spc="-5" dirty="0" smtClean="0">
                <a:solidFill>
                  <a:srgbClr val="001F5F"/>
                </a:solidFill>
                <a:latin typeface="Arial"/>
                <a:cs typeface="Arial"/>
              </a:rPr>
              <a:t>30 May </a:t>
            </a:r>
            <a:r>
              <a:rPr sz="2000" b="1" spc="-5" dirty="0" smtClean="0">
                <a:solidFill>
                  <a:srgbClr val="001F5F"/>
                </a:solidFill>
                <a:latin typeface="Arial"/>
                <a:cs typeface="Arial"/>
              </a:rPr>
              <a:t>202</a:t>
            </a:r>
            <a:r>
              <a:rPr lang="en-US" sz="2000" b="1" spc="-5" dirty="0">
                <a:solidFill>
                  <a:srgbClr val="001F5F"/>
                </a:solidFill>
                <a:latin typeface="Arial"/>
                <a:cs typeface="Arial"/>
              </a:rPr>
              <a:t>4</a:t>
            </a: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52936"/>
              </p:ext>
            </p:extLst>
          </p:nvPr>
        </p:nvGraphicFramePr>
        <p:xfrm>
          <a:off x="1056292" y="9348015"/>
          <a:ext cx="10058400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058400">
                  <a:extLst>
                    <a:ext uri="{9D8B030D-6E8A-4147-A177-3AD203B41FA5}">
                      <a16:colId xmlns:a16="http://schemas.microsoft.com/office/drawing/2014/main" val="108520303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End of Day Three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09702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57D372-382F-277E-5C56-6765370E1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121181"/>
              </p:ext>
            </p:extLst>
          </p:nvPr>
        </p:nvGraphicFramePr>
        <p:xfrm>
          <a:off x="1056292" y="3557588"/>
          <a:ext cx="10058400" cy="457041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058400">
                  <a:extLst>
                    <a:ext uri="{9D8B030D-6E8A-4147-A177-3AD203B41FA5}">
                      <a16:colId xmlns:a16="http://schemas.microsoft.com/office/drawing/2014/main" val="1769927381"/>
                    </a:ext>
                  </a:extLst>
                </a:gridCol>
              </a:tblGrid>
              <a:tr h="949287">
                <a:tc>
                  <a:txBody>
                    <a:bodyPr/>
                    <a:lstStyle/>
                    <a:p>
                      <a:pPr algn="ctr">
                        <a:lnSpc>
                          <a:spcPts val="2250"/>
                        </a:lnSpc>
                      </a:pPr>
                      <a:r>
                        <a:rPr lang="en-US" sz="20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12:30 </a:t>
                      </a:r>
                      <a:r>
                        <a:rPr lang="en-US" sz="20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- 13:30</a:t>
                      </a:r>
                    </a:p>
                    <a:p>
                      <a:pPr algn="ctr">
                        <a:lnSpc>
                          <a:spcPts val="2250"/>
                        </a:lnSpc>
                      </a:pPr>
                      <a:r>
                        <a:rPr lang="en-US" sz="20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Hall A</a:t>
                      </a:r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222725"/>
                  </a:ext>
                </a:extLst>
              </a:tr>
              <a:tr h="1810562">
                <a:tc>
                  <a:txBody>
                    <a:bodyPr/>
                    <a:lstStyle/>
                    <a:p>
                      <a:pPr marL="2760345" marR="275082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2000" b="1" kern="1200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Closing Plenary</a:t>
                      </a:r>
                    </a:p>
                    <a:p>
                      <a:pPr algn="ctr"/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New developments in Vaccines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Hanan Balkhi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074036"/>
                  </a:ext>
                </a:extLst>
              </a:tr>
              <a:tr h="1810562">
                <a:tc>
                  <a:txBody>
                    <a:bodyPr/>
                    <a:lstStyle/>
                    <a:p>
                      <a:pPr marL="2760345" marR="2750820" algn="ctr" defTabSz="121917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2000" b="1" kern="1200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ADEL ALOTHMAN AWARD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772924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E82792F1-07DD-B8FB-BC64-DCB2DF558630}"/>
              </a:ext>
            </a:extLst>
          </p:cNvPr>
          <p:cNvSpPr txBox="1"/>
          <p:nvPr/>
        </p:nvSpPr>
        <p:spPr>
          <a:xfrm>
            <a:off x="4294473" y="2447468"/>
            <a:ext cx="3582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>
                <a:solidFill>
                  <a:srgbClr val="001F5F"/>
                </a:solidFill>
                <a:latin typeface="Arial"/>
                <a:cs typeface="Arial"/>
              </a:rPr>
              <a:t>Day Three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153BD9-EBF0-903A-19F0-551850144676}"/>
              </a:ext>
            </a:extLst>
          </p:cNvPr>
          <p:cNvSpPr/>
          <p:nvPr/>
        </p:nvSpPr>
        <p:spPr>
          <a:xfrm>
            <a:off x="5083663" y="289316"/>
            <a:ext cx="2003660" cy="2003660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 l="-2000" t="-2000" r="-2000" b="-2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2C8D0BB-7F97-45EB-8465-0B3D239EA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882749"/>
              </p:ext>
            </p:extLst>
          </p:nvPr>
        </p:nvGraphicFramePr>
        <p:xfrm>
          <a:off x="1056292" y="8400187"/>
          <a:ext cx="10058400" cy="6756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058400">
                  <a:extLst>
                    <a:ext uri="{9D8B030D-6E8A-4147-A177-3AD203B41FA5}">
                      <a16:colId xmlns:a16="http://schemas.microsoft.com/office/drawing/2014/main" val="1769927381"/>
                    </a:ext>
                  </a:extLst>
                </a:gridCol>
              </a:tblGrid>
              <a:tr h="542365">
                <a:tc>
                  <a:txBody>
                    <a:bodyPr/>
                    <a:lstStyle/>
                    <a:p>
                      <a:pPr algn="ctr">
                        <a:lnSpc>
                          <a:spcPts val="2250"/>
                        </a:lnSpc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Closing Remarks &amp; Awards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ts val="2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spc="-5" dirty="0">
                          <a:solidFill>
                            <a:srgbClr val="001F5F"/>
                          </a:solidFill>
                          <a:latin typeface="Arial"/>
                          <a:ea typeface="+mn-ea"/>
                          <a:cs typeface="Arial"/>
                        </a:rPr>
                        <a:t>13:30 – 14:00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222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59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63852CD-7513-950C-17D9-09C446F58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36598"/>
              </p:ext>
            </p:extLst>
          </p:nvPr>
        </p:nvGraphicFramePr>
        <p:xfrm>
          <a:off x="1066800" y="3033896"/>
          <a:ext cx="10058400" cy="393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5393">
                  <a:extLst>
                    <a:ext uri="{9D8B030D-6E8A-4147-A177-3AD203B41FA5}">
                      <a16:colId xmlns:a16="http://schemas.microsoft.com/office/drawing/2014/main" val="4138680633"/>
                    </a:ext>
                  </a:extLst>
                </a:gridCol>
                <a:gridCol w="9063007">
                  <a:extLst>
                    <a:ext uri="{9D8B030D-6E8A-4147-A177-3AD203B41FA5}">
                      <a16:colId xmlns:a16="http://schemas.microsoft.com/office/drawing/2014/main" val="4081090711"/>
                    </a:ext>
                  </a:extLst>
                </a:gridCol>
              </a:tblGrid>
              <a:tr h="6168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310"/>
                        </a:lnSpc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Scientific Program Color Codes</a:t>
                      </a:r>
                      <a:endParaRPr sz="2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591489"/>
                  </a:ext>
                </a:extLst>
              </a:tr>
              <a:tr h="6168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310"/>
                        </a:lnSpc>
                      </a:pPr>
                      <a:r>
                        <a:rPr sz="20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Workshops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689584"/>
                  </a:ext>
                </a:extLst>
              </a:tr>
              <a:tr h="7085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295"/>
                        </a:lnSpc>
                      </a:pPr>
                      <a:r>
                        <a:rPr sz="20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Keynotes Sessions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417958"/>
                  </a:ext>
                </a:extLst>
              </a:tr>
              <a:tr h="7239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295"/>
                        </a:lnSpc>
                      </a:pPr>
                      <a:r>
                        <a:rPr sz="20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Meet the expert session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278343"/>
                  </a:ext>
                </a:extLst>
              </a:tr>
              <a:tr h="6315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310"/>
                        </a:lnSpc>
                      </a:pPr>
                      <a:r>
                        <a:rPr sz="20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Scientific symposium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779948"/>
                  </a:ext>
                </a:extLst>
              </a:tr>
              <a:tr h="641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300"/>
                        </a:lnSpc>
                      </a:pPr>
                      <a:r>
                        <a:rPr sz="20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Affiliated Symposium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26116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10CF70EE-4C9A-832A-060D-1D4169FF9AA5}"/>
              </a:ext>
            </a:extLst>
          </p:cNvPr>
          <p:cNvSpPr txBox="1"/>
          <p:nvPr/>
        </p:nvSpPr>
        <p:spPr>
          <a:xfrm>
            <a:off x="3997224" y="7714582"/>
            <a:ext cx="4197551" cy="2737929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30"/>
              </a:spcBef>
            </a:pPr>
            <a:r>
              <a:rPr lang="en-US" sz="3200" b="1" spc="-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Conference Chairs</a:t>
            </a:r>
          </a:p>
          <a:p>
            <a:pPr marL="12700" algn="ctr">
              <a:lnSpc>
                <a:spcPct val="100000"/>
              </a:lnSpc>
              <a:spcBef>
                <a:spcPts val="1130"/>
              </a:spcBef>
            </a:pPr>
            <a:r>
              <a:rPr lang="en-US" sz="2800" b="1" spc="-5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Nezar</a:t>
            </a:r>
            <a:r>
              <a:rPr lang="en-US" sz="2800" b="1" spc="-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5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Bahabri</a:t>
            </a:r>
            <a:r>
              <a:rPr lang="en-US" sz="2800" b="1" spc="-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700" algn="ctr">
              <a:lnSpc>
                <a:spcPct val="100000"/>
              </a:lnSpc>
              <a:spcBef>
                <a:spcPts val="1130"/>
              </a:spcBef>
            </a:pPr>
            <a:r>
              <a:rPr lang="en-US" sz="2800" b="1" spc="-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Ghassan </a:t>
            </a:r>
            <a:r>
              <a:rPr lang="en-US" sz="2800" b="1" spc="-5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Wali</a:t>
            </a:r>
            <a:endParaRPr lang="en-US" sz="2800" b="1" spc="-5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130"/>
              </a:spcBef>
            </a:pPr>
            <a:r>
              <a:rPr lang="en-US" sz="2800" b="1" spc="-5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000" b="1" spc="-5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US" sz="2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B18AA3D4-77C6-5CDD-2366-575A4AE004D7}"/>
              </a:ext>
            </a:extLst>
          </p:cNvPr>
          <p:cNvSpPr txBox="1"/>
          <p:nvPr/>
        </p:nvSpPr>
        <p:spPr>
          <a:xfrm>
            <a:off x="6466493" y="10452511"/>
            <a:ext cx="4658707" cy="4239687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30"/>
              </a:spcBef>
            </a:pPr>
            <a:r>
              <a:rPr lang="en-US" sz="3200" b="1" spc="-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Committee</a:t>
            </a:r>
            <a:endParaRPr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ctr">
              <a:lnSpc>
                <a:spcPct val="143000"/>
              </a:lnSpc>
            </a:pPr>
            <a:r>
              <a:rPr sz="2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Basem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Alraddadi</a:t>
            </a:r>
            <a:r>
              <a:rPr sz="2400" b="1" spc="-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2400" b="1" spc="-5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ctr">
              <a:lnSpc>
                <a:spcPct val="143000"/>
              </a:lnSpc>
            </a:pPr>
            <a:r>
              <a:rPr sz="2400" b="1" spc="-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Mohammed</a:t>
            </a:r>
            <a:r>
              <a:rPr sz="2400" b="1" spc="-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Bosaeed</a:t>
            </a:r>
            <a:endParaRPr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marR="972819" lvl="2" algn="ctr">
              <a:lnSpc>
                <a:spcPct val="143100"/>
              </a:lnSpc>
              <a:spcBef>
                <a:spcPts val="10"/>
              </a:spcBef>
            </a:pPr>
            <a:r>
              <a:rPr lang="en-US" sz="2400" b="1" spc="-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Khalid </a:t>
            </a:r>
            <a:r>
              <a:rPr lang="en-US" sz="2400" b="1" spc="-5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Aljaali</a:t>
            </a:r>
            <a:r>
              <a:rPr lang="en-US" sz="2400" b="1" spc="-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035"/>
              </a:spcBef>
            </a:pPr>
            <a:r>
              <a:rPr sz="2400" b="1" spc="-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Yasser Aldabbagh</a:t>
            </a:r>
            <a:endParaRPr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236854" lvl="1" algn="ctr">
              <a:lnSpc>
                <a:spcPct val="143500"/>
              </a:lnSpc>
            </a:pPr>
            <a:r>
              <a:rPr sz="2800" b="1" spc="-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Conference Assistants  </a:t>
            </a:r>
            <a:endParaRPr lang="en-US" sz="2800" b="1" spc="-5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236854" lvl="1" algn="ctr">
              <a:lnSpc>
                <a:spcPct val="143500"/>
              </a:lnSpc>
            </a:pPr>
            <a:r>
              <a:rPr sz="2400" b="1" spc="-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Richard Sanvictores</a:t>
            </a:r>
            <a:endParaRPr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44634F9-DE1D-E86A-3AA6-80741A3BA581}"/>
              </a:ext>
            </a:extLst>
          </p:cNvPr>
          <p:cNvSpPr/>
          <p:nvPr/>
        </p:nvSpPr>
        <p:spPr>
          <a:xfrm>
            <a:off x="5083663" y="289316"/>
            <a:ext cx="2003660" cy="2003660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 l="-2000" t="-2000" r="-2000" b="-2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EF400CDB-EEB6-0371-F366-CA21DD6F8275}"/>
              </a:ext>
            </a:extLst>
          </p:cNvPr>
          <p:cNvSpPr txBox="1"/>
          <p:nvPr/>
        </p:nvSpPr>
        <p:spPr>
          <a:xfrm>
            <a:off x="1066799" y="10452511"/>
            <a:ext cx="4197551" cy="4163319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30"/>
              </a:spcBef>
            </a:pPr>
            <a:r>
              <a:rPr lang="en-US" sz="3200" b="1" spc="-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Scientific Committee</a:t>
            </a:r>
            <a:endParaRPr lang="en-US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030"/>
              </a:spcBef>
            </a:pP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Ghassan</a:t>
            </a:r>
            <a:r>
              <a:rPr lang="en-US" sz="2800" b="1" spc="-2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5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Wali</a:t>
            </a:r>
            <a:endParaRPr lang="en-US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ctr">
              <a:lnSpc>
                <a:spcPct val="143000"/>
              </a:lnSpc>
            </a:pPr>
            <a:r>
              <a:rPr lang="en-US" sz="2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Basem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5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Alraddadi</a:t>
            </a:r>
            <a:r>
              <a:rPr lang="en-US" sz="2800" b="1" spc="-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12700" marR="5080" algn="ctr">
              <a:lnSpc>
                <a:spcPct val="143000"/>
              </a:lnSpc>
            </a:pPr>
            <a:r>
              <a:rPr lang="en-US" sz="2800" b="1" spc="-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Mohammed</a:t>
            </a:r>
            <a:r>
              <a:rPr lang="en-US" sz="2800" b="1" spc="-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5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Bosaeed</a:t>
            </a:r>
            <a:endParaRPr lang="en-US" sz="2800" b="1" spc="-5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marR="972819" lvl="2" algn="ctr">
              <a:lnSpc>
                <a:spcPct val="143100"/>
              </a:lnSpc>
              <a:spcBef>
                <a:spcPts val="10"/>
              </a:spcBef>
            </a:pPr>
            <a:r>
              <a:rPr lang="en-US" sz="2800" b="1" spc="-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Rabab</a:t>
            </a:r>
            <a:r>
              <a:rPr lang="en-US" sz="2800" b="1" spc="-6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Taha</a:t>
            </a:r>
            <a:endParaRPr lang="en-US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035"/>
              </a:spcBef>
            </a:pPr>
            <a:r>
              <a:rPr lang="en-US" sz="2800" b="1" spc="-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Yasser </a:t>
            </a:r>
            <a:r>
              <a:rPr lang="en-US" sz="2800" b="1" spc="-5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Aldabbagh</a:t>
            </a:r>
            <a:endParaRPr lang="en-US" sz="2800" b="1" spc="-5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035"/>
              </a:spcBef>
            </a:pPr>
            <a:r>
              <a:rPr lang="en-US" sz="2800" b="1" spc="-5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Moayad</a:t>
            </a:r>
            <a:r>
              <a:rPr lang="en-US" sz="2800" b="1" spc="-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5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Alqurashi</a:t>
            </a:r>
            <a:endParaRPr lang="en-US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67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12580</TotalTime>
  <Words>715</Words>
  <Application>Microsoft Office PowerPoint</Application>
  <PresentationFormat>Custom</PresentationFormat>
  <Paragraphs>234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SANVICTORES, RICHARD MISOLA</dc:creator>
  <cp:lastModifiedBy>WALI, GHASSAN YOUSUF</cp:lastModifiedBy>
  <cp:revision>177</cp:revision>
  <cp:lastPrinted>2022-11-15T12:38:26Z</cp:lastPrinted>
  <dcterms:created xsi:type="dcterms:W3CDTF">2022-11-15T11:38:39Z</dcterms:created>
  <dcterms:modified xsi:type="dcterms:W3CDTF">2024-02-25T09:03:36Z</dcterms:modified>
</cp:coreProperties>
</file>