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97" r:id="rId3"/>
    <p:sldId id="298" r:id="rId4"/>
    <p:sldId id="323" r:id="rId5"/>
    <p:sldId id="296" r:id="rId6"/>
    <p:sldId id="325" r:id="rId7"/>
    <p:sldId id="326" r:id="rId8"/>
    <p:sldId id="327" r:id="rId9"/>
    <p:sldId id="328" r:id="rId10"/>
    <p:sldId id="343" r:id="rId11"/>
    <p:sldId id="260" r:id="rId12"/>
    <p:sldId id="329" r:id="rId13"/>
    <p:sldId id="333" r:id="rId14"/>
    <p:sldId id="319" r:id="rId15"/>
    <p:sldId id="309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24" r:id="rId26"/>
  </p:sldIdLst>
  <p:sldSz cx="9144000" cy="5143500" type="screen16x9"/>
  <p:notesSz cx="6858000" cy="9144000"/>
  <p:embeddedFontLst>
    <p:embeddedFont>
      <p:font typeface="Livvic Light" pitchFamily="2" charset="0"/>
      <p:regular r:id="rId28"/>
      <p:italic r:id="rId29"/>
    </p:embeddedFont>
    <p:embeddedFont>
      <p:font typeface="Maven Pro" panose="020B0604020202020204" charset="0"/>
      <p:regular r:id="rId30"/>
      <p:bold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Share Tech" panose="020B0604020202020204" charset="0"/>
      <p:regular r:id="rId36"/>
    </p:embeddedFont>
    <p:embeddedFont>
      <p:font typeface="Sora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B514E6-740D-4BA6-B508-1CF251EF9C9B}">
  <a:tblStyle styleId="{51B514E6-740D-4BA6-B508-1CF251EF9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51F6ED-1C86-4898-8E90-C697A43227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37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198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33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997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20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20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20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20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2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997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20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86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22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453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167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92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61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16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8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75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13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736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65" r:id="rId11"/>
    <p:sldLayoutId id="2147483666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document/d/1QHVjlye5tRKpJ679CfMqby3kZvWfNNCs/edit?usp=sharing&amp;ouid=115062850674797721317&amp;rtpof=true&amp;sd=tru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document/d/1QHVjlye5tRKpJ679CfMqby3kZvWfNNCs/edit?usp=sharing&amp;ouid=115062850674797721317&amp;rtpof=true&amp;sd=tru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document/d/1QHVjlye5tRKpJ679CfMqby3kZvWfNNCs/edit?usp=sharing&amp;ouid=115062850674797721317&amp;rtpof=true&amp;sd=tru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google.com/document/d/1QHVjlye5tRKpJ679CfMqby3kZvWfNNCs/edit?usp=sharing&amp;ouid=115062850674797721317&amp;rtpof=true&amp;sd=true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document/d/1QHVjlye5tRKpJ679CfMqby3kZvWfNNCs/edit?usp=sharing&amp;ouid=115062850674797721317&amp;rtpof=true&amp;sd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document/d/1QHVjlye5tRKpJ679CfMqby3kZvWfNNCs/edit?usp=sharing&amp;ouid=115062850674797721317&amp;rtpof=true&amp;sd=tru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document/d/1QHVjlye5tRKpJ679CfMqby3kZvWfNNCs/edit?usp=sharing&amp;ouid=115062850674797721317&amp;rtpof=true&amp;sd=tru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document/d/1QHVjlye5tRKpJ679CfMqby3kZvWfNNCs/edit?usp=sharing&amp;ouid=115062850674797721317&amp;rtpof=true&amp;sd=tru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document/d/1QHVjlye5tRKpJ679CfMqby3kZvWfNNCs/edit?usp=sharing&amp;ouid=115062850674797721317&amp;rtpof=true&amp;sd=tru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mmarbaasir19@gmail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linkedin.com/in/ammar-baasir-973873234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568387" y="1252927"/>
            <a:ext cx="4778395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Analyzing eCommerce Business Performance with SQL</a:t>
            </a:r>
            <a:endParaRPr lang="en-ID" sz="3200" b="0" dirty="0">
              <a:solidFill>
                <a:schemeClr val="tx1"/>
              </a:solidFill>
            </a:endParaRPr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Font typeface="Livvic Light"/>
              <a:buNone/>
            </a:pPr>
            <a:r>
              <a:rPr lang="en-US" sz="1600" dirty="0"/>
              <a:t>Created by Ammar </a:t>
            </a:r>
            <a:r>
              <a:rPr lang="en-US" sz="1600" dirty="0" err="1"/>
              <a:t>Khaq</a:t>
            </a:r>
            <a:r>
              <a:rPr lang="en-US" sz="1600" dirty="0"/>
              <a:t> Baasir</a:t>
            </a:r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576207" y="1213448"/>
            <a:ext cx="2946986" cy="2378838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 &amp; Tools For The Project</a:t>
            </a:r>
            <a:endParaRPr dirty="0"/>
          </a:p>
        </p:txBody>
      </p:sp>
      <p:sp>
        <p:nvSpPr>
          <p:cNvPr id="1592" name="Google Shape;1592;p30"/>
          <p:cNvSpPr txBox="1">
            <a:spLocks noGrp="1"/>
          </p:cNvSpPr>
          <p:nvPr>
            <p:ph type="subTitle" idx="4"/>
          </p:nvPr>
        </p:nvSpPr>
        <p:spPr>
          <a:xfrm>
            <a:off x="542671" y="1582979"/>
            <a:ext cx="1498642" cy="400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Language :  </a:t>
            </a:r>
            <a:endParaRPr sz="1400" dirty="0"/>
          </a:p>
        </p:txBody>
      </p:sp>
      <p:pic>
        <p:nvPicPr>
          <p:cNvPr id="1026" name="Picture 2" descr="Matplotlib - Python Library - Studyopedia">
            <a:extLst>
              <a:ext uri="{FF2B5EF4-FFF2-40B4-BE49-F238E27FC236}">
                <a16:creationId xmlns:a16="http://schemas.microsoft.com/office/drawing/2014/main" id="{D9E56BE8-667B-B60B-BF6B-14DE2A17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09" y="2955658"/>
            <a:ext cx="1608315" cy="89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orial Membuat Barchart dengan SEABORN (Studi Kasus Kemacetan Jakarta)">
            <a:extLst>
              <a:ext uri="{FF2B5EF4-FFF2-40B4-BE49-F238E27FC236}">
                <a16:creationId xmlns:a16="http://schemas.microsoft.com/office/drawing/2014/main" id="{ED8C26ED-48CC-35CB-2C54-0E2BD145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46" y="4048468"/>
            <a:ext cx="1709933" cy="5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92;p30">
            <a:extLst>
              <a:ext uri="{FF2B5EF4-FFF2-40B4-BE49-F238E27FC236}">
                <a16:creationId xmlns:a16="http://schemas.microsoft.com/office/drawing/2014/main" id="{36372D55-8294-AEDC-9731-27967E1A905A}"/>
              </a:ext>
            </a:extLst>
          </p:cNvPr>
          <p:cNvSpPr txBox="1">
            <a:spLocks/>
          </p:cNvSpPr>
          <p:nvPr/>
        </p:nvSpPr>
        <p:spPr>
          <a:xfrm>
            <a:off x="3822679" y="2408011"/>
            <a:ext cx="1498642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ctr"/>
            <a:r>
              <a:rPr lang="en-ID" dirty="0"/>
              <a:t>Library : </a:t>
            </a:r>
          </a:p>
        </p:txBody>
      </p:sp>
      <p:sp>
        <p:nvSpPr>
          <p:cNvPr id="8" name="Google Shape;1592;p30">
            <a:extLst>
              <a:ext uri="{FF2B5EF4-FFF2-40B4-BE49-F238E27FC236}">
                <a16:creationId xmlns:a16="http://schemas.microsoft.com/office/drawing/2014/main" id="{288C1261-88BD-ECC2-E42B-9C364A64169B}"/>
              </a:ext>
            </a:extLst>
          </p:cNvPr>
          <p:cNvSpPr txBox="1">
            <a:spLocks/>
          </p:cNvSpPr>
          <p:nvPr/>
        </p:nvSpPr>
        <p:spPr>
          <a:xfrm>
            <a:off x="4613671" y="1574165"/>
            <a:ext cx="1498642" cy="33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ctr"/>
            <a:r>
              <a:rPr lang="en-ID" sz="1400" dirty="0"/>
              <a:t>Tools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BF8C9-B6CD-1292-92E2-A69AB3B73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075" y="2955658"/>
            <a:ext cx="2449363" cy="1020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020856-5483-D081-B423-0DEBF630D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683" y="2955658"/>
            <a:ext cx="1382634" cy="102432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8D4F18D-0DE3-26DE-C0E2-B15F658F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95" y="1201645"/>
            <a:ext cx="2287729" cy="10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 you use pgAdmin? Why? : r/PostgreSQL">
            <a:extLst>
              <a:ext uri="{FF2B5EF4-FFF2-40B4-BE49-F238E27FC236}">
                <a16:creationId xmlns:a16="http://schemas.microsoft.com/office/drawing/2014/main" id="{BC984799-A1E7-1522-A1E8-5009B1C7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35" y="1201645"/>
            <a:ext cx="2300842" cy="129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1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3740599" y="2623450"/>
            <a:ext cx="479924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Advantages of Analyzing</a:t>
            </a:r>
            <a:endParaRPr sz="28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530679" y="1110343"/>
            <a:ext cx="8066314" cy="341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lnSpc>
                <a:spcPct val="150000"/>
              </a:lnSpc>
            </a:pP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sistematis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menguraikan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memeriksa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menafsirkan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atau data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mendapatkan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wawasan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berguna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atau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mengambil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keputusan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tepat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Dalam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konteks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dapat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merujuk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metode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atau Teknik yang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memeriksa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data. </a:t>
            </a:r>
          </a:p>
          <a:p>
            <a:pPr marL="165100" indent="0" algn="just">
              <a:lnSpc>
                <a:spcPct val="150000"/>
              </a:lnSpc>
            </a:pPr>
            <a:endParaRPr lang="en-US" sz="9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65100" indent="0" algn="just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memberikan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keuntungan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diantaranya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</a:p>
          <a:p>
            <a:pPr marL="508000" algn="just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Pengambilan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Keputusan yang lebih </a:t>
            </a: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membantu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dalam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perilaku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serta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pasar. Dengan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pemahaman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dapat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keputusan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lebih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lebih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tepat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seperti dalam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perencanaan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strategi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pemasaran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pengelolaan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rantai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pasokan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pPr marL="508000" algn="just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Pengenalan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Peluang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Baru :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membantu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dalam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megidentifikasi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peluang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baru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Dengan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pasar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perilaku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dapat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menemukan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pasar yang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baru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atau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layanan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diminati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memperluas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basis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508000" algn="just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Peningkatan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Pengalaman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 :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Dengan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interaksi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langsung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maupun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feedback, ini dapat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mengarah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desain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lebih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intuitif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situs web yang lebih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responsife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layanan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lebih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508000" algn="just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Personalisasi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Pengalaman</a:t>
            </a:r>
            <a:r>
              <a:rPr lang="en-US" sz="9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 :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memungkinkan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preferensi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individual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Dengan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demikian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dapat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menyajikan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pengalaman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lebih personal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relevan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yang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meningkatkan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loyalitas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9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retensi</a:t>
            </a:r>
            <a:r>
              <a:rPr lang="en-US" sz="9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D" sz="9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530679" y="397246"/>
            <a:ext cx="6237908" cy="780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Advantages of Analyzing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99662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3740599" y="2623450"/>
            <a:ext cx="479924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Demo &amp; Insight Business</a:t>
            </a:r>
            <a:endParaRPr sz="28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691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Project Timeline</a:t>
            </a:r>
            <a:endParaRPr dirty="0"/>
          </a:p>
        </p:txBody>
      </p:sp>
      <p:sp>
        <p:nvSpPr>
          <p:cNvPr id="1921" name="Google Shape;1921;p37"/>
          <p:cNvSpPr/>
          <p:nvPr/>
        </p:nvSpPr>
        <p:spPr>
          <a:xfrm>
            <a:off x="2602627" y="1424027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7"/>
          <p:cNvSpPr/>
          <p:nvPr/>
        </p:nvSpPr>
        <p:spPr>
          <a:xfrm>
            <a:off x="4566527" y="1424027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7"/>
          <p:cNvSpPr/>
          <p:nvPr/>
        </p:nvSpPr>
        <p:spPr>
          <a:xfrm>
            <a:off x="6530427" y="1424027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7"/>
          <p:cNvSpPr txBox="1"/>
          <p:nvPr/>
        </p:nvSpPr>
        <p:spPr>
          <a:xfrm flipH="1">
            <a:off x="1872877" y="1924902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6" name="Google Shape;1926;p37"/>
          <p:cNvSpPr txBox="1"/>
          <p:nvPr/>
        </p:nvSpPr>
        <p:spPr>
          <a:xfrm flipH="1">
            <a:off x="3748527" y="1924902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Annual Customer Activity Growth Analysis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7" name="Google Shape;1927;p37"/>
          <p:cNvSpPr txBox="1"/>
          <p:nvPr/>
        </p:nvSpPr>
        <p:spPr>
          <a:xfrm flipH="1">
            <a:off x="5712427" y="1924902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Annual Product Category Quality Analysis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29" name="Google Shape;1929;p37"/>
          <p:cNvCxnSpPr>
            <a:stCxn id="1921" idx="3"/>
            <a:endCxn id="1922" idx="1"/>
          </p:cNvCxnSpPr>
          <p:nvPr/>
        </p:nvCxnSpPr>
        <p:spPr>
          <a:xfrm>
            <a:off x="2779027" y="151222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0" name="Google Shape;1930;p37"/>
          <p:cNvCxnSpPr>
            <a:stCxn id="1922" idx="3"/>
            <a:endCxn id="1923" idx="1"/>
          </p:cNvCxnSpPr>
          <p:nvPr/>
        </p:nvCxnSpPr>
        <p:spPr>
          <a:xfrm>
            <a:off x="4742927" y="151222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2" name="Google Shape;1932;p37"/>
          <p:cNvCxnSpPr>
            <a:cxnSpLocks/>
            <a:stCxn id="1921" idx="2"/>
          </p:cNvCxnSpPr>
          <p:nvPr/>
        </p:nvCxnSpPr>
        <p:spPr>
          <a:xfrm>
            <a:off x="2690827" y="16004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3" name="Google Shape;1933;p37"/>
          <p:cNvCxnSpPr>
            <a:stCxn id="1922" idx="2"/>
            <a:endCxn id="1926" idx="0"/>
          </p:cNvCxnSpPr>
          <p:nvPr/>
        </p:nvCxnSpPr>
        <p:spPr>
          <a:xfrm>
            <a:off x="4654727" y="16004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Google Shape;1934;p37"/>
          <p:cNvCxnSpPr>
            <a:cxnSpLocks/>
          </p:cNvCxnSpPr>
          <p:nvPr/>
        </p:nvCxnSpPr>
        <p:spPr>
          <a:xfrm>
            <a:off x="7505487" y="1512227"/>
            <a:ext cx="0" cy="12500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7" name="Google Shape;1937;p37"/>
          <p:cNvSpPr/>
          <p:nvPr/>
        </p:nvSpPr>
        <p:spPr>
          <a:xfrm>
            <a:off x="4566527" y="3334677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37"/>
          <p:cNvSpPr txBox="1"/>
          <p:nvPr/>
        </p:nvSpPr>
        <p:spPr>
          <a:xfrm flipH="1">
            <a:off x="3748527" y="3835552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 Of Annual Payment Type Usage</a:t>
            </a:r>
          </a:p>
        </p:txBody>
      </p:sp>
      <p:cxnSp>
        <p:nvCxnSpPr>
          <p:cNvPr id="1944" name="Google Shape;1944;p37"/>
          <p:cNvCxnSpPr>
            <a:cxnSpLocks/>
            <a:endCxn id="1937" idx="1"/>
          </p:cNvCxnSpPr>
          <p:nvPr/>
        </p:nvCxnSpPr>
        <p:spPr>
          <a:xfrm>
            <a:off x="2690827" y="3422877"/>
            <a:ext cx="187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8" name="Google Shape;1948;p37"/>
          <p:cNvCxnSpPr>
            <a:stCxn id="1937" idx="2"/>
            <a:endCxn id="1941" idx="0"/>
          </p:cNvCxnSpPr>
          <p:nvPr/>
        </p:nvCxnSpPr>
        <p:spPr>
          <a:xfrm>
            <a:off x="4654727" y="351107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1" name="Google Shape;1951;p37"/>
          <p:cNvCxnSpPr>
            <a:cxnSpLocks/>
          </p:cNvCxnSpPr>
          <p:nvPr/>
        </p:nvCxnSpPr>
        <p:spPr>
          <a:xfrm rot="10800000" flipV="1">
            <a:off x="2690831" y="2762250"/>
            <a:ext cx="4814657" cy="660626"/>
          </a:xfrm>
          <a:prstGeom prst="bentConnector3">
            <a:avLst>
              <a:gd name="adj1" fmla="val 1003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930;p37">
            <a:extLst>
              <a:ext uri="{FF2B5EF4-FFF2-40B4-BE49-F238E27FC236}">
                <a16:creationId xmlns:a16="http://schemas.microsoft.com/office/drawing/2014/main" id="{2B241522-B02F-D328-9ED3-BBC43EA246B9}"/>
              </a:ext>
            </a:extLst>
          </p:cNvPr>
          <p:cNvCxnSpPr>
            <a:cxnSpLocks/>
          </p:cNvCxnSpPr>
          <p:nvPr/>
        </p:nvCxnSpPr>
        <p:spPr>
          <a:xfrm>
            <a:off x="6706827" y="1517387"/>
            <a:ext cx="7986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250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414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01. Data Preprocessing</a:t>
            </a:r>
            <a:endParaRPr sz="2400" dirty="0"/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5317958" y="1224426"/>
            <a:ext cx="3305342" cy="3420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/>
              <a:t>Data Insight : 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900" dirty="0" err="1"/>
              <a:t>Persebaran</a:t>
            </a:r>
            <a:r>
              <a:rPr lang="en-US" sz="900" dirty="0"/>
              <a:t> </a:t>
            </a:r>
            <a:r>
              <a:rPr lang="en-US" sz="900" b="1" dirty="0"/>
              <a:t>Gender Customers </a:t>
            </a:r>
            <a:r>
              <a:rPr lang="en-US" sz="900" dirty="0"/>
              <a:t>yang </a:t>
            </a:r>
            <a:r>
              <a:rPr lang="en-US" sz="900" dirty="0" err="1"/>
              <a:t>melakukan</a:t>
            </a:r>
            <a:r>
              <a:rPr lang="en-US" sz="900" dirty="0"/>
              <a:t> </a:t>
            </a:r>
            <a:r>
              <a:rPr lang="en-US" sz="900" b="1" dirty="0"/>
              <a:t>clicked on ads </a:t>
            </a:r>
            <a:r>
              <a:rPr lang="en-US" sz="900" b="1" dirty="0" err="1"/>
              <a:t>maupun</a:t>
            </a:r>
            <a:r>
              <a:rPr lang="en-US" sz="900" b="1" dirty="0"/>
              <a:t> </a:t>
            </a:r>
            <a:r>
              <a:rPr lang="en-US" sz="900" b="1" dirty="0" err="1"/>
              <a:t>tidak</a:t>
            </a:r>
            <a:r>
              <a:rPr lang="en-US" sz="900" dirty="0"/>
              <a:t>, </a:t>
            </a:r>
            <a:r>
              <a:rPr lang="en-US" sz="900" dirty="0" err="1"/>
              <a:t>cenderung</a:t>
            </a:r>
            <a:r>
              <a:rPr lang="en-US" sz="900" dirty="0"/>
              <a:t> </a:t>
            </a:r>
            <a:r>
              <a:rPr lang="en-US" sz="900" b="1" dirty="0" err="1"/>
              <a:t>memiliki</a:t>
            </a:r>
            <a:r>
              <a:rPr lang="en-US" sz="900" b="1" dirty="0"/>
              <a:t> </a:t>
            </a:r>
            <a:r>
              <a:rPr lang="en-US" sz="900" b="1" dirty="0" err="1"/>
              <a:t>proporsi</a:t>
            </a:r>
            <a:r>
              <a:rPr lang="en-US" sz="900" b="1" dirty="0"/>
              <a:t> </a:t>
            </a:r>
            <a:r>
              <a:rPr lang="en-US" sz="900" dirty="0"/>
              <a:t>yang </a:t>
            </a:r>
            <a:r>
              <a:rPr lang="en-US" sz="900" b="1" dirty="0" err="1"/>
              <a:t>hampir</a:t>
            </a:r>
            <a:r>
              <a:rPr lang="en-US" sz="900" b="1" dirty="0"/>
              <a:t> </a:t>
            </a:r>
            <a:r>
              <a:rPr lang="en-US" sz="900" b="1" dirty="0" err="1"/>
              <a:t>sama</a:t>
            </a:r>
            <a:r>
              <a:rPr lang="en-US" sz="900" dirty="0"/>
              <a:t>. Ini </a:t>
            </a:r>
            <a:r>
              <a:rPr lang="en-US" sz="900" dirty="0" err="1"/>
              <a:t>menandakan</a:t>
            </a:r>
            <a:r>
              <a:rPr lang="en-US" sz="900" dirty="0"/>
              <a:t> </a:t>
            </a:r>
            <a:r>
              <a:rPr lang="en-US" sz="900" b="1" dirty="0" err="1"/>
              <a:t>tidak</a:t>
            </a:r>
            <a:r>
              <a:rPr lang="en-US" sz="900" b="1" dirty="0"/>
              <a:t> </a:t>
            </a:r>
            <a:r>
              <a:rPr lang="en-US" sz="900" b="1" dirty="0" err="1"/>
              <a:t>adanya</a:t>
            </a:r>
            <a:r>
              <a:rPr lang="en-US" sz="900" b="1" dirty="0"/>
              <a:t> </a:t>
            </a:r>
            <a:r>
              <a:rPr lang="en-US" sz="900" b="1" dirty="0" err="1"/>
              <a:t>dominasi</a:t>
            </a:r>
            <a:r>
              <a:rPr lang="en-US" sz="900" b="1" dirty="0"/>
              <a:t> gender </a:t>
            </a:r>
            <a:r>
              <a:rPr lang="en-US" sz="900" dirty="0"/>
              <a:t>dalam feature male, feature ini </a:t>
            </a:r>
            <a:r>
              <a:rPr lang="en-US" sz="900" dirty="0" err="1"/>
              <a:t>masuk</a:t>
            </a:r>
            <a:r>
              <a:rPr lang="en-US" sz="900" dirty="0"/>
              <a:t> dalam </a:t>
            </a:r>
            <a:r>
              <a:rPr lang="en-US" sz="900" dirty="0" err="1"/>
              <a:t>kriteria</a:t>
            </a:r>
            <a:r>
              <a:rPr lang="en-US" sz="900" dirty="0"/>
              <a:t> </a:t>
            </a:r>
            <a:r>
              <a:rPr lang="en-US" sz="900" b="1" dirty="0"/>
              <a:t>feature yang dapat </a:t>
            </a:r>
            <a:r>
              <a:rPr lang="en-US" sz="900" b="1" dirty="0" err="1"/>
              <a:t>digunakan</a:t>
            </a:r>
            <a:r>
              <a:rPr lang="en-US" sz="900" b="1" dirty="0"/>
              <a:t> </a:t>
            </a:r>
            <a:r>
              <a:rPr lang="en-US" sz="900" b="1" dirty="0" err="1"/>
              <a:t>sebagai</a:t>
            </a:r>
            <a:r>
              <a:rPr lang="en-US" sz="900" b="1" dirty="0"/>
              <a:t> feature </a:t>
            </a:r>
            <a:r>
              <a:rPr lang="en-US" sz="900" b="1" dirty="0" err="1"/>
              <a:t>prediksi</a:t>
            </a:r>
            <a:r>
              <a:rPr lang="en-US" sz="900" dirty="0"/>
              <a:t>. Akan </a:t>
            </a:r>
            <a:r>
              <a:rPr lang="en-US" sz="900" dirty="0" err="1"/>
              <a:t>tetapi</a:t>
            </a:r>
            <a:r>
              <a:rPr lang="en-US" sz="900" dirty="0"/>
              <a:t> </a:t>
            </a:r>
            <a:r>
              <a:rPr lang="en-US" sz="900" dirty="0" err="1"/>
              <a:t>perlu</a:t>
            </a:r>
            <a:r>
              <a:rPr lang="en-US" sz="900" dirty="0"/>
              <a:t> dilakukan </a:t>
            </a:r>
            <a:r>
              <a:rPr lang="en-US" sz="900" dirty="0" err="1"/>
              <a:t>analisis</a:t>
            </a:r>
            <a:r>
              <a:rPr lang="en-US" sz="900" dirty="0"/>
              <a:t> lebih </a:t>
            </a:r>
            <a:r>
              <a:rPr lang="en-US" sz="900" dirty="0" err="1"/>
              <a:t>lanjut</a:t>
            </a:r>
            <a:r>
              <a:rPr lang="en-US" sz="900" dirty="0"/>
              <a:t> </a:t>
            </a:r>
            <a:r>
              <a:rPr lang="en-US" sz="900" dirty="0" err="1"/>
              <a:t>mengenai</a:t>
            </a:r>
            <a:r>
              <a:rPr lang="en-US" sz="900" dirty="0"/>
              <a:t> feature male ini, </a:t>
            </a:r>
            <a:r>
              <a:rPr lang="en-US" sz="900" dirty="0" err="1"/>
              <a:t>apakah</a:t>
            </a:r>
            <a:r>
              <a:rPr lang="en-US" sz="900" dirty="0"/>
              <a:t> </a:t>
            </a:r>
            <a:r>
              <a:rPr lang="en-US" sz="900" dirty="0" err="1"/>
              <a:t>memiliki</a:t>
            </a:r>
            <a:r>
              <a:rPr lang="en-US" sz="900" dirty="0"/>
              <a:t> </a:t>
            </a:r>
            <a:r>
              <a:rPr lang="en-US" sz="900" dirty="0" err="1"/>
              <a:t>pengaruh</a:t>
            </a:r>
            <a:r>
              <a:rPr lang="en-US" sz="900" dirty="0"/>
              <a:t> yang </a:t>
            </a:r>
            <a:r>
              <a:rPr lang="en-US" sz="900" dirty="0" err="1"/>
              <a:t>kuat</a:t>
            </a:r>
            <a:r>
              <a:rPr lang="en-US" sz="900" dirty="0"/>
              <a:t> </a:t>
            </a:r>
            <a:r>
              <a:rPr lang="en-US" sz="900" dirty="0" err="1"/>
              <a:t>terhadap</a:t>
            </a:r>
            <a:r>
              <a:rPr lang="en-US" sz="900" dirty="0"/>
              <a:t> kemungkinan customers </a:t>
            </a:r>
            <a:r>
              <a:rPr lang="en-US" sz="900" dirty="0" err="1"/>
              <a:t>melakukan</a:t>
            </a:r>
            <a:r>
              <a:rPr lang="en-US" sz="900" dirty="0"/>
              <a:t> clicked on ads. 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900" dirty="0"/>
              <a:t>Kolom target </a:t>
            </a:r>
            <a:r>
              <a:rPr lang="en-US" sz="900" b="1" dirty="0"/>
              <a:t>(Clicked on Ad) </a:t>
            </a:r>
            <a:r>
              <a:rPr lang="en-US" sz="900" dirty="0" err="1"/>
              <a:t>memiliki</a:t>
            </a:r>
            <a:r>
              <a:rPr lang="en-US" sz="900" dirty="0"/>
              <a:t> </a:t>
            </a:r>
            <a:r>
              <a:rPr lang="en-US" sz="900" b="1" dirty="0" err="1"/>
              <a:t>proporsi</a:t>
            </a:r>
            <a:r>
              <a:rPr lang="en-US" sz="900" dirty="0"/>
              <a:t> atau </a:t>
            </a:r>
            <a:r>
              <a:rPr lang="en-US" sz="900" b="1" dirty="0"/>
              <a:t>jumlah</a:t>
            </a:r>
            <a:r>
              <a:rPr lang="en-US" sz="900" dirty="0"/>
              <a:t> customers </a:t>
            </a:r>
            <a:r>
              <a:rPr lang="en-US" sz="900" b="1" dirty="0"/>
              <a:t>yang </a:t>
            </a:r>
            <a:r>
              <a:rPr lang="en-US" sz="900" b="1" dirty="0" err="1"/>
              <a:t>sama</a:t>
            </a:r>
            <a:r>
              <a:rPr lang="en-US" sz="900" b="1" dirty="0"/>
              <a:t> </a:t>
            </a:r>
            <a:r>
              <a:rPr lang="en-US" sz="900" dirty="0" err="1"/>
              <a:t>antara</a:t>
            </a:r>
            <a:r>
              <a:rPr lang="en-US" sz="900" dirty="0"/>
              <a:t> </a:t>
            </a:r>
            <a:r>
              <a:rPr lang="en-US" sz="900" b="1" dirty="0"/>
              <a:t>customers “yes” </a:t>
            </a:r>
            <a:r>
              <a:rPr lang="en-US" sz="900" dirty="0"/>
              <a:t>atau </a:t>
            </a:r>
            <a:r>
              <a:rPr lang="en-US" sz="900" b="1" dirty="0"/>
              <a:t>“no”</a:t>
            </a:r>
            <a:r>
              <a:rPr lang="en-US" sz="900" dirty="0"/>
              <a:t> dalam </a:t>
            </a:r>
            <a:r>
              <a:rPr lang="en-US" sz="900" b="1" dirty="0"/>
              <a:t>clicked on ads</a:t>
            </a:r>
            <a:r>
              <a:rPr lang="en-US" sz="900" dirty="0"/>
              <a:t>. Ini </a:t>
            </a:r>
            <a:r>
              <a:rPr lang="en-US" sz="900" dirty="0" err="1"/>
              <a:t>menandakan</a:t>
            </a:r>
            <a:r>
              <a:rPr lang="en-US" sz="900" dirty="0"/>
              <a:t> </a:t>
            </a:r>
            <a:r>
              <a:rPr lang="en-US" sz="900" dirty="0" err="1"/>
              <a:t>bahwa</a:t>
            </a:r>
            <a:r>
              <a:rPr lang="en-US" sz="900" dirty="0"/>
              <a:t> data yang </a:t>
            </a:r>
            <a:r>
              <a:rPr lang="en-US" sz="900" dirty="0" err="1"/>
              <a:t>digunakan</a:t>
            </a:r>
            <a:r>
              <a:rPr lang="en-US" sz="900" dirty="0"/>
              <a:t> </a:t>
            </a:r>
            <a:r>
              <a:rPr lang="en-US" sz="900" b="1" dirty="0" err="1"/>
              <a:t>merupakan</a:t>
            </a:r>
            <a:r>
              <a:rPr lang="en-US" sz="900" b="1" dirty="0"/>
              <a:t> data </a:t>
            </a:r>
            <a:r>
              <a:rPr lang="en-US" sz="900" dirty="0"/>
              <a:t>yang </a:t>
            </a:r>
            <a:r>
              <a:rPr lang="en-US" sz="900" dirty="0" err="1"/>
              <a:t>memiliki</a:t>
            </a:r>
            <a:r>
              <a:rPr lang="en-US" sz="900" dirty="0"/>
              <a:t> jumlah </a:t>
            </a:r>
            <a:r>
              <a:rPr lang="en-US" sz="900" b="1" dirty="0"/>
              <a:t>class </a:t>
            </a:r>
            <a:r>
              <a:rPr lang="en-US" sz="900" b="1" dirty="0" err="1"/>
              <a:t>seimbang</a:t>
            </a:r>
            <a:r>
              <a:rPr lang="en-US" sz="900" b="1" dirty="0"/>
              <a:t> </a:t>
            </a:r>
            <a:r>
              <a:rPr lang="en-US" sz="900" dirty="0"/>
              <a:t>atau </a:t>
            </a:r>
            <a:r>
              <a:rPr lang="en-US" sz="900" b="1" dirty="0"/>
              <a:t>balance</a:t>
            </a:r>
            <a:r>
              <a:rPr lang="en-US" sz="900" dirty="0"/>
              <a:t>, data yang </a:t>
            </a:r>
            <a:r>
              <a:rPr lang="en-US" sz="900" b="1" dirty="0"/>
              <a:t>balance</a:t>
            </a:r>
            <a:r>
              <a:rPr lang="en-US" sz="900" dirty="0"/>
              <a:t> </a:t>
            </a:r>
            <a:r>
              <a:rPr lang="en-US" sz="900" dirty="0" err="1"/>
              <a:t>akan</a:t>
            </a:r>
            <a:r>
              <a:rPr lang="en-US" sz="900" dirty="0"/>
              <a:t> </a:t>
            </a:r>
            <a:r>
              <a:rPr lang="en-US" sz="900" b="1" dirty="0" err="1"/>
              <a:t>memudahkan</a:t>
            </a:r>
            <a:r>
              <a:rPr lang="en-US" sz="900" b="1" dirty="0"/>
              <a:t> machine learning </a:t>
            </a:r>
            <a:r>
              <a:rPr lang="en-US" sz="900" dirty="0" err="1"/>
              <a:t>mempelajari</a:t>
            </a:r>
            <a:r>
              <a:rPr lang="en-US" sz="900" dirty="0"/>
              <a:t> semua feature yang </a:t>
            </a:r>
            <a:r>
              <a:rPr lang="en-US" sz="900" dirty="0" err="1"/>
              <a:t>diberikan</a:t>
            </a:r>
            <a:r>
              <a:rPr lang="en-US" sz="900" dirty="0"/>
              <a:t> pada </a:t>
            </a:r>
            <a:r>
              <a:rPr lang="en-US" sz="900" b="1" dirty="0" err="1"/>
              <a:t>saat</a:t>
            </a:r>
            <a:r>
              <a:rPr lang="en-US" sz="900" dirty="0"/>
              <a:t> </a:t>
            </a:r>
            <a:r>
              <a:rPr lang="en-US" sz="900" b="1" dirty="0" err="1"/>
              <a:t>pembelajaran</a:t>
            </a:r>
            <a:r>
              <a:rPr lang="en-US" sz="900" dirty="0"/>
              <a:t> dilakukan, </a:t>
            </a:r>
            <a:r>
              <a:rPr lang="en-US" sz="900" dirty="0" err="1"/>
              <a:t>hal</a:t>
            </a:r>
            <a:r>
              <a:rPr lang="en-US" sz="900" dirty="0"/>
              <a:t> ini </a:t>
            </a:r>
            <a:r>
              <a:rPr lang="en-US" sz="900" dirty="0" err="1"/>
              <a:t>karena</a:t>
            </a:r>
            <a:r>
              <a:rPr lang="en-US" sz="900" dirty="0"/>
              <a:t> </a:t>
            </a:r>
            <a:r>
              <a:rPr lang="en-US" sz="900" b="1" dirty="0"/>
              <a:t>machine learning </a:t>
            </a:r>
            <a:r>
              <a:rPr lang="en-US" sz="900" dirty="0" err="1"/>
              <a:t>akan</a:t>
            </a:r>
            <a:r>
              <a:rPr lang="en-US" sz="900" dirty="0"/>
              <a:t> </a:t>
            </a:r>
            <a:r>
              <a:rPr lang="en-US" sz="900" b="1" dirty="0" err="1"/>
              <a:t>bersifat</a:t>
            </a:r>
            <a:r>
              <a:rPr lang="en-US" sz="900" b="1" dirty="0"/>
              <a:t> </a:t>
            </a:r>
            <a:r>
              <a:rPr lang="en-US" sz="900" b="1" dirty="0" err="1"/>
              <a:t>adil</a:t>
            </a:r>
            <a:r>
              <a:rPr lang="en-US" sz="900" b="1" dirty="0"/>
              <a:t> </a:t>
            </a:r>
            <a:r>
              <a:rPr lang="en-US" sz="900" dirty="0"/>
              <a:t>dan </a:t>
            </a:r>
            <a:r>
              <a:rPr lang="en-US" sz="900" b="1" dirty="0" err="1"/>
              <a:t>tidak</a:t>
            </a:r>
            <a:r>
              <a:rPr lang="en-US" sz="900" b="1" dirty="0"/>
              <a:t> </a:t>
            </a:r>
            <a:r>
              <a:rPr lang="en-US" sz="900" b="1" dirty="0" err="1"/>
              <a:t>fokus</a:t>
            </a:r>
            <a:r>
              <a:rPr lang="en-US" sz="900" b="1" dirty="0"/>
              <a:t> </a:t>
            </a:r>
            <a:r>
              <a:rPr lang="en-US" sz="900" b="1" dirty="0" err="1"/>
              <a:t>hanya</a:t>
            </a:r>
            <a:r>
              <a:rPr lang="en-US" sz="900" b="1" dirty="0"/>
              <a:t> pada class yang </a:t>
            </a:r>
            <a:r>
              <a:rPr lang="en-US" sz="900" b="1" dirty="0" err="1"/>
              <a:t>memiliki</a:t>
            </a:r>
            <a:r>
              <a:rPr lang="en-US" sz="900" b="1" dirty="0"/>
              <a:t> jumlah lebih </a:t>
            </a:r>
            <a:r>
              <a:rPr lang="en-US" sz="900" b="1" dirty="0" err="1"/>
              <a:t>banyak</a:t>
            </a:r>
            <a:r>
              <a:rPr lang="en-US" sz="900" b="1" dirty="0"/>
              <a:t>. 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900"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624389" y="427381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B7B3AE-CE49-3E7B-DEBF-18C7474B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65295"/>
            <a:ext cx="4547091" cy="3436961"/>
          </a:xfrm>
          <a:prstGeom prst="rect">
            <a:avLst/>
          </a:prstGeom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8CB66FA5-E738-7000-FAC4-981B6909D7B9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414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01. Data Preprocessing</a:t>
            </a:r>
            <a:endParaRPr sz="2400" dirty="0"/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4728916" y="1164798"/>
            <a:ext cx="3894383" cy="3480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Gambar </a:t>
            </a:r>
            <a:r>
              <a:rPr lang="en-US" sz="1000" dirty="0" err="1">
                <a:solidFill>
                  <a:schemeClr val="tx1"/>
                </a:solidFill>
              </a:rPr>
              <a:t>disamping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merupakan</a:t>
            </a:r>
            <a:r>
              <a:rPr lang="en-US" sz="1000" dirty="0">
                <a:solidFill>
                  <a:schemeClr val="tx1"/>
                </a:solidFill>
              </a:rPr>
              <a:t> Query Table Master dengan </a:t>
            </a:r>
            <a:r>
              <a:rPr lang="en-US" sz="1000" dirty="0" err="1">
                <a:solidFill>
                  <a:schemeClr val="tx1"/>
                </a:solidFill>
              </a:rPr>
              <a:t>menggunakan</a:t>
            </a:r>
            <a:r>
              <a:rPr lang="en-US" sz="1000" dirty="0">
                <a:solidFill>
                  <a:schemeClr val="tx1"/>
                </a:solidFill>
              </a:rPr>
              <a:t> CTE. CTE (Common Table Expression) </a:t>
            </a:r>
            <a:r>
              <a:rPr lang="en-US" sz="1000" dirty="0" err="1">
                <a:solidFill>
                  <a:schemeClr val="tx1"/>
                </a:solidFill>
              </a:rPr>
              <a:t>merupakan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sebuah</a:t>
            </a:r>
            <a:r>
              <a:rPr lang="en-US" sz="1000" dirty="0">
                <a:solidFill>
                  <a:schemeClr val="tx1"/>
                </a:solidFill>
              </a:rPr>
              <a:t> query dalam </a:t>
            </a:r>
            <a:r>
              <a:rPr lang="en-US" sz="1000" dirty="0" err="1">
                <a:solidFill>
                  <a:schemeClr val="tx1"/>
                </a:solidFill>
              </a:rPr>
              <a:t>bahasa</a:t>
            </a:r>
            <a:r>
              <a:rPr lang="en-US" sz="1000" dirty="0">
                <a:solidFill>
                  <a:schemeClr val="tx1"/>
                </a:solidFill>
              </a:rPr>
              <a:t> SQL yang </a:t>
            </a:r>
            <a:r>
              <a:rPr lang="en-US" sz="1000" dirty="0" err="1">
                <a:solidFill>
                  <a:schemeClr val="tx1"/>
                </a:solidFill>
              </a:rPr>
              <a:t>memungkinkan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pembuatan</a:t>
            </a:r>
            <a:r>
              <a:rPr lang="en-US" sz="1000" dirty="0">
                <a:solidFill>
                  <a:schemeClr val="tx1"/>
                </a:solidFill>
              </a:rPr>
              <a:t> temporary result set yang dapat </a:t>
            </a:r>
            <a:r>
              <a:rPr lang="en-US" sz="1000" dirty="0" err="1">
                <a:solidFill>
                  <a:schemeClr val="tx1"/>
                </a:solidFill>
              </a:rPr>
              <a:t>digunakan</a:t>
            </a:r>
            <a:r>
              <a:rPr lang="en-US" sz="1000" dirty="0">
                <a:solidFill>
                  <a:schemeClr val="tx1"/>
                </a:solidFill>
              </a:rPr>
              <a:t> dalam query yang lebih </a:t>
            </a:r>
            <a:r>
              <a:rPr lang="en-US" sz="1000" dirty="0" err="1">
                <a:solidFill>
                  <a:schemeClr val="tx1"/>
                </a:solidFill>
              </a:rPr>
              <a:t>kompleks</a:t>
            </a:r>
            <a:r>
              <a:rPr lang="en-US" sz="1000" dirty="0">
                <a:solidFill>
                  <a:schemeClr val="tx1"/>
                </a:solidFill>
              </a:rPr>
              <a:t>. CTE </a:t>
            </a:r>
            <a:r>
              <a:rPr lang="en-US" sz="1000" dirty="0" err="1">
                <a:solidFill>
                  <a:schemeClr val="tx1"/>
                </a:solidFill>
              </a:rPr>
              <a:t>membantu</a:t>
            </a:r>
            <a:r>
              <a:rPr lang="en-US" sz="1000" dirty="0">
                <a:solidFill>
                  <a:schemeClr val="tx1"/>
                </a:solidFill>
              </a:rPr>
              <a:t> dalam </a:t>
            </a:r>
            <a:r>
              <a:rPr lang="en-US" sz="1000" dirty="0" err="1">
                <a:solidFill>
                  <a:schemeClr val="tx1"/>
                </a:solidFill>
              </a:rPr>
              <a:t>menyederhanakan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memperjelas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sintaks</a:t>
            </a:r>
            <a:r>
              <a:rPr lang="en-US" sz="1000" dirty="0">
                <a:solidFill>
                  <a:schemeClr val="tx1"/>
                </a:solidFill>
              </a:rPr>
              <a:t> SQL, </a:t>
            </a:r>
            <a:r>
              <a:rPr lang="en-US" sz="1000" dirty="0" err="1">
                <a:solidFill>
                  <a:schemeClr val="tx1"/>
                </a:solidFill>
              </a:rPr>
              <a:t>serta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memungkinkan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penulisan</a:t>
            </a:r>
            <a:r>
              <a:rPr lang="en-US" sz="1000" dirty="0">
                <a:solidFill>
                  <a:schemeClr val="tx1"/>
                </a:solidFill>
              </a:rPr>
              <a:t> query yang lebih </a:t>
            </a:r>
            <a:r>
              <a:rPr lang="en-US" sz="1000" dirty="0" err="1">
                <a:solidFill>
                  <a:schemeClr val="tx1"/>
                </a:solidFill>
              </a:rPr>
              <a:t>terstruktur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mudah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dimengerti</a:t>
            </a:r>
            <a:r>
              <a:rPr lang="en-US" sz="1000" dirty="0">
                <a:solidFill>
                  <a:schemeClr val="tx1"/>
                </a:solidFill>
              </a:rPr>
              <a:t>.  CTE </a:t>
            </a:r>
            <a:r>
              <a:rPr lang="en-US" sz="1000" dirty="0" err="1">
                <a:solidFill>
                  <a:schemeClr val="tx1"/>
                </a:solidFill>
              </a:rPr>
              <a:t>memiliki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beberapa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kelebihan</a:t>
            </a:r>
            <a:r>
              <a:rPr lang="en-US" sz="1000" dirty="0">
                <a:solidFill>
                  <a:schemeClr val="tx1"/>
                </a:solidFill>
              </a:rPr>
              <a:t> dalam </a:t>
            </a:r>
            <a:r>
              <a:rPr lang="en-US" sz="1000" dirty="0" err="1">
                <a:solidFill>
                  <a:schemeClr val="tx1"/>
                </a:solidFill>
              </a:rPr>
              <a:t>penggunaannya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yakni</a:t>
            </a:r>
            <a:r>
              <a:rPr lang="en-US" sz="1000" dirty="0">
                <a:solidFill>
                  <a:schemeClr val="tx1"/>
                </a:solidFill>
              </a:rPr>
              <a:t> : 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Kode </a:t>
            </a:r>
            <a:r>
              <a:rPr lang="en-US" sz="1000" dirty="0" err="1">
                <a:solidFill>
                  <a:schemeClr val="tx1"/>
                </a:solidFill>
              </a:rPr>
              <a:t>Mudah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Dibaca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Kemudahan</a:t>
            </a:r>
            <a:r>
              <a:rPr lang="en-US" sz="1000" dirty="0">
                <a:solidFill>
                  <a:schemeClr val="tx1"/>
                </a:solidFill>
              </a:rPr>
              <a:t> Dalam </a:t>
            </a:r>
            <a:r>
              <a:rPr lang="en-US" sz="1000" dirty="0" err="1">
                <a:solidFill>
                  <a:schemeClr val="tx1"/>
                </a:solidFill>
              </a:rPr>
              <a:t>Pengelompokan</a:t>
            </a:r>
            <a:r>
              <a:rPr lang="en-US" sz="1000" dirty="0">
                <a:solidFill>
                  <a:schemeClr val="tx1"/>
                </a:solidFill>
              </a:rPr>
              <a:t> Data.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Penggunaan</a:t>
            </a:r>
            <a:r>
              <a:rPr lang="en-US" sz="1000" dirty="0">
                <a:solidFill>
                  <a:schemeClr val="tx1"/>
                </a:solidFill>
              </a:rPr>
              <a:t> Kode </a:t>
            </a:r>
            <a:r>
              <a:rPr lang="en-US" sz="1000" dirty="0" err="1">
                <a:solidFill>
                  <a:schemeClr val="tx1"/>
                </a:solidFill>
              </a:rPr>
              <a:t>Berulang</a:t>
            </a:r>
            <a:r>
              <a:rPr lang="en-US" sz="1000" dirty="0">
                <a:solidFill>
                  <a:schemeClr val="tx1"/>
                </a:solidFill>
              </a:rPr>
              <a:t> – Ulang.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Optimasi</a:t>
            </a:r>
            <a:r>
              <a:rPr lang="en-US" sz="1000" dirty="0">
                <a:solidFill>
                  <a:schemeClr val="tx1"/>
                </a:solidFill>
              </a:rPr>
              <a:t> Kinerja</a:t>
            </a:r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624389" y="427381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6AC464A-4E68-9703-0662-EF5F7700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9" y="972511"/>
            <a:ext cx="3702373" cy="3715184"/>
          </a:xfrm>
          <a:prstGeom prst="rect">
            <a:avLst/>
          </a:prstGeom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CC71BF58-A059-D5E5-FC72-F22374D2E6D5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0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538843" y="414675"/>
            <a:ext cx="78920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02. Annual Customer Activity Growth Analysis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4963886" y="1185884"/>
            <a:ext cx="3659414" cy="3459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Gambar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disamping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merupakan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Hasil Query Annual Customer Activity Growth Analysis. Ini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merupakan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sebuah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data yang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digunakan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mencari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informasi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aktivitas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pertumbuhan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pelanggan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dari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tahun ke tahun dalam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suatu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periode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tertentu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.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ini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memiliki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tujuan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memahami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trend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pertumbuhan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pelanggan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pola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perilaku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order dan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faktor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–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faktor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lainnya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.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yang dilakukan dalam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kasus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ini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adalah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melihat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beberapa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point – point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penting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yakni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: </a:t>
            </a:r>
          </a:p>
          <a:p>
            <a:pPr marL="342900" algn="just">
              <a:lnSpc>
                <a:spcPct val="150000"/>
              </a:lnSpc>
              <a:buSzPct val="100000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Rata – Rata Monthly Active User (MAU) per tahun. </a:t>
            </a:r>
          </a:p>
          <a:p>
            <a:pPr marL="342900" algn="just">
              <a:lnSpc>
                <a:spcPct val="150000"/>
              </a:lnSpc>
              <a:buSzPct val="100000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Total Customers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baru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per tahun.</a:t>
            </a:r>
          </a:p>
          <a:p>
            <a:pPr marL="342900" algn="just">
              <a:lnSpc>
                <a:spcPct val="150000"/>
              </a:lnSpc>
              <a:buSzPct val="100000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Jumlah Customers yang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melakukan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repeat order per tahun. </a:t>
            </a:r>
          </a:p>
          <a:p>
            <a:pPr marL="342900" algn="just">
              <a:lnSpc>
                <a:spcPct val="150000"/>
              </a:lnSpc>
              <a:buSzPct val="100000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Rata – Rata Frequency order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setiap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tahun.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  <a:latin typeface="Maven Pro" panose="020B0604020202020204" charset="0"/>
            </a:endParaRPr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624389" y="427381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A73AE3-D524-77A7-DADB-734E010C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90634"/>
            <a:ext cx="4243886" cy="762232"/>
          </a:xfrm>
          <a:prstGeom prst="rect">
            <a:avLst/>
          </a:prstGeom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421404A1-50D5-FE8F-DB90-84C318A0FD6F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5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547007" y="414675"/>
            <a:ext cx="78838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02. Annual Customer Activity Growth Analysis</a:t>
            </a:r>
            <a:endParaRPr sz="2200" dirty="0"/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4220936" y="1209058"/>
            <a:ext cx="4402364" cy="3436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500"/>
            </a:pPr>
            <a:r>
              <a:rPr lang="en-US" sz="900" b="1" dirty="0">
                <a:solidFill>
                  <a:schemeClr val="tx1"/>
                </a:solidFill>
              </a:rPr>
              <a:t>INSIGHT BISNIS</a:t>
            </a:r>
          </a:p>
          <a:p>
            <a:pPr marL="47625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Dikarenakan</a:t>
            </a:r>
            <a:r>
              <a:rPr lang="en-US" sz="900" dirty="0">
                <a:solidFill>
                  <a:schemeClr val="tx1"/>
                </a:solidFill>
              </a:rPr>
              <a:t> data yang </a:t>
            </a:r>
            <a:r>
              <a:rPr lang="en-US" sz="900" dirty="0" err="1">
                <a:solidFill>
                  <a:schemeClr val="tx1"/>
                </a:solidFill>
              </a:rPr>
              <a:t>digunakan</a:t>
            </a:r>
            <a:r>
              <a:rPr lang="en-US" sz="900" dirty="0">
                <a:solidFill>
                  <a:schemeClr val="tx1"/>
                </a:solidFill>
              </a:rPr>
              <a:t> pada tahun 2016 </a:t>
            </a:r>
            <a:r>
              <a:rPr lang="en-US" sz="900" dirty="0" err="1">
                <a:solidFill>
                  <a:schemeClr val="tx1"/>
                </a:solidFill>
              </a:rPr>
              <a:t>dimulai</a:t>
            </a:r>
            <a:r>
              <a:rPr lang="en-US" sz="900" dirty="0">
                <a:solidFill>
                  <a:schemeClr val="tx1"/>
                </a:solidFill>
              </a:rPr>
              <a:t> pada </a:t>
            </a:r>
            <a:r>
              <a:rPr lang="en-US" sz="900" b="1" dirty="0" err="1">
                <a:solidFill>
                  <a:schemeClr val="tx1"/>
                </a:solidFill>
              </a:rPr>
              <a:t>september</a:t>
            </a:r>
            <a:r>
              <a:rPr lang="en-US" sz="900" b="1" dirty="0">
                <a:solidFill>
                  <a:schemeClr val="tx1"/>
                </a:solidFill>
              </a:rPr>
              <a:t> 2016 </a:t>
            </a:r>
            <a:r>
              <a:rPr lang="en-US" sz="900" dirty="0">
                <a:solidFill>
                  <a:schemeClr val="tx1"/>
                </a:solidFill>
              </a:rPr>
              <a:t>dan </a:t>
            </a:r>
            <a:r>
              <a:rPr lang="en-US" sz="900" dirty="0" err="1">
                <a:solidFill>
                  <a:schemeClr val="tx1"/>
                </a:solidFill>
              </a:rPr>
              <a:t>menyebabkan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hasil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analisis</a:t>
            </a:r>
            <a:r>
              <a:rPr lang="en-US" sz="900" b="1" dirty="0">
                <a:solidFill>
                  <a:schemeClr val="tx1"/>
                </a:solidFill>
              </a:rPr>
              <a:t> yang sangat </a:t>
            </a:r>
            <a:r>
              <a:rPr lang="en-US" sz="900" b="1" dirty="0" err="1">
                <a:solidFill>
                  <a:schemeClr val="tx1"/>
                </a:solidFill>
              </a:rPr>
              <a:t>besar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perbedaannya</a:t>
            </a:r>
            <a:r>
              <a:rPr lang="en-US" sz="900" dirty="0">
                <a:solidFill>
                  <a:schemeClr val="tx1"/>
                </a:solidFill>
              </a:rPr>
              <a:t> dengan tahun 2017 dan 2018 </a:t>
            </a:r>
            <a:r>
              <a:rPr lang="en-US" sz="900" dirty="0" err="1">
                <a:solidFill>
                  <a:schemeClr val="tx1"/>
                </a:solidFill>
              </a:rPr>
              <a:t>maka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b="1" dirty="0">
                <a:solidFill>
                  <a:schemeClr val="tx1"/>
                </a:solidFill>
              </a:rPr>
              <a:t>data yang </a:t>
            </a:r>
            <a:r>
              <a:rPr lang="en-US" sz="900" b="1" dirty="0" err="1">
                <a:solidFill>
                  <a:schemeClr val="tx1"/>
                </a:solidFill>
              </a:rPr>
              <a:t>digunakan</a:t>
            </a:r>
            <a:r>
              <a:rPr lang="en-US" sz="900" b="1" dirty="0">
                <a:solidFill>
                  <a:schemeClr val="tx1"/>
                </a:solidFill>
              </a:rPr>
              <a:t> pada </a:t>
            </a:r>
            <a:r>
              <a:rPr lang="en-US" sz="900" b="1" dirty="0" err="1">
                <a:solidFill>
                  <a:schemeClr val="tx1"/>
                </a:solidFill>
              </a:rPr>
              <a:t>analisis</a:t>
            </a:r>
            <a:r>
              <a:rPr lang="en-US" sz="900" b="1" dirty="0">
                <a:solidFill>
                  <a:schemeClr val="tx1"/>
                </a:solidFill>
              </a:rPr>
              <a:t> ini </a:t>
            </a:r>
            <a:r>
              <a:rPr lang="en-US" sz="900" b="1" dirty="0" err="1">
                <a:solidFill>
                  <a:schemeClr val="tx1"/>
                </a:solidFill>
              </a:rPr>
              <a:t>hanya</a:t>
            </a:r>
            <a:r>
              <a:rPr lang="en-US" sz="900" b="1" dirty="0">
                <a:solidFill>
                  <a:schemeClr val="tx1"/>
                </a:solidFill>
              </a:rPr>
              <a:t> tahun 2017 dan 2018.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</a:p>
          <a:p>
            <a:pPr marL="476250" algn="just">
              <a:lnSpc>
                <a:spcPct val="150000"/>
              </a:lnSpc>
              <a:buClr>
                <a:schemeClr val="tx1"/>
              </a:buClr>
              <a:buSzPct val="100000"/>
              <a:buFont typeface="Arial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Jumlah </a:t>
            </a:r>
            <a:r>
              <a:rPr lang="en-US" sz="900" dirty="0" err="1">
                <a:solidFill>
                  <a:schemeClr val="tx1"/>
                </a:solidFill>
              </a:rPr>
              <a:t>pengguna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aktif</a:t>
            </a:r>
            <a:r>
              <a:rPr lang="en-US" sz="900" dirty="0">
                <a:solidFill>
                  <a:schemeClr val="tx1"/>
                </a:solidFill>
              </a:rPr>
              <a:t> (Monthly Active User) dan Total New Customer pada </a:t>
            </a:r>
            <a:r>
              <a:rPr lang="en-US" sz="900" dirty="0" err="1">
                <a:solidFill>
                  <a:schemeClr val="tx1"/>
                </a:solidFill>
              </a:rPr>
              <a:t>setiap</a:t>
            </a:r>
            <a:r>
              <a:rPr lang="en-US" sz="900" dirty="0">
                <a:solidFill>
                  <a:schemeClr val="tx1"/>
                </a:solidFill>
              </a:rPr>
              <a:t> tahun </a:t>
            </a:r>
            <a:r>
              <a:rPr lang="en-US" sz="900" b="1" dirty="0" err="1">
                <a:solidFill>
                  <a:schemeClr val="tx1"/>
                </a:solidFill>
              </a:rPr>
              <a:t>mengalami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peningkatan</a:t>
            </a:r>
            <a:r>
              <a:rPr lang="en-US" sz="900" b="1" dirty="0">
                <a:solidFill>
                  <a:schemeClr val="tx1"/>
                </a:solidFill>
              </a:rPr>
              <a:t>. </a:t>
            </a:r>
            <a:r>
              <a:rPr lang="en-US" sz="900" dirty="0">
                <a:solidFill>
                  <a:schemeClr val="tx1"/>
                </a:solidFill>
              </a:rPr>
              <a:t>ini </a:t>
            </a:r>
            <a:r>
              <a:rPr lang="en-US" sz="900" dirty="0" err="1">
                <a:solidFill>
                  <a:schemeClr val="tx1"/>
                </a:solidFill>
              </a:rPr>
              <a:t>menandakan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bahwa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layanan</a:t>
            </a:r>
            <a:r>
              <a:rPr lang="en-US" sz="900" dirty="0">
                <a:solidFill>
                  <a:schemeClr val="tx1"/>
                </a:solidFill>
              </a:rPr>
              <a:t> ecommerce kami </a:t>
            </a:r>
            <a:r>
              <a:rPr lang="en-US" sz="900" dirty="0" err="1">
                <a:solidFill>
                  <a:schemeClr val="tx1"/>
                </a:solidFill>
              </a:rPr>
              <a:t>memiliki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pertumbuhan</a:t>
            </a:r>
            <a:r>
              <a:rPr lang="en-US" sz="900" dirty="0">
                <a:solidFill>
                  <a:schemeClr val="tx1"/>
                </a:solidFill>
              </a:rPr>
              <a:t> market yang </a:t>
            </a:r>
            <a:r>
              <a:rPr lang="en-US" sz="900" dirty="0" err="1">
                <a:solidFill>
                  <a:schemeClr val="tx1"/>
                </a:solidFill>
              </a:rPr>
              <a:t>cukup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besar</a:t>
            </a:r>
            <a:endParaRPr lang="en-US" sz="900" b="1" dirty="0">
              <a:solidFill>
                <a:schemeClr val="tx1"/>
              </a:solidFill>
            </a:endParaRPr>
          </a:p>
          <a:p>
            <a:pPr marL="476250" algn="just">
              <a:lnSpc>
                <a:spcPct val="150000"/>
              </a:lnSpc>
              <a:buClr>
                <a:schemeClr val="tx1"/>
              </a:buClr>
              <a:buSzPct val="100000"/>
              <a:buFont typeface="Arial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Dari </a:t>
            </a:r>
            <a:r>
              <a:rPr lang="en-US" sz="900" dirty="0" err="1">
                <a:solidFill>
                  <a:schemeClr val="tx1"/>
                </a:solidFill>
              </a:rPr>
              <a:t>analisis</a:t>
            </a:r>
            <a:r>
              <a:rPr lang="en-US" sz="900" dirty="0">
                <a:solidFill>
                  <a:schemeClr val="tx1"/>
                </a:solidFill>
              </a:rPr>
              <a:t> yang </a:t>
            </a:r>
            <a:r>
              <a:rPr lang="en-US" sz="900" dirty="0" err="1">
                <a:solidFill>
                  <a:schemeClr val="tx1"/>
                </a:solidFill>
              </a:rPr>
              <a:t>telah</a:t>
            </a:r>
            <a:r>
              <a:rPr lang="en-US" sz="900" dirty="0">
                <a:solidFill>
                  <a:schemeClr val="tx1"/>
                </a:solidFill>
              </a:rPr>
              <a:t> dilakukan dalam </a:t>
            </a:r>
            <a:r>
              <a:rPr lang="en-US" sz="900" dirty="0" err="1">
                <a:solidFill>
                  <a:schemeClr val="tx1"/>
                </a:solidFill>
              </a:rPr>
              <a:t>jangka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waktu</a:t>
            </a:r>
            <a:r>
              <a:rPr lang="en-US" sz="900" dirty="0">
                <a:solidFill>
                  <a:schemeClr val="tx1"/>
                </a:solidFill>
              </a:rPr>
              <a:t> 2 tahun </a:t>
            </a:r>
            <a:r>
              <a:rPr lang="en-US" sz="900" dirty="0" err="1">
                <a:solidFill>
                  <a:schemeClr val="tx1"/>
                </a:solidFill>
              </a:rPr>
              <a:t>terakhir</a:t>
            </a:r>
            <a:r>
              <a:rPr lang="en-US" sz="900" dirty="0">
                <a:solidFill>
                  <a:schemeClr val="tx1"/>
                </a:solidFill>
              </a:rPr>
              <a:t> Ecommerce </a:t>
            </a:r>
            <a:r>
              <a:rPr lang="en-US" sz="900" dirty="0" err="1">
                <a:solidFill>
                  <a:schemeClr val="tx1"/>
                </a:solidFill>
              </a:rPr>
              <a:t>mampu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mendapatkan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b="1" dirty="0">
                <a:solidFill>
                  <a:schemeClr val="tx1"/>
                </a:solidFill>
              </a:rPr>
              <a:t>total users </a:t>
            </a:r>
            <a:r>
              <a:rPr lang="en-US" sz="900" b="1" dirty="0" err="1">
                <a:solidFill>
                  <a:schemeClr val="tx1"/>
                </a:solidFill>
              </a:rPr>
              <a:t>baru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sebanyak</a:t>
            </a:r>
            <a:r>
              <a:rPr lang="en-US" sz="900" b="1" dirty="0">
                <a:solidFill>
                  <a:schemeClr val="tx1"/>
                </a:solidFill>
              </a:rPr>
              <a:t> 95.790 User. </a:t>
            </a:r>
            <a:r>
              <a:rPr lang="en-US" sz="900" dirty="0">
                <a:solidFill>
                  <a:schemeClr val="tx1"/>
                </a:solidFill>
              </a:rPr>
              <a:t>Ini </a:t>
            </a:r>
            <a:r>
              <a:rPr lang="en-US" sz="900" dirty="0" err="1">
                <a:solidFill>
                  <a:schemeClr val="tx1"/>
                </a:solidFill>
              </a:rPr>
              <a:t>merupakan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informasi</a:t>
            </a:r>
            <a:r>
              <a:rPr lang="en-US" sz="900" dirty="0">
                <a:solidFill>
                  <a:schemeClr val="tx1"/>
                </a:solidFill>
              </a:rPr>
              <a:t> yang sangat </a:t>
            </a:r>
            <a:r>
              <a:rPr lang="en-US" sz="900" dirty="0" err="1">
                <a:solidFill>
                  <a:schemeClr val="tx1"/>
                </a:solidFill>
              </a:rPr>
              <a:t>baik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err="1">
                <a:solidFill>
                  <a:schemeClr val="tx1"/>
                </a:solidFill>
              </a:rPr>
              <a:t>dimana</a:t>
            </a:r>
            <a:r>
              <a:rPr lang="en-US" sz="900" dirty="0">
                <a:solidFill>
                  <a:schemeClr val="tx1"/>
                </a:solidFill>
              </a:rPr>
              <a:t> company </a:t>
            </a:r>
            <a:r>
              <a:rPr lang="en-US" sz="900" dirty="0" err="1">
                <a:solidFill>
                  <a:schemeClr val="tx1"/>
                </a:solidFill>
              </a:rPr>
              <a:t>memiliki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prospek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pertumbuhan</a:t>
            </a:r>
            <a:r>
              <a:rPr lang="en-US" sz="900" dirty="0">
                <a:solidFill>
                  <a:schemeClr val="tx1"/>
                </a:solidFill>
              </a:rPr>
              <a:t> yang sangat </a:t>
            </a:r>
            <a:r>
              <a:rPr lang="en-US" sz="900" dirty="0" err="1">
                <a:solidFill>
                  <a:schemeClr val="tx1"/>
                </a:solidFill>
              </a:rPr>
              <a:t>baik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err="1">
                <a:solidFill>
                  <a:schemeClr val="tx1"/>
                </a:solidFill>
              </a:rPr>
              <a:t>dimana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perusahaan</a:t>
            </a:r>
            <a:r>
              <a:rPr lang="en-US" sz="900" dirty="0">
                <a:solidFill>
                  <a:schemeClr val="tx1"/>
                </a:solidFill>
              </a:rPr>
              <a:t> dapat </a:t>
            </a:r>
            <a:r>
              <a:rPr lang="en-US" sz="900" dirty="0" err="1">
                <a:solidFill>
                  <a:schemeClr val="tx1"/>
                </a:solidFill>
              </a:rPr>
              <a:t>menarik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minat</a:t>
            </a:r>
            <a:r>
              <a:rPr lang="en-US" sz="900" dirty="0">
                <a:solidFill>
                  <a:schemeClr val="tx1"/>
                </a:solidFill>
              </a:rPr>
              <a:t> para customers </a:t>
            </a:r>
            <a:r>
              <a:rPr lang="en-US" sz="900" dirty="0" err="1">
                <a:solidFill>
                  <a:schemeClr val="tx1"/>
                </a:solidFill>
              </a:rPr>
              <a:t>untuk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mencoba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menggunakan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layanan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dari</a:t>
            </a:r>
            <a:r>
              <a:rPr lang="en-US" sz="900" dirty="0">
                <a:solidFill>
                  <a:schemeClr val="tx1"/>
                </a:solidFill>
              </a:rPr>
              <a:t> ecommerce kami. 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624389" y="427381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063B664-D975-6F81-3305-6C4B236C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1" y="987375"/>
            <a:ext cx="3098299" cy="18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32C38-5F9E-5365-6972-C53217E0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63" y="2882705"/>
            <a:ext cx="3098299" cy="1800275"/>
          </a:xfrm>
          <a:prstGeom prst="rect">
            <a:avLst/>
          </a:prstGeom>
        </p:spPr>
      </p:pic>
      <p:sp>
        <p:nvSpPr>
          <p:cNvPr id="7" name="Google Shape;507;p28">
            <a:extLst>
              <a:ext uri="{FF2B5EF4-FFF2-40B4-BE49-F238E27FC236}">
                <a16:creationId xmlns:a16="http://schemas.microsoft.com/office/drawing/2014/main" id="{6B9B87D5-4377-1E29-1A69-A917A0FB67D4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1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538843" y="414675"/>
            <a:ext cx="78920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02. Annual Customer Activity Growth Analysis</a:t>
            </a:r>
            <a:endParaRPr sz="2200" dirty="0"/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4795598" y="1179518"/>
            <a:ext cx="3827702" cy="3465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US" sz="900" b="1" dirty="0">
                <a:solidFill>
                  <a:schemeClr val="tx1"/>
                </a:solidFill>
              </a:rPr>
              <a:t>INSIGHT BISNIS</a:t>
            </a:r>
          </a:p>
          <a:p>
            <a:pPr marL="476250" algn="just">
              <a:lnSpc>
                <a:spcPct val="150000"/>
              </a:lnSpc>
              <a:buClr>
                <a:schemeClr val="tx1"/>
              </a:buClr>
              <a:buSzPct val="100000"/>
              <a:buFont typeface="Arial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Dalam 2 tahun </a:t>
            </a:r>
            <a:r>
              <a:rPr lang="en-US" sz="900" dirty="0" err="1">
                <a:solidFill>
                  <a:schemeClr val="tx1"/>
                </a:solidFill>
              </a:rPr>
              <a:t>terakhir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err="1">
                <a:solidFill>
                  <a:schemeClr val="tx1"/>
                </a:solidFill>
              </a:rPr>
              <a:t>terjadi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penurunan</a:t>
            </a:r>
            <a:r>
              <a:rPr lang="en-US" sz="900" dirty="0">
                <a:solidFill>
                  <a:schemeClr val="tx1"/>
                </a:solidFill>
              </a:rPr>
              <a:t> jumlah customer repeat order. Dimana pada tahun 2018 jumlah customer yang </a:t>
            </a:r>
            <a:r>
              <a:rPr lang="en-US" sz="900" dirty="0" err="1">
                <a:solidFill>
                  <a:schemeClr val="tx1"/>
                </a:solidFill>
              </a:rPr>
              <a:t>melakukan</a:t>
            </a:r>
            <a:r>
              <a:rPr lang="en-US" sz="900" dirty="0">
                <a:solidFill>
                  <a:schemeClr val="tx1"/>
                </a:solidFill>
              </a:rPr>
              <a:t> repeat order </a:t>
            </a:r>
            <a:r>
              <a:rPr lang="en-US" sz="900" dirty="0" err="1">
                <a:solidFill>
                  <a:schemeClr val="tx1"/>
                </a:solidFill>
              </a:rPr>
              <a:t>berkurang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sebesar</a:t>
            </a:r>
            <a:r>
              <a:rPr lang="en-US" sz="900" dirty="0">
                <a:solidFill>
                  <a:schemeClr val="tx1"/>
                </a:solidFill>
              </a:rPr>
              <a:t> +- 1000 customer. Ini </a:t>
            </a:r>
            <a:r>
              <a:rPr lang="en-US" sz="900" dirty="0" err="1">
                <a:solidFill>
                  <a:schemeClr val="tx1"/>
                </a:solidFill>
              </a:rPr>
              <a:t>merupakan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sebuah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informasi</a:t>
            </a:r>
            <a:r>
              <a:rPr lang="en-US" sz="900" dirty="0">
                <a:solidFill>
                  <a:schemeClr val="tx1"/>
                </a:solidFill>
              </a:rPr>
              <a:t> yang </a:t>
            </a:r>
            <a:r>
              <a:rPr lang="en-US" sz="900" dirty="0" err="1">
                <a:solidFill>
                  <a:schemeClr val="tx1"/>
                </a:solidFill>
              </a:rPr>
              <a:t>buruk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err="1">
                <a:solidFill>
                  <a:schemeClr val="tx1"/>
                </a:solidFill>
              </a:rPr>
              <a:t>dimana</a:t>
            </a:r>
            <a:r>
              <a:rPr lang="en-US" sz="900" dirty="0">
                <a:solidFill>
                  <a:schemeClr val="tx1"/>
                </a:solidFill>
              </a:rPr>
              <a:t> customer </a:t>
            </a:r>
            <a:r>
              <a:rPr lang="en-US" sz="900" dirty="0" err="1">
                <a:solidFill>
                  <a:schemeClr val="tx1"/>
                </a:solidFill>
              </a:rPr>
              <a:t>cenderung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tidak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memiliki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keinginan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untuk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melakukan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pembelanjaan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berulang</a:t>
            </a:r>
            <a:r>
              <a:rPr lang="en-US" sz="900" dirty="0">
                <a:solidFill>
                  <a:schemeClr val="tx1"/>
                </a:solidFill>
              </a:rPr>
              <a:t> kali pada </a:t>
            </a:r>
            <a:r>
              <a:rPr lang="en-US" sz="900" dirty="0" err="1">
                <a:solidFill>
                  <a:schemeClr val="tx1"/>
                </a:solidFill>
              </a:rPr>
              <a:t>layanan</a:t>
            </a:r>
            <a:r>
              <a:rPr lang="en-US" sz="900" dirty="0">
                <a:solidFill>
                  <a:schemeClr val="tx1"/>
                </a:solidFill>
              </a:rPr>
              <a:t> ecommerce kami.  </a:t>
            </a:r>
            <a:r>
              <a:rPr lang="en-US" sz="900" dirty="0" err="1">
                <a:solidFill>
                  <a:schemeClr val="tx1"/>
                </a:solidFill>
              </a:rPr>
              <a:t>Kasus</a:t>
            </a:r>
            <a:r>
              <a:rPr lang="en-US" sz="900" dirty="0">
                <a:solidFill>
                  <a:schemeClr val="tx1"/>
                </a:solidFill>
              </a:rPr>
              <a:t> ini </a:t>
            </a:r>
            <a:r>
              <a:rPr lang="en-US" sz="900" dirty="0" err="1">
                <a:solidFill>
                  <a:schemeClr val="tx1"/>
                </a:solidFill>
              </a:rPr>
              <a:t>perlu</a:t>
            </a:r>
            <a:r>
              <a:rPr lang="en-US" sz="900" dirty="0">
                <a:solidFill>
                  <a:schemeClr val="tx1"/>
                </a:solidFill>
              </a:rPr>
              <a:t> dilakukan </a:t>
            </a:r>
            <a:r>
              <a:rPr lang="en-US" sz="900" dirty="0" err="1">
                <a:solidFill>
                  <a:schemeClr val="tx1"/>
                </a:solidFill>
              </a:rPr>
              <a:t>analisis</a:t>
            </a:r>
            <a:r>
              <a:rPr lang="en-US" sz="900" dirty="0">
                <a:solidFill>
                  <a:schemeClr val="tx1"/>
                </a:solidFill>
              </a:rPr>
              <a:t> lebih </a:t>
            </a:r>
            <a:r>
              <a:rPr lang="en-US" sz="900" dirty="0" err="1">
                <a:solidFill>
                  <a:schemeClr val="tx1"/>
                </a:solidFill>
              </a:rPr>
              <a:t>lanjut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mengenai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apa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penyebab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utama</a:t>
            </a:r>
            <a:r>
              <a:rPr lang="en-US" sz="900" dirty="0">
                <a:solidFill>
                  <a:schemeClr val="tx1"/>
                </a:solidFill>
              </a:rPr>
              <a:t> customer pada tahun 2018 </a:t>
            </a:r>
            <a:r>
              <a:rPr lang="en-US" sz="900" dirty="0" err="1">
                <a:solidFill>
                  <a:schemeClr val="tx1"/>
                </a:solidFill>
              </a:rPr>
              <a:t>tidak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melakukan</a:t>
            </a:r>
            <a:r>
              <a:rPr lang="en-US" sz="900" dirty="0">
                <a:solidFill>
                  <a:schemeClr val="tx1"/>
                </a:solidFill>
              </a:rPr>
              <a:t> repeat order. </a:t>
            </a:r>
            <a:r>
              <a:rPr lang="en-US" sz="900" dirty="0" err="1">
                <a:solidFill>
                  <a:schemeClr val="tx1"/>
                </a:solidFill>
              </a:rPr>
              <a:t>Apabila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permasalahan</a:t>
            </a:r>
            <a:r>
              <a:rPr lang="en-US" sz="900" dirty="0">
                <a:solidFill>
                  <a:schemeClr val="tx1"/>
                </a:solidFill>
              </a:rPr>
              <a:t> ini </a:t>
            </a:r>
            <a:r>
              <a:rPr lang="en-US" sz="900" dirty="0" err="1">
                <a:solidFill>
                  <a:schemeClr val="tx1"/>
                </a:solidFill>
              </a:rPr>
              <a:t>tidak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segera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ditangani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maka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dikhawatirkan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penurunan</a:t>
            </a:r>
            <a:r>
              <a:rPr lang="en-US" sz="900" dirty="0">
                <a:solidFill>
                  <a:schemeClr val="tx1"/>
                </a:solidFill>
              </a:rPr>
              <a:t> customer repeat order </a:t>
            </a:r>
            <a:r>
              <a:rPr lang="en-US" sz="900" dirty="0" err="1">
                <a:solidFill>
                  <a:schemeClr val="tx1"/>
                </a:solidFill>
              </a:rPr>
              <a:t>akan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mengalami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peningkatan</a:t>
            </a:r>
            <a:r>
              <a:rPr lang="en-US" sz="900" dirty="0">
                <a:solidFill>
                  <a:schemeClr val="tx1"/>
                </a:solidFill>
              </a:rPr>
              <a:t> pada </a:t>
            </a:r>
            <a:r>
              <a:rPr lang="en-US" sz="900" dirty="0" err="1">
                <a:solidFill>
                  <a:schemeClr val="tx1"/>
                </a:solidFill>
              </a:rPr>
              <a:t>setiap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tahunnya</a:t>
            </a:r>
            <a:r>
              <a:rPr lang="en-US" sz="900" dirty="0">
                <a:solidFill>
                  <a:schemeClr val="tx1"/>
                </a:solidFill>
              </a:rPr>
              <a:t> dan ini </a:t>
            </a:r>
            <a:r>
              <a:rPr lang="en-US" sz="900" dirty="0" err="1">
                <a:solidFill>
                  <a:schemeClr val="tx1"/>
                </a:solidFill>
              </a:rPr>
              <a:t>akan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memberikan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dapak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cukup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signifikan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terhadap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pendapatan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perusahaan</a:t>
            </a:r>
            <a:r>
              <a:rPr lang="en-US" sz="900" dirty="0">
                <a:solidFill>
                  <a:schemeClr val="tx1"/>
                </a:solidFill>
              </a:rPr>
              <a:t>. </a:t>
            </a:r>
            <a:endParaRPr lang="en-US" sz="900" b="1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sz="900" dirty="0">
              <a:solidFill>
                <a:schemeClr val="tx1"/>
              </a:solidFill>
            </a:endParaRPr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624389" y="427381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169A37C-EEDD-02C2-6A5F-DB883A06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9" y="1430564"/>
            <a:ext cx="3949458" cy="2282371"/>
          </a:xfrm>
          <a:prstGeom prst="rect">
            <a:avLst/>
          </a:prstGeom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B6F4D3F5-90FD-4BC4-3E62-8EA97AD392E7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4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713224" y="1580487"/>
            <a:ext cx="4906525" cy="2796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Saya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freshgraduate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universitas </a:t>
            </a:r>
            <a:r>
              <a:rPr lang="en-ID" dirty="0" err="1"/>
              <a:t>muhammadiyah</a:t>
            </a:r>
            <a:r>
              <a:rPr lang="en-ID" dirty="0"/>
              <a:t> </a:t>
            </a:r>
            <a:r>
              <a:rPr lang="en-ID" dirty="0" err="1"/>
              <a:t>malang</a:t>
            </a:r>
            <a:r>
              <a:rPr lang="en-ID" dirty="0"/>
              <a:t> program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elektro</a:t>
            </a:r>
            <a:r>
              <a:rPr lang="en-ID" dirty="0"/>
              <a:t>.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S1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meraih</a:t>
            </a:r>
            <a:r>
              <a:rPr lang="en-ID" dirty="0"/>
              <a:t> </a:t>
            </a:r>
            <a:r>
              <a:rPr lang="en-ID" dirty="0" err="1"/>
              <a:t>penghargaan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lulusan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ke-1 </a:t>
            </a:r>
            <a:r>
              <a:rPr lang="en-ID" dirty="0" err="1"/>
              <a:t>periode</a:t>
            </a:r>
            <a:r>
              <a:rPr lang="en-ID" dirty="0"/>
              <a:t> 1 2024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raihan</a:t>
            </a:r>
            <a:r>
              <a:rPr lang="en-ID" dirty="0"/>
              <a:t> IPK 3,76.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freshgraduate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ketertarikan</a:t>
            </a:r>
            <a:r>
              <a:rPr lang="en-ID" dirty="0"/>
              <a:t> </a:t>
            </a:r>
            <a:r>
              <a:rPr lang="en-ID" dirty="0" err="1"/>
              <a:t>berkarir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data scientist </a:t>
            </a:r>
            <a:r>
              <a:rPr lang="en-ID" dirty="0" err="1"/>
              <a:t>maupun</a:t>
            </a:r>
            <a:r>
              <a:rPr lang="en-ID" dirty="0"/>
              <a:t> data analyst.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dan </a:t>
            </a:r>
            <a:r>
              <a:rPr lang="en-ID" dirty="0" err="1"/>
              <a:t>matematika</a:t>
            </a:r>
            <a:r>
              <a:rPr lang="en-ID" dirty="0"/>
              <a:t>, python programming, SQL, </a:t>
            </a:r>
            <a:r>
              <a:rPr lang="en-ID" dirty="0" err="1"/>
              <a:t>penerapan</a:t>
            </a:r>
            <a:r>
              <a:rPr lang="en-ID" dirty="0"/>
              <a:t> algorithms machine learning </a:t>
            </a:r>
            <a:r>
              <a:rPr lang="en-ID" dirty="0" err="1"/>
              <a:t>maupun</a:t>
            </a:r>
            <a:r>
              <a:rPr lang="en-ID" dirty="0"/>
              <a:t> deep learning.</a:t>
            </a:r>
            <a:endParaRPr dirty="0"/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713224" y="939387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43DF40E-9BBE-8F66-692E-47AD8DB7253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393" b="1393"/>
          <a:stretch>
            <a:fillRect/>
          </a:stretch>
        </p:blipFill>
        <p:spPr>
          <a:xfrm>
            <a:off x="5934125" y="1066676"/>
            <a:ext cx="2203500" cy="3213300"/>
          </a:xfrm>
        </p:spPr>
      </p:pic>
    </p:spTree>
    <p:extLst>
      <p:ext uri="{BB962C8B-B14F-4D97-AF65-F5344CB8AC3E}">
        <p14:creationId xmlns:p14="http://schemas.microsoft.com/office/powerpoint/2010/main" val="382153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507067" y="414675"/>
            <a:ext cx="7923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03. Annual Product Category Quality Analysis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507067" y="2065564"/>
            <a:ext cx="8116233" cy="2579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Clr>
                <a:schemeClr val="dk1"/>
              </a:buClr>
              <a:buSzPts val="1500"/>
              <a:buFont typeface="Arial"/>
              <a:buNone/>
            </a:pPr>
            <a:r>
              <a:rPr lang="en-ID" sz="900" b="1" dirty="0">
                <a:solidFill>
                  <a:schemeClr val="tx1"/>
                </a:solidFill>
              </a:rPr>
              <a:t>Business Insight :</a:t>
            </a:r>
          </a:p>
          <a:p>
            <a:pPr marL="36195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D" sz="900" b="1" dirty="0">
                <a:solidFill>
                  <a:schemeClr val="tx1"/>
                </a:solidFill>
              </a:rPr>
              <a:t>Annual Product Category Quality Analysis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merupakan</a:t>
            </a:r>
            <a:r>
              <a:rPr lang="en-ID" sz="900" dirty="0">
                <a:solidFill>
                  <a:schemeClr val="tx1"/>
                </a:solidFill>
              </a:rPr>
              <a:t> proses </a:t>
            </a:r>
            <a:r>
              <a:rPr lang="en-ID" sz="900" dirty="0" err="1">
                <a:solidFill>
                  <a:schemeClr val="tx1"/>
                </a:solidFill>
              </a:rPr>
              <a:t>evaluasi</a:t>
            </a:r>
            <a:r>
              <a:rPr lang="en-ID" sz="900" dirty="0">
                <a:solidFill>
                  <a:schemeClr val="tx1"/>
                </a:solidFill>
              </a:rPr>
              <a:t> dan </a:t>
            </a:r>
            <a:r>
              <a:rPr lang="en-ID" sz="900" dirty="0" err="1">
                <a:solidFill>
                  <a:schemeClr val="tx1"/>
                </a:solidFill>
              </a:rPr>
              <a:t>analisis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kualitas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produk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dalam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kategori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tertentu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selama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periode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tahunan</a:t>
            </a:r>
            <a:r>
              <a:rPr lang="en-ID" sz="900" dirty="0">
                <a:solidFill>
                  <a:schemeClr val="tx1"/>
                </a:solidFill>
              </a:rPr>
              <a:t>. </a:t>
            </a:r>
            <a:r>
              <a:rPr lang="en-ID" sz="900" dirty="0" err="1">
                <a:solidFill>
                  <a:schemeClr val="tx1"/>
                </a:solidFill>
              </a:rPr>
              <a:t>Analisis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ini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bertujuan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untuk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memahami</a:t>
            </a:r>
            <a:r>
              <a:rPr lang="en-ID" sz="900" dirty="0">
                <a:solidFill>
                  <a:schemeClr val="tx1"/>
                </a:solidFill>
              </a:rPr>
              <a:t> product category </a:t>
            </a:r>
            <a:r>
              <a:rPr lang="en-ID" sz="900" dirty="0" err="1">
                <a:solidFill>
                  <a:schemeClr val="tx1"/>
                </a:solidFill>
              </a:rPr>
              <a:t>apa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saja</a:t>
            </a:r>
            <a:r>
              <a:rPr lang="en-ID" sz="900" dirty="0">
                <a:solidFill>
                  <a:schemeClr val="tx1"/>
                </a:solidFill>
              </a:rPr>
              <a:t> yang </a:t>
            </a:r>
            <a:r>
              <a:rPr lang="en-ID" sz="900" dirty="0" err="1">
                <a:solidFill>
                  <a:schemeClr val="tx1"/>
                </a:solidFill>
              </a:rPr>
              <a:t>memiliki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performa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terbaik</a:t>
            </a:r>
            <a:r>
              <a:rPr lang="en-ID" sz="900" dirty="0">
                <a:solidFill>
                  <a:schemeClr val="tx1"/>
                </a:solidFill>
              </a:rPr>
              <a:t> dan </a:t>
            </a:r>
            <a:r>
              <a:rPr lang="en-ID" sz="900" dirty="0" err="1">
                <a:solidFill>
                  <a:schemeClr val="tx1"/>
                </a:solidFill>
              </a:rPr>
              <a:t>terburuk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dalam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kurun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waktu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tahunan</a:t>
            </a:r>
            <a:r>
              <a:rPr lang="en-ID" sz="900" dirty="0">
                <a:solidFill>
                  <a:schemeClr val="tx1"/>
                </a:solidFill>
              </a:rPr>
              <a:t>. </a:t>
            </a:r>
            <a:r>
              <a:rPr lang="en-ID" sz="900" dirty="0" err="1">
                <a:solidFill>
                  <a:schemeClr val="tx1"/>
                </a:solidFill>
              </a:rPr>
              <a:t>Informasi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dari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tabel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atau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analisis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ini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nantinya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dapat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digunakan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sebagai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rujukan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penyusunan</a:t>
            </a:r>
            <a:r>
              <a:rPr lang="en-ID" sz="900" dirty="0">
                <a:solidFill>
                  <a:schemeClr val="tx1"/>
                </a:solidFill>
              </a:rPr>
              <a:t> strategi oleh </a:t>
            </a:r>
            <a:r>
              <a:rPr lang="en-ID" sz="900" dirty="0" err="1">
                <a:solidFill>
                  <a:schemeClr val="tx1"/>
                </a:solidFill>
              </a:rPr>
              <a:t>layanan</a:t>
            </a:r>
            <a:r>
              <a:rPr lang="en-ID" sz="900" dirty="0">
                <a:solidFill>
                  <a:schemeClr val="tx1"/>
                </a:solidFill>
              </a:rPr>
              <a:t> ecommerce kami, </a:t>
            </a:r>
            <a:r>
              <a:rPr lang="en-ID" sz="900" dirty="0" err="1">
                <a:solidFill>
                  <a:schemeClr val="tx1"/>
                </a:solidFill>
              </a:rPr>
              <a:t>dimana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tentunya</a:t>
            </a:r>
            <a:r>
              <a:rPr lang="en-ID" sz="900" dirty="0">
                <a:solidFill>
                  <a:schemeClr val="tx1"/>
                </a:solidFill>
              </a:rPr>
              <a:t> strategi </a:t>
            </a:r>
            <a:r>
              <a:rPr lang="en-ID" sz="900" dirty="0" err="1">
                <a:solidFill>
                  <a:schemeClr val="tx1"/>
                </a:solidFill>
              </a:rPr>
              <a:t>ini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bertujuan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untuk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meningkatkan</a:t>
            </a:r>
            <a:r>
              <a:rPr lang="en-ID" sz="900" dirty="0">
                <a:solidFill>
                  <a:schemeClr val="tx1"/>
                </a:solidFill>
              </a:rPr>
              <a:t> revenue </a:t>
            </a:r>
            <a:r>
              <a:rPr lang="en-ID" sz="900" dirty="0" err="1">
                <a:solidFill>
                  <a:schemeClr val="tx1"/>
                </a:solidFill>
              </a:rPr>
              <a:t>perusahaan</a:t>
            </a:r>
            <a:r>
              <a:rPr lang="en-ID" sz="900" dirty="0">
                <a:solidFill>
                  <a:schemeClr val="tx1"/>
                </a:solidFill>
              </a:rPr>
              <a:t>.</a:t>
            </a:r>
          </a:p>
          <a:p>
            <a:pPr marL="36195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D" sz="900" dirty="0" err="1">
                <a:solidFill>
                  <a:schemeClr val="tx1"/>
                </a:solidFill>
              </a:rPr>
              <a:t>Untuk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>
                <a:solidFill>
                  <a:schemeClr val="tx1"/>
                </a:solidFill>
              </a:rPr>
              <a:t>product category </a:t>
            </a:r>
            <a:r>
              <a:rPr lang="en-ID" sz="900" dirty="0">
                <a:solidFill>
                  <a:schemeClr val="tx1"/>
                </a:solidFill>
              </a:rPr>
              <a:t>yang </a:t>
            </a:r>
            <a:r>
              <a:rPr lang="en-ID" sz="900" dirty="0" err="1">
                <a:solidFill>
                  <a:schemeClr val="tx1"/>
                </a:solidFill>
              </a:rPr>
              <a:t>memiliki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>
                <a:solidFill>
                  <a:schemeClr val="tx1"/>
                </a:solidFill>
              </a:rPr>
              <a:t>revenue </a:t>
            </a:r>
            <a:r>
              <a:rPr lang="en-ID" sz="900" b="1" dirty="0" err="1">
                <a:solidFill>
                  <a:schemeClr val="tx1"/>
                </a:solidFill>
              </a:rPr>
              <a:t>tertinggi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dalam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periode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tahunan</a:t>
            </a:r>
            <a:r>
              <a:rPr lang="en-ID" sz="900" dirty="0">
                <a:solidFill>
                  <a:schemeClr val="tx1"/>
                </a:solidFill>
              </a:rPr>
              <a:t>, </a:t>
            </a:r>
            <a:r>
              <a:rPr lang="en-ID" sz="900" dirty="0" err="1">
                <a:solidFill>
                  <a:schemeClr val="tx1"/>
                </a:solidFill>
              </a:rPr>
              <a:t>ini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dapat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dijadikan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sebagai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produk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unggulan</a:t>
            </a:r>
            <a:r>
              <a:rPr lang="en-ID" sz="900" b="1" dirty="0">
                <a:solidFill>
                  <a:schemeClr val="tx1"/>
                </a:solidFill>
              </a:rPr>
              <a:t> ecommerce</a:t>
            </a:r>
            <a:r>
              <a:rPr lang="en-ID" sz="900" dirty="0">
                <a:solidFill>
                  <a:schemeClr val="tx1"/>
                </a:solidFill>
              </a:rPr>
              <a:t>, </a:t>
            </a:r>
            <a:r>
              <a:rPr lang="en-ID" sz="900" dirty="0" err="1">
                <a:solidFill>
                  <a:schemeClr val="tx1"/>
                </a:solidFill>
              </a:rPr>
              <a:t>dimana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perusahaan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dapat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melakukan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pemberian</a:t>
            </a:r>
            <a:r>
              <a:rPr lang="en-ID" sz="900" b="1" dirty="0">
                <a:solidFill>
                  <a:schemeClr val="tx1"/>
                </a:solidFill>
              </a:rPr>
              <a:t> promo – promo </a:t>
            </a:r>
            <a:r>
              <a:rPr lang="en-ID" sz="900" dirty="0" err="1">
                <a:solidFill>
                  <a:schemeClr val="tx1"/>
                </a:solidFill>
              </a:rPr>
              <a:t>seperti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pemberian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diskon</a:t>
            </a:r>
            <a:r>
              <a:rPr lang="en-ID" sz="900" dirty="0">
                <a:solidFill>
                  <a:schemeClr val="tx1"/>
                </a:solidFill>
              </a:rPr>
              <a:t>, </a:t>
            </a:r>
            <a:r>
              <a:rPr lang="en-ID" sz="900" dirty="0" err="1">
                <a:solidFill>
                  <a:schemeClr val="tx1"/>
                </a:solidFill>
              </a:rPr>
              <a:t>pengurangan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biaya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ongkir</a:t>
            </a:r>
            <a:r>
              <a:rPr lang="en-ID" sz="900" dirty="0">
                <a:solidFill>
                  <a:schemeClr val="tx1"/>
                </a:solidFill>
              </a:rPr>
              <a:t>, dan lain – lain </a:t>
            </a:r>
            <a:r>
              <a:rPr lang="en-ID" sz="900" dirty="0" err="1">
                <a:solidFill>
                  <a:schemeClr val="tx1"/>
                </a:solidFill>
              </a:rPr>
              <a:t>untuk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dapat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meningkatkan</a:t>
            </a:r>
            <a:r>
              <a:rPr lang="en-ID" sz="900" b="1" dirty="0">
                <a:solidFill>
                  <a:schemeClr val="tx1"/>
                </a:solidFill>
              </a:rPr>
              <a:t> revenue </a:t>
            </a:r>
            <a:r>
              <a:rPr lang="en-ID" sz="900" b="1" dirty="0" err="1">
                <a:solidFill>
                  <a:schemeClr val="tx1"/>
                </a:solidFill>
              </a:rPr>
              <a:t>perusahaan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lebih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besar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lagi</a:t>
            </a:r>
            <a:r>
              <a:rPr lang="en-ID" sz="900" dirty="0">
                <a:solidFill>
                  <a:schemeClr val="tx1"/>
                </a:solidFill>
              </a:rPr>
              <a:t> pada </a:t>
            </a:r>
            <a:r>
              <a:rPr lang="en-ID" sz="900" dirty="0" err="1">
                <a:solidFill>
                  <a:schemeClr val="tx1"/>
                </a:solidFill>
              </a:rPr>
              <a:t>tahun</a:t>
            </a:r>
            <a:r>
              <a:rPr lang="en-ID" sz="900" dirty="0">
                <a:solidFill>
                  <a:schemeClr val="tx1"/>
                </a:solidFill>
              </a:rPr>
              <a:t> – </a:t>
            </a:r>
            <a:r>
              <a:rPr lang="en-ID" sz="900" dirty="0" err="1">
                <a:solidFill>
                  <a:schemeClr val="tx1"/>
                </a:solidFill>
              </a:rPr>
              <a:t>tahun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berikutnya</a:t>
            </a:r>
            <a:r>
              <a:rPr lang="en-ID" sz="900" dirty="0">
                <a:solidFill>
                  <a:schemeClr val="tx1"/>
                </a:solidFill>
              </a:rPr>
              <a:t>.</a:t>
            </a:r>
          </a:p>
          <a:p>
            <a:pPr marL="36195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D" sz="900" dirty="0" err="1">
                <a:solidFill>
                  <a:schemeClr val="tx1"/>
                </a:solidFill>
              </a:rPr>
              <a:t>Untuk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>
                <a:solidFill>
                  <a:schemeClr val="tx1"/>
                </a:solidFill>
              </a:rPr>
              <a:t>product category </a:t>
            </a:r>
            <a:r>
              <a:rPr lang="en-ID" sz="900" b="1" dirty="0" err="1">
                <a:solidFill>
                  <a:schemeClr val="tx1"/>
                </a:solidFill>
              </a:rPr>
              <a:t>canceled</a:t>
            </a:r>
            <a:r>
              <a:rPr lang="en-ID" sz="900" b="1" dirty="0">
                <a:solidFill>
                  <a:schemeClr val="tx1"/>
                </a:solidFill>
              </a:rPr>
              <a:t> order </a:t>
            </a:r>
            <a:r>
              <a:rPr lang="en-ID" sz="900" dirty="0" err="1">
                <a:solidFill>
                  <a:schemeClr val="tx1"/>
                </a:solidFill>
              </a:rPr>
              <a:t>terbesar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dalam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periode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tahunan</a:t>
            </a:r>
            <a:r>
              <a:rPr lang="en-ID" sz="900" dirty="0">
                <a:solidFill>
                  <a:schemeClr val="tx1"/>
                </a:solidFill>
              </a:rPr>
              <a:t>, </a:t>
            </a:r>
            <a:r>
              <a:rPr lang="en-ID" sz="900" dirty="0" err="1">
                <a:solidFill>
                  <a:schemeClr val="tx1"/>
                </a:solidFill>
              </a:rPr>
              <a:t>maka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perlu</a:t>
            </a:r>
            <a:r>
              <a:rPr lang="en-ID" sz="900" dirty="0">
                <a:solidFill>
                  <a:schemeClr val="tx1"/>
                </a:solidFill>
              </a:rPr>
              <a:t> dilakukan </a:t>
            </a:r>
            <a:r>
              <a:rPr lang="en-ID" sz="900" b="1" dirty="0" err="1">
                <a:solidFill>
                  <a:schemeClr val="tx1"/>
                </a:solidFill>
              </a:rPr>
              <a:t>evaluasi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ataupun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kebijakan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tertentu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dirty="0">
                <a:solidFill>
                  <a:schemeClr val="tx1"/>
                </a:solidFill>
              </a:rPr>
              <a:t>yang </a:t>
            </a:r>
            <a:r>
              <a:rPr lang="en-ID" sz="900" dirty="0" err="1">
                <a:solidFill>
                  <a:schemeClr val="tx1"/>
                </a:solidFill>
              </a:rPr>
              <a:t>dapat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mengurangi</a:t>
            </a:r>
            <a:r>
              <a:rPr lang="en-ID" sz="900" dirty="0">
                <a:solidFill>
                  <a:schemeClr val="tx1"/>
                </a:solidFill>
              </a:rPr>
              <a:t> total </a:t>
            </a:r>
            <a:r>
              <a:rPr lang="en-ID" sz="900" dirty="0" err="1">
                <a:solidFill>
                  <a:schemeClr val="tx1"/>
                </a:solidFill>
              </a:rPr>
              <a:t>canceled</a:t>
            </a:r>
            <a:r>
              <a:rPr lang="en-ID" sz="900" dirty="0">
                <a:solidFill>
                  <a:schemeClr val="tx1"/>
                </a:solidFill>
              </a:rPr>
              <a:t> order </a:t>
            </a:r>
            <a:r>
              <a:rPr lang="en-ID" sz="900" dirty="0" err="1">
                <a:solidFill>
                  <a:schemeClr val="tx1"/>
                </a:solidFill>
              </a:rPr>
              <a:t>suatu</a:t>
            </a:r>
            <a:r>
              <a:rPr lang="en-ID" sz="900" dirty="0">
                <a:solidFill>
                  <a:schemeClr val="tx1"/>
                </a:solidFill>
              </a:rPr>
              <a:t> product. Perusahaan </a:t>
            </a:r>
            <a:r>
              <a:rPr lang="en-ID" sz="900" dirty="0" err="1">
                <a:solidFill>
                  <a:schemeClr val="tx1"/>
                </a:solidFill>
              </a:rPr>
              <a:t>perlu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memberikan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pengawasan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ketat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terhadap</a:t>
            </a:r>
            <a:r>
              <a:rPr lang="en-ID" sz="900" dirty="0">
                <a:solidFill>
                  <a:schemeClr val="tx1"/>
                </a:solidFill>
              </a:rPr>
              <a:t> product </a:t>
            </a:r>
            <a:r>
              <a:rPr lang="en-ID" sz="900" dirty="0" err="1">
                <a:solidFill>
                  <a:schemeClr val="tx1"/>
                </a:solidFill>
              </a:rPr>
              <a:t>tersebut</a:t>
            </a:r>
            <a:r>
              <a:rPr lang="en-ID" sz="900" dirty="0">
                <a:solidFill>
                  <a:schemeClr val="tx1"/>
                </a:solidFill>
              </a:rPr>
              <a:t>, </a:t>
            </a:r>
            <a:r>
              <a:rPr lang="en-ID" sz="900" dirty="0" err="1">
                <a:solidFill>
                  <a:schemeClr val="tx1"/>
                </a:solidFill>
              </a:rPr>
              <a:t>karena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kita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ingin</a:t>
            </a:r>
            <a:r>
              <a:rPr lang="en-ID" sz="900" dirty="0">
                <a:solidFill>
                  <a:schemeClr val="tx1"/>
                </a:solidFill>
              </a:rPr>
              <a:t> para customer </a:t>
            </a:r>
            <a:r>
              <a:rPr lang="en-ID" sz="900" dirty="0" err="1">
                <a:solidFill>
                  <a:schemeClr val="tx1"/>
                </a:solidFill>
              </a:rPr>
              <a:t>dapat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memiliki</a:t>
            </a:r>
            <a:r>
              <a:rPr lang="en-ID" sz="900" b="1" dirty="0">
                <a:solidFill>
                  <a:schemeClr val="tx1"/>
                </a:solidFill>
              </a:rPr>
              <a:t> experience yang </a:t>
            </a:r>
            <a:r>
              <a:rPr lang="en-ID" sz="900" b="1" dirty="0" err="1">
                <a:solidFill>
                  <a:schemeClr val="tx1"/>
                </a:solidFill>
              </a:rPr>
              <a:t>baik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ketika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melakukan</a:t>
            </a:r>
            <a:r>
              <a:rPr lang="en-ID" sz="900" dirty="0">
                <a:solidFill>
                  <a:schemeClr val="tx1"/>
                </a:solidFill>
              </a:rPr>
              <a:t> order </a:t>
            </a:r>
            <a:r>
              <a:rPr lang="en-ID" sz="900" dirty="0" err="1">
                <a:solidFill>
                  <a:schemeClr val="tx1"/>
                </a:solidFill>
              </a:rPr>
              <a:t>melalui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layanan</a:t>
            </a:r>
            <a:r>
              <a:rPr lang="en-ID" sz="900" dirty="0">
                <a:solidFill>
                  <a:schemeClr val="tx1"/>
                </a:solidFill>
              </a:rPr>
              <a:t> ecommerce kami. </a:t>
            </a:r>
            <a:r>
              <a:rPr lang="en-ID" sz="900" dirty="0" err="1">
                <a:solidFill>
                  <a:schemeClr val="tx1"/>
                </a:solidFill>
              </a:rPr>
              <a:t>Tentunya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apabila</a:t>
            </a:r>
            <a:r>
              <a:rPr lang="en-ID" sz="900" dirty="0">
                <a:solidFill>
                  <a:schemeClr val="tx1"/>
                </a:solidFill>
              </a:rPr>
              <a:t> customer </a:t>
            </a:r>
            <a:r>
              <a:rPr lang="en-ID" sz="900" dirty="0" err="1">
                <a:solidFill>
                  <a:schemeClr val="tx1"/>
                </a:solidFill>
              </a:rPr>
              <a:t>selalu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mendapatkan</a:t>
            </a:r>
            <a:r>
              <a:rPr lang="en-ID" sz="900" b="1" dirty="0">
                <a:solidFill>
                  <a:schemeClr val="tx1"/>
                </a:solidFill>
              </a:rPr>
              <a:t> experience </a:t>
            </a:r>
            <a:r>
              <a:rPr lang="en-ID" sz="900" dirty="0">
                <a:solidFill>
                  <a:schemeClr val="tx1"/>
                </a:solidFill>
              </a:rPr>
              <a:t>yang </a:t>
            </a:r>
            <a:r>
              <a:rPr lang="en-ID" sz="900" dirty="0" err="1">
                <a:solidFill>
                  <a:schemeClr val="tx1"/>
                </a:solidFill>
              </a:rPr>
              <a:t>baik</a:t>
            </a:r>
            <a:r>
              <a:rPr lang="en-ID" sz="900" dirty="0">
                <a:solidFill>
                  <a:schemeClr val="tx1"/>
                </a:solidFill>
              </a:rPr>
              <a:t>, </a:t>
            </a:r>
            <a:r>
              <a:rPr lang="en-ID" sz="900" dirty="0" err="1">
                <a:solidFill>
                  <a:schemeClr val="tx1"/>
                </a:solidFill>
              </a:rPr>
              <a:t>maka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ini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dapat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meningkatkan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b="1" dirty="0" err="1">
                <a:solidFill>
                  <a:schemeClr val="tx1"/>
                </a:solidFill>
              </a:rPr>
              <a:t>peluang</a:t>
            </a:r>
            <a:r>
              <a:rPr lang="en-ID" sz="900" b="1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suatu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b="1" dirty="0">
                <a:solidFill>
                  <a:schemeClr val="tx1"/>
                </a:solidFill>
              </a:rPr>
              <a:t>customer </a:t>
            </a:r>
            <a:r>
              <a:rPr lang="en-ID" sz="900" b="1" dirty="0" err="1">
                <a:solidFill>
                  <a:schemeClr val="tx1"/>
                </a:solidFill>
              </a:rPr>
              <a:t>melakuakn</a:t>
            </a:r>
            <a:r>
              <a:rPr lang="en-ID" sz="900" b="1" dirty="0">
                <a:solidFill>
                  <a:schemeClr val="tx1"/>
                </a:solidFill>
              </a:rPr>
              <a:t> repeat order </a:t>
            </a:r>
            <a:r>
              <a:rPr lang="en-ID" sz="900" dirty="0" err="1">
                <a:solidFill>
                  <a:schemeClr val="tx1"/>
                </a:solidFill>
              </a:rPr>
              <a:t>diwaktu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berikutnya</a:t>
            </a:r>
            <a:r>
              <a:rPr lang="en-ID" sz="9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FC8C9-9351-6C55-BD13-F41D99C3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0" y="956397"/>
            <a:ext cx="7281000" cy="11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538843" y="414675"/>
            <a:ext cx="78920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03. Annual Product Category Quality Analysis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4767650" y="1117122"/>
            <a:ext cx="3855650" cy="3528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Clr>
                <a:schemeClr val="dk1"/>
              </a:buClr>
              <a:buSzPts val="1500"/>
              <a:buFont typeface="Arial"/>
              <a:buNone/>
            </a:pPr>
            <a:r>
              <a:rPr lang="en-US" sz="1050" b="1" dirty="0">
                <a:solidFill>
                  <a:schemeClr val="tx1"/>
                </a:solidFill>
              </a:rPr>
              <a:t>Business Insight : </a:t>
            </a:r>
          </a:p>
          <a:p>
            <a:pPr marL="36195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Arial"/>
              <a:buAutoNum type="arabicPeriod"/>
            </a:pPr>
            <a:r>
              <a:rPr lang="en-ID" sz="900" dirty="0" err="1">
                <a:solidFill>
                  <a:schemeClr val="tx1"/>
                </a:solidFill>
              </a:rPr>
              <a:t>Dalam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kurun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waktu</a:t>
            </a:r>
            <a:r>
              <a:rPr lang="en-ID" sz="900" dirty="0">
                <a:solidFill>
                  <a:schemeClr val="tx1"/>
                </a:solidFill>
              </a:rPr>
              <a:t> 3 </a:t>
            </a:r>
            <a:r>
              <a:rPr lang="en-ID" sz="900" dirty="0" err="1">
                <a:solidFill>
                  <a:schemeClr val="tx1"/>
                </a:solidFill>
              </a:rPr>
              <a:t>tahun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terakhir</a:t>
            </a:r>
            <a:r>
              <a:rPr lang="en-ID" sz="900" dirty="0">
                <a:solidFill>
                  <a:schemeClr val="tx1"/>
                </a:solidFill>
              </a:rPr>
              <a:t> total revenue Perusahaan </a:t>
            </a:r>
            <a:r>
              <a:rPr lang="en-ID" sz="900" dirty="0" err="1">
                <a:solidFill>
                  <a:schemeClr val="tx1"/>
                </a:solidFill>
              </a:rPr>
              <a:t>berdasarkan</a:t>
            </a:r>
            <a:r>
              <a:rPr lang="en-ID" sz="900" dirty="0">
                <a:solidFill>
                  <a:schemeClr val="tx1"/>
                </a:solidFill>
              </a:rPr>
              <a:t> product category </a:t>
            </a:r>
            <a:r>
              <a:rPr lang="en-ID" sz="900" dirty="0" err="1">
                <a:solidFill>
                  <a:schemeClr val="tx1"/>
                </a:solidFill>
              </a:rPr>
              <a:t>mengalami</a:t>
            </a:r>
            <a:r>
              <a:rPr lang="en-ID" sz="900" dirty="0">
                <a:solidFill>
                  <a:schemeClr val="tx1"/>
                </a:solidFill>
              </a:rPr>
              <a:t> trend </a:t>
            </a:r>
            <a:r>
              <a:rPr lang="en-ID" sz="900" dirty="0" err="1">
                <a:solidFill>
                  <a:schemeClr val="tx1"/>
                </a:solidFill>
              </a:rPr>
              <a:t>positif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yakni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mengalami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peningkatan</a:t>
            </a:r>
            <a:r>
              <a:rPr lang="en-ID" sz="900" dirty="0">
                <a:solidFill>
                  <a:schemeClr val="tx1"/>
                </a:solidFill>
              </a:rPr>
              <a:t> revenue </a:t>
            </a:r>
            <a:r>
              <a:rPr lang="en-ID" sz="900" dirty="0" err="1">
                <a:solidFill>
                  <a:schemeClr val="tx1"/>
                </a:solidFill>
              </a:rPr>
              <a:t>setiap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tahunnya</a:t>
            </a:r>
            <a:r>
              <a:rPr lang="en-ID" sz="900" dirty="0">
                <a:solidFill>
                  <a:schemeClr val="tx1"/>
                </a:solidFill>
              </a:rPr>
              <a:t>. </a:t>
            </a:r>
          </a:p>
          <a:p>
            <a:pPr marL="36195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Arial"/>
              <a:buAutoNum type="arabicPeriod"/>
            </a:pPr>
            <a:r>
              <a:rPr lang="en-ID" sz="900" dirty="0">
                <a:solidFill>
                  <a:schemeClr val="tx1"/>
                </a:solidFill>
              </a:rPr>
              <a:t>Top product category yang </a:t>
            </a:r>
            <a:r>
              <a:rPr lang="en-ID" sz="900" dirty="0" err="1">
                <a:solidFill>
                  <a:schemeClr val="tx1"/>
                </a:solidFill>
              </a:rPr>
              <a:t>memberikan</a:t>
            </a:r>
            <a:r>
              <a:rPr lang="en-ID" sz="900" dirty="0">
                <a:solidFill>
                  <a:schemeClr val="tx1"/>
                </a:solidFill>
              </a:rPr>
              <a:t> revenue paling </a:t>
            </a:r>
            <a:r>
              <a:rPr lang="en-ID" sz="900" dirty="0" err="1">
                <a:solidFill>
                  <a:schemeClr val="tx1"/>
                </a:solidFill>
              </a:rPr>
              <a:t>banyak</a:t>
            </a:r>
            <a:r>
              <a:rPr lang="en-ID" sz="900" dirty="0">
                <a:solidFill>
                  <a:schemeClr val="tx1"/>
                </a:solidFill>
              </a:rPr>
              <a:t> pada </a:t>
            </a:r>
            <a:r>
              <a:rPr lang="en-ID" sz="900" dirty="0" err="1">
                <a:solidFill>
                  <a:schemeClr val="tx1"/>
                </a:solidFill>
              </a:rPr>
              <a:t>perusahaan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setiap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tahunnya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selalu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berubah</a:t>
            </a:r>
            <a:r>
              <a:rPr lang="en-ID" sz="900" dirty="0">
                <a:solidFill>
                  <a:schemeClr val="tx1"/>
                </a:solidFill>
              </a:rPr>
              <a:t> – </a:t>
            </a:r>
            <a:r>
              <a:rPr lang="en-ID" sz="900" dirty="0" err="1">
                <a:solidFill>
                  <a:schemeClr val="tx1"/>
                </a:solidFill>
              </a:rPr>
              <a:t>ubah</a:t>
            </a:r>
            <a:r>
              <a:rPr lang="en-ID" sz="900" dirty="0">
                <a:solidFill>
                  <a:schemeClr val="tx1"/>
                </a:solidFill>
              </a:rPr>
              <a:t>. Dimana pada 2 </a:t>
            </a:r>
            <a:r>
              <a:rPr lang="en-ID" sz="900" dirty="0" err="1">
                <a:solidFill>
                  <a:schemeClr val="tx1"/>
                </a:solidFill>
              </a:rPr>
              <a:t>tahun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yakni</a:t>
            </a:r>
            <a:r>
              <a:rPr lang="en-ID" sz="900" dirty="0">
                <a:solidFill>
                  <a:schemeClr val="tx1"/>
                </a:solidFill>
              </a:rPr>
              <a:t> 2016 dan 2017 product yang paling top </a:t>
            </a:r>
            <a:r>
              <a:rPr lang="en-ID" sz="900" dirty="0" err="1">
                <a:solidFill>
                  <a:schemeClr val="tx1"/>
                </a:solidFill>
              </a:rPr>
              <a:t>berupa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produk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benda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mati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atau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benda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fisik</a:t>
            </a:r>
            <a:r>
              <a:rPr lang="en-ID" sz="900" dirty="0">
                <a:solidFill>
                  <a:schemeClr val="tx1"/>
                </a:solidFill>
              </a:rPr>
              <a:t>. </a:t>
            </a:r>
            <a:r>
              <a:rPr lang="en-ID" sz="900" dirty="0" err="1">
                <a:solidFill>
                  <a:schemeClr val="tx1"/>
                </a:solidFill>
              </a:rPr>
              <a:t>Sedangkan</a:t>
            </a:r>
            <a:r>
              <a:rPr lang="en-ID" sz="900" dirty="0">
                <a:solidFill>
                  <a:schemeClr val="tx1"/>
                </a:solidFill>
              </a:rPr>
              <a:t> pada 2018 product yang paling top </a:t>
            </a:r>
            <a:r>
              <a:rPr lang="en-ID" sz="900" dirty="0" err="1">
                <a:solidFill>
                  <a:schemeClr val="tx1"/>
                </a:solidFill>
              </a:rPr>
              <a:t>merupakan</a:t>
            </a:r>
            <a:r>
              <a:rPr lang="en-ID" sz="900" dirty="0">
                <a:solidFill>
                  <a:schemeClr val="tx1"/>
                </a:solidFill>
              </a:rPr>
              <a:t> product </a:t>
            </a:r>
            <a:r>
              <a:rPr lang="en-ID" sz="900" dirty="0" err="1">
                <a:solidFill>
                  <a:schemeClr val="tx1"/>
                </a:solidFill>
              </a:rPr>
              <a:t>obat</a:t>
            </a:r>
            <a:r>
              <a:rPr lang="en-ID" sz="900" dirty="0">
                <a:solidFill>
                  <a:schemeClr val="tx1"/>
                </a:solidFill>
              </a:rPr>
              <a:t> – </a:t>
            </a:r>
            <a:r>
              <a:rPr lang="en-ID" sz="900" dirty="0" err="1">
                <a:solidFill>
                  <a:schemeClr val="tx1"/>
                </a:solidFill>
              </a:rPr>
              <a:t>obatan</a:t>
            </a:r>
            <a:r>
              <a:rPr lang="en-ID" sz="900" dirty="0">
                <a:solidFill>
                  <a:schemeClr val="tx1"/>
                </a:solidFill>
              </a:rPr>
              <a:t>, </a:t>
            </a:r>
            <a:r>
              <a:rPr lang="en-ID" sz="900" dirty="0" err="1">
                <a:solidFill>
                  <a:schemeClr val="tx1"/>
                </a:solidFill>
              </a:rPr>
              <a:t>terutama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obat</a:t>
            </a:r>
            <a:r>
              <a:rPr lang="en-ID" sz="900" dirty="0">
                <a:solidFill>
                  <a:schemeClr val="tx1"/>
                </a:solidFill>
              </a:rPr>
              <a:t> </a:t>
            </a:r>
            <a:r>
              <a:rPr lang="en-ID" sz="900" dirty="0" err="1">
                <a:solidFill>
                  <a:schemeClr val="tx1"/>
                </a:solidFill>
              </a:rPr>
              <a:t>kecantikan</a:t>
            </a:r>
            <a:r>
              <a:rPr lang="en-ID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624389" y="427381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85F9D-01AA-E1D2-643E-6D8B097E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2" y="1051264"/>
            <a:ext cx="3855650" cy="3593989"/>
          </a:xfrm>
          <a:prstGeom prst="rect">
            <a:avLst/>
          </a:prstGeom>
        </p:spPr>
      </p:pic>
      <p:sp>
        <p:nvSpPr>
          <p:cNvPr id="19" name="Google Shape;507;p28">
            <a:extLst>
              <a:ext uri="{FF2B5EF4-FFF2-40B4-BE49-F238E27FC236}">
                <a16:creationId xmlns:a16="http://schemas.microsoft.com/office/drawing/2014/main" id="{C2391D09-4FED-38FF-9A62-53B736146B44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1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538843" y="414675"/>
            <a:ext cx="78920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03. Annual Product Category Quality Analysis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4770784" y="1164798"/>
            <a:ext cx="3852516" cy="348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Clr>
                <a:schemeClr val="dk1"/>
              </a:buClr>
              <a:buSzPts val="15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</a:rPr>
              <a:t>Business Insight : </a:t>
            </a:r>
          </a:p>
          <a:p>
            <a:pPr marL="36195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Arial"/>
              <a:buAutoNum type="arabicPeriod"/>
            </a:pPr>
            <a:r>
              <a:rPr lang="en-ID" sz="1000" dirty="0" err="1">
                <a:solidFill>
                  <a:schemeClr val="tx1"/>
                </a:solidFill>
              </a:rPr>
              <a:t>Dalam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kurun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waktu</a:t>
            </a:r>
            <a:r>
              <a:rPr lang="en-ID" sz="1000" dirty="0">
                <a:solidFill>
                  <a:schemeClr val="tx1"/>
                </a:solidFill>
              </a:rPr>
              <a:t> 3 </a:t>
            </a:r>
            <a:r>
              <a:rPr lang="en-ID" sz="1000" dirty="0" err="1">
                <a:solidFill>
                  <a:schemeClr val="tx1"/>
                </a:solidFill>
              </a:rPr>
              <a:t>tahun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terakhir</a:t>
            </a:r>
            <a:r>
              <a:rPr lang="en-ID" sz="1000" dirty="0">
                <a:solidFill>
                  <a:schemeClr val="tx1"/>
                </a:solidFill>
              </a:rPr>
              <a:t> total </a:t>
            </a:r>
            <a:r>
              <a:rPr lang="en-ID" sz="1000" dirty="0" err="1">
                <a:solidFill>
                  <a:schemeClr val="tx1"/>
                </a:solidFill>
              </a:rPr>
              <a:t>canceled</a:t>
            </a:r>
            <a:r>
              <a:rPr lang="en-ID" sz="1000" dirty="0">
                <a:solidFill>
                  <a:schemeClr val="tx1"/>
                </a:solidFill>
              </a:rPr>
              <a:t> order </a:t>
            </a:r>
            <a:r>
              <a:rPr lang="en-ID" sz="1000" dirty="0" err="1">
                <a:solidFill>
                  <a:schemeClr val="tx1"/>
                </a:solidFill>
              </a:rPr>
              <a:t>berdasarkan</a:t>
            </a:r>
            <a:r>
              <a:rPr lang="en-ID" sz="1000" dirty="0">
                <a:solidFill>
                  <a:schemeClr val="tx1"/>
                </a:solidFill>
              </a:rPr>
              <a:t> product category </a:t>
            </a:r>
            <a:r>
              <a:rPr lang="en-ID" sz="1000" dirty="0" err="1">
                <a:solidFill>
                  <a:schemeClr val="tx1"/>
                </a:solidFill>
              </a:rPr>
              <a:t>mengalami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peningkatan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setiap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tahunnya</a:t>
            </a:r>
            <a:r>
              <a:rPr lang="en-ID" sz="1000" dirty="0">
                <a:solidFill>
                  <a:schemeClr val="tx1"/>
                </a:solidFill>
              </a:rPr>
              <a:t>. </a:t>
            </a:r>
          </a:p>
          <a:p>
            <a:pPr marL="36195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Arial"/>
              <a:buAutoNum type="arabicPeriod"/>
            </a:pPr>
            <a:r>
              <a:rPr lang="en-ID" sz="1000" dirty="0">
                <a:solidFill>
                  <a:schemeClr val="tx1"/>
                </a:solidFill>
              </a:rPr>
              <a:t>Top product category yang </a:t>
            </a:r>
            <a:r>
              <a:rPr lang="en-ID" sz="1000" dirty="0" err="1">
                <a:solidFill>
                  <a:schemeClr val="tx1"/>
                </a:solidFill>
              </a:rPr>
              <a:t>mendapatkan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canceled</a:t>
            </a:r>
            <a:r>
              <a:rPr lang="en-ID" sz="1000" dirty="0">
                <a:solidFill>
                  <a:schemeClr val="tx1"/>
                </a:solidFill>
              </a:rPr>
              <a:t> order paling </a:t>
            </a:r>
            <a:r>
              <a:rPr lang="en-ID" sz="1000" dirty="0" err="1">
                <a:solidFill>
                  <a:schemeClr val="tx1"/>
                </a:solidFill>
              </a:rPr>
              <a:t>banyak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setiap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tahunnya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selalu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berubah</a:t>
            </a:r>
            <a:r>
              <a:rPr lang="en-ID" sz="1000" dirty="0">
                <a:solidFill>
                  <a:schemeClr val="tx1"/>
                </a:solidFill>
              </a:rPr>
              <a:t> – </a:t>
            </a:r>
            <a:r>
              <a:rPr lang="en-ID" sz="1000" dirty="0" err="1">
                <a:solidFill>
                  <a:schemeClr val="tx1"/>
                </a:solidFill>
              </a:rPr>
              <a:t>ubah</a:t>
            </a:r>
            <a:r>
              <a:rPr lang="en-ID" sz="1000" dirty="0">
                <a:solidFill>
                  <a:schemeClr val="tx1"/>
                </a:solidFill>
              </a:rPr>
              <a:t>. </a:t>
            </a:r>
            <a:r>
              <a:rPr lang="en-ID" sz="1000" dirty="0" err="1">
                <a:solidFill>
                  <a:schemeClr val="tx1"/>
                </a:solidFill>
              </a:rPr>
              <a:t>Terjadi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peningkatan</a:t>
            </a:r>
            <a:r>
              <a:rPr lang="en-ID" sz="1000" dirty="0">
                <a:solidFill>
                  <a:schemeClr val="tx1"/>
                </a:solidFill>
              </a:rPr>
              <a:t> total </a:t>
            </a:r>
            <a:r>
              <a:rPr lang="en-ID" sz="1000" dirty="0" err="1">
                <a:solidFill>
                  <a:schemeClr val="tx1"/>
                </a:solidFill>
              </a:rPr>
              <a:t>canceled</a:t>
            </a:r>
            <a:r>
              <a:rPr lang="en-ID" sz="1000" dirty="0">
                <a:solidFill>
                  <a:schemeClr val="tx1"/>
                </a:solidFill>
              </a:rPr>
              <a:t> order yang </a:t>
            </a:r>
            <a:r>
              <a:rPr lang="en-ID" sz="1000" dirty="0" err="1">
                <a:solidFill>
                  <a:schemeClr val="tx1"/>
                </a:solidFill>
              </a:rPr>
              <a:t>cukup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signifikan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dari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tahun</a:t>
            </a:r>
            <a:r>
              <a:rPr lang="en-ID" sz="1000" dirty="0">
                <a:solidFill>
                  <a:schemeClr val="tx1"/>
                </a:solidFill>
              </a:rPr>
              <a:t> 2016 </a:t>
            </a:r>
            <a:r>
              <a:rPr lang="en-ID" sz="1000" dirty="0" err="1">
                <a:solidFill>
                  <a:schemeClr val="tx1"/>
                </a:solidFill>
              </a:rPr>
              <a:t>ke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tahun</a:t>
            </a:r>
            <a:r>
              <a:rPr lang="en-ID" sz="1000" dirty="0">
                <a:solidFill>
                  <a:schemeClr val="tx1"/>
                </a:solidFill>
              </a:rPr>
              <a:t> 2017 dan pada </a:t>
            </a:r>
            <a:r>
              <a:rPr lang="en-ID" sz="1000" dirty="0" err="1">
                <a:solidFill>
                  <a:schemeClr val="tx1"/>
                </a:solidFill>
              </a:rPr>
              <a:t>tahun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berikutnya</a:t>
            </a:r>
            <a:r>
              <a:rPr lang="en-ID" sz="1000" dirty="0">
                <a:solidFill>
                  <a:schemeClr val="tx1"/>
                </a:solidFill>
              </a:rPr>
              <a:t> 2018 </a:t>
            </a:r>
            <a:r>
              <a:rPr lang="en-ID" sz="1000" dirty="0" err="1">
                <a:solidFill>
                  <a:schemeClr val="tx1"/>
                </a:solidFill>
              </a:rPr>
              <a:t>mengalami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sedikit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penurunan</a:t>
            </a:r>
            <a:r>
              <a:rPr lang="en-ID" sz="1000" dirty="0">
                <a:solidFill>
                  <a:schemeClr val="tx1"/>
                </a:solidFill>
              </a:rPr>
              <a:t>. Hal </a:t>
            </a:r>
            <a:r>
              <a:rPr lang="en-ID" sz="1000" dirty="0" err="1">
                <a:solidFill>
                  <a:schemeClr val="tx1"/>
                </a:solidFill>
              </a:rPr>
              <a:t>ini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perlu</a:t>
            </a:r>
            <a:r>
              <a:rPr lang="en-ID" sz="1000" dirty="0">
                <a:solidFill>
                  <a:schemeClr val="tx1"/>
                </a:solidFill>
              </a:rPr>
              <a:t> dilakukan </a:t>
            </a:r>
            <a:r>
              <a:rPr lang="en-ID" sz="1000" dirty="0" err="1">
                <a:solidFill>
                  <a:schemeClr val="tx1"/>
                </a:solidFill>
              </a:rPr>
              <a:t>analisis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lebih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lanjut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untuk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mengetahui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kenapa</a:t>
            </a:r>
            <a:r>
              <a:rPr lang="en-ID" sz="1000" dirty="0">
                <a:solidFill>
                  <a:schemeClr val="tx1"/>
                </a:solidFill>
              </a:rPr>
              <a:t> total </a:t>
            </a:r>
            <a:r>
              <a:rPr lang="en-ID" sz="1000" dirty="0" err="1">
                <a:solidFill>
                  <a:schemeClr val="tx1"/>
                </a:solidFill>
              </a:rPr>
              <a:t>canceled</a:t>
            </a:r>
            <a:r>
              <a:rPr lang="en-ID" sz="1000" dirty="0">
                <a:solidFill>
                  <a:schemeClr val="tx1"/>
                </a:solidFill>
              </a:rPr>
              <a:t> order </a:t>
            </a:r>
            <a:r>
              <a:rPr lang="en-ID" sz="1000" dirty="0" err="1">
                <a:solidFill>
                  <a:schemeClr val="tx1"/>
                </a:solidFill>
              </a:rPr>
              <a:t>mengalami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peningkatan</a:t>
            </a:r>
            <a:r>
              <a:rPr lang="en-ID" sz="1000" dirty="0">
                <a:solidFill>
                  <a:schemeClr val="tx1"/>
                </a:solidFill>
              </a:rPr>
              <a:t> </a:t>
            </a:r>
            <a:r>
              <a:rPr lang="en-ID" sz="1000" dirty="0" err="1">
                <a:solidFill>
                  <a:schemeClr val="tx1"/>
                </a:solidFill>
              </a:rPr>
              <a:t>khususnya</a:t>
            </a:r>
            <a:r>
              <a:rPr lang="en-ID" sz="1000" dirty="0">
                <a:solidFill>
                  <a:schemeClr val="tx1"/>
                </a:solidFill>
              </a:rPr>
              <a:t> pada </a:t>
            </a:r>
            <a:r>
              <a:rPr lang="en-ID" sz="1000" dirty="0" err="1">
                <a:solidFill>
                  <a:schemeClr val="tx1"/>
                </a:solidFill>
              </a:rPr>
              <a:t>tahun</a:t>
            </a:r>
            <a:r>
              <a:rPr lang="en-ID" sz="1000" dirty="0">
                <a:solidFill>
                  <a:schemeClr val="tx1"/>
                </a:solidFill>
              </a:rPr>
              <a:t> 2017. </a:t>
            </a:r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624389" y="427381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2AA5660-FE1B-6D26-772C-239EFA02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49" y="1023478"/>
            <a:ext cx="3852515" cy="3576239"/>
          </a:xfrm>
          <a:prstGeom prst="rect">
            <a:avLst/>
          </a:prstGeom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DC2DAF97-145D-1C13-0140-39006FBEC73C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8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522514" y="414675"/>
            <a:ext cx="79083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04. Analysis of Annual Payment Type Usage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4914900" y="1148590"/>
            <a:ext cx="3708400" cy="3496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Insight</a:t>
            </a:r>
          </a:p>
          <a:p>
            <a:pPr marL="133350" indent="0" algn="just">
              <a:lnSpc>
                <a:spcPct val="150000"/>
              </a:lnSpc>
              <a:buClr>
                <a:schemeClr val="dk1"/>
              </a:buClr>
              <a:buSzPts val="1500"/>
              <a:buNone/>
            </a:pP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Pada analysis of Annual Payment Type Usage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dicari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mengenai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 payment type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paling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 pada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setiap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tahunya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didapatkan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 dapat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strategi yang dapat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meningkatkan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jumlah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maupun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revenue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Dengan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 payment type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treatment pada customer dengan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memberikan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promo – promo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berupa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diskon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belanja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apabila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pembayaran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tertentu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pastinya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meningkatkan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keinginan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dapat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bertransaksi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layanan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ecommerce kami. </a:t>
            </a:r>
          </a:p>
          <a:p>
            <a:pPr marL="133350" indent="0" algn="just">
              <a:lnSpc>
                <a:spcPct val="150000"/>
              </a:lnSpc>
              <a:buClr>
                <a:schemeClr val="dk1"/>
              </a:buClr>
              <a:buSzPts val="1500"/>
              <a:buNone/>
            </a:pPr>
            <a:endParaRPr lang="en-ID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624389" y="427381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BE89CC-D26D-2400-7B46-55536252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52474"/>
            <a:ext cx="4194900" cy="1438552"/>
          </a:xfrm>
          <a:prstGeom prst="rect">
            <a:avLst/>
          </a:prstGeom>
        </p:spPr>
      </p:pic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26318B25-1907-2775-9116-D946E8883095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45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507067" y="414675"/>
            <a:ext cx="7923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04. Analysis of Annual Payment Type Usage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4261249" y="840922"/>
            <a:ext cx="4375684" cy="380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Insight :</a:t>
            </a:r>
          </a:p>
          <a:p>
            <a:pPr marL="228600" indent="-2286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Dikarenakan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yang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tahun 2016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dimulai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september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2016 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menyebabkan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sangat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besar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perbedaannya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dengan tahun 2017 dan 2018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yang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tahun 2017 dan 2018.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28600" indent="-2286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2 tahun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terakhir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customer yang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layanan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ecommerce kami paling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 type credit card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Pembayaran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dengan 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card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selalu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menjadi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pilihan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utama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oleh customer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payment type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lainnya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credit card oleh customer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mengalami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peningkatan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sebesar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20%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tahun 2017 ke tahun 2018.</a:t>
            </a:r>
          </a:p>
          <a:p>
            <a:pPr marL="228600" indent="-2286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unik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 type debit card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Dimana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tipe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peningkatan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jumlah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penggunaan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sebesar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175% 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kurun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waktu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tahun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Hal ini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mungkin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terjadi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karena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seperti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promo pada customer atau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kerja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dengan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pihak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debit card yang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menjadi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tipe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 dalam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merka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ecommerce kami. Akan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tetapi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perlu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dilakukan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lebih </a:t>
            </a:r>
            <a:r>
              <a:rPr lang="en-US" sz="8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lanjut</a:t>
            </a:r>
            <a:r>
              <a:rPr lang="en-US" sz="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memastikan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kenapa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terjadi</a:t>
            </a:r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0056B-07DE-E909-BD5D-B4FD2AA5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97919"/>
            <a:ext cx="3541249" cy="2057652"/>
          </a:xfrm>
          <a:prstGeom prst="rect">
            <a:avLst/>
          </a:prstGeom>
        </p:spPr>
      </p:pic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FEB56E92-A1FF-7FAF-298E-135C4EE539FC}"/>
              </a:ext>
            </a:extLst>
          </p:cNvPr>
          <p:cNvSpPr txBox="1">
            <a:spLocks/>
          </p:cNvSpPr>
          <p:nvPr/>
        </p:nvSpPr>
        <p:spPr>
          <a:xfrm>
            <a:off x="7013121" y="4367893"/>
            <a:ext cx="1610179" cy="40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Font typeface="Maven Pro"/>
              <a:buNone/>
            </a:pPr>
            <a:r>
              <a:rPr lang="en-US" sz="1000" b="1" dirty="0" err="1">
                <a:solidFill>
                  <a:schemeClr val="tx1"/>
                </a:solidFill>
                <a:latin typeface="Share Tech" panose="020B0604020202020204" charset="0"/>
              </a:rPr>
              <a:t>Akses</a:t>
            </a:r>
            <a:r>
              <a:rPr lang="en-US" sz="1000" b="1" dirty="0">
                <a:solidFill>
                  <a:schemeClr val="tx1"/>
                </a:solidFill>
                <a:latin typeface="Share Tech" panose="020B0604020202020204" charset="0"/>
              </a:rPr>
              <a:t> File Query </a:t>
            </a:r>
            <a:r>
              <a:rPr lang="en-US" sz="1000" b="1" dirty="0" err="1">
                <a:solidFill>
                  <a:schemeClr val="tx2"/>
                </a:solidFill>
                <a:latin typeface="Share Tech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lang="en-ID" sz="1000" b="1" dirty="0">
              <a:solidFill>
                <a:schemeClr val="tx2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16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43"/>
          <p:cNvSpPr txBox="1">
            <a:spLocks noGrp="1"/>
          </p:cNvSpPr>
          <p:nvPr>
            <p:ph type="title"/>
          </p:nvPr>
        </p:nvSpPr>
        <p:spPr>
          <a:xfrm>
            <a:off x="3982625" y="117358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122" name="Google Shape;2122;p43"/>
          <p:cNvSpPr txBox="1">
            <a:spLocks noGrp="1"/>
          </p:cNvSpPr>
          <p:nvPr>
            <p:ph type="subTitle" idx="1"/>
          </p:nvPr>
        </p:nvSpPr>
        <p:spPr>
          <a:xfrm>
            <a:off x="3982625" y="2246376"/>
            <a:ext cx="4448100" cy="1324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hlinkClick r:id="rId3"/>
              </a:rPr>
              <a:t>ammarbaasir19@gmail.com</a:t>
            </a: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hlinkClick r:id="rId4"/>
              </a:rPr>
              <a:t>https://www.linkedin.com/in/ammar-baasir-973873234/</a:t>
            </a:r>
            <a:r>
              <a:rPr lang="en" sz="1200" dirty="0"/>
              <a:t> </a:t>
            </a:r>
            <a:endParaRPr sz="1200" dirty="0"/>
          </a:p>
        </p:txBody>
      </p:sp>
      <p:grpSp>
        <p:nvGrpSpPr>
          <p:cNvPr id="2124" name="Google Shape;2124;p43"/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2125" name="Google Shape;2125;p43"/>
            <p:cNvSpPr/>
            <p:nvPr/>
          </p:nvSpPr>
          <p:spPr>
            <a:xfrm>
              <a:off x="1178075" y="2506950"/>
              <a:ext cx="225225" cy="137075"/>
            </a:xfrm>
            <a:custGeom>
              <a:avLst/>
              <a:gdLst/>
              <a:ahLst/>
              <a:cxnLst/>
              <a:rect l="l" t="t" r="r" b="b"/>
              <a:pathLst>
                <a:path w="9009" h="5483" extrusionOk="0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1106400" y="2607825"/>
              <a:ext cx="3050" cy="52450"/>
            </a:xfrm>
            <a:custGeom>
              <a:avLst/>
              <a:gdLst/>
              <a:ahLst/>
              <a:cxnLst/>
              <a:rect l="l" t="t" r="r" b="b"/>
              <a:pathLst>
                <a:path w="122" h="2098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874500" y="2607825"/>
              <a:ext cx="159350" cy="393350"/>
            </a:xfrm>
            <a:custGeom>
              <a:avLst/>
              <a:gdLst/>
              <a:ahLst/>
              <a:cxnLst/>
              <a:rect l="l" t="t" r="r" b="b"/>
              <a:pathLst>
                <a:path w="6374" h="15734" extrusionOk="0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699850" y="2962250"/>
              <a:ext cx="191375" cy="190375"/>
            </a:xfrm>
            <a:custGeom>
              <a:avLst/>
              <a:gdLst/>
              <a:ahLst/>
              <a:cxnLst/>
              <a:rect l="l" t="t" r="r" b="b"/>
              <a:pathLst>
                <a:path w="7655" h="7615" extrusionOk="0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831825" y="2596225"/>
              <a:ext cx="95800" cy="95400"/>
            </a:xfrm>
            <a:custGeom>
              <a:avLst/>
              <a:gdLst/>
              <a:ahLst/>
              <a:cxnLst/>
              <a:rect l="l" t="t" r="r" b="b"/>
              <a:pathLst>
                <a:path w="3832" h="3816" extrusionOk="0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830200" y="2594850"/>
              <a:ext cx="98825" cy="98350"/>
            </a:xfrm>
            <a:custGeom>
              <a:avLst/>
              <a:gdLst/>
              <a:ahLst/>
              <a:cxnLst/>
              <a:rect l="l" t="t" r="r" b="b"/>
              <a:pathLst>
                <a:path w="3953" h="3934" extrusionOk="0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849225" y="2701300"/>
              <a:ext cx="3025" cy="246550"/>
            </a:xfrm>
            <a:custGeom>
              <a:avLst/>
              <a:gdLst/>
              <a:ahLst/>
              <a:cxnLst/>
              <a:rect l="l" t="t" r="r" b="b"/>
              <a:pathLst>
                <a:path w="121" h="98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888650" y="2354575"/>
              <a:ext cx="43150" cy="43400"/>
            </a:xfrm>
            <a:custGeom>
              <a:avLst/>
              <a:gdLst/>
              <a:ahLst/>
              <a:cxnLst/>
              <a:rect l="l" t="t" r="r" b="b"/>
              <a:pathLst>
                <a:path w="1726" h="1736" extrusionOk="0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1122175" y="3270875"/>
              <a:ext cx="44800" cy="44550"/>
            </a:xfrm>
            <a:custGeom>
              <a:avLst/>
              <a:gdLst/>
              <a:ahLst/>
              <a:cxnLst/>
              <a:rect l="l" t="t" r="r" b="b"/>
              <a:pathLst>
                <a:path w="1792" h="1782" extrusionOk="0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1306550" y="2306100"/>
              <a:ext cx="2825" cy="16500"/>
            </a:xfrm>
            <a:custGeom>
              <a:avLst/>
              <a:gdLst/>
              <a:ahLst/>
              <a:cxnLst/>
              <a:rect l="l" t="t" r="r" b="b"/>
              <a:pathLst>
                <a:path w="113" h="660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1306550" y="2340900"/>
              <a:ext cx="2825" cy="16475"/>
            </a:xfrm>
            <a:custGeom>
              <a:avLst/>
              <a:gdLst/>
              <a:ahLst/>
              <a:cxnLst/>
              <a:rect l="l" t="t" r="r" b="b"/>
              <a:pathLst>
                <a:path w="113" h="659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13172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12824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1290775" y="2339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1289400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1315375" y="2314700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3"/>
            <p:cNvSpPr/>
            <p:nvPr/>
          </p:nvSpPr>
          <p:spPr>
            <a:xfrm>
              <a:off x="1313975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3"/>
            <p:cNvSpPr/>
            <p:nvPr/>
          </p:nvSpPr>
          <p:spPr>
            <a:xfrm>
              <a:off x="1290775" y="2314700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3"/>
            <p:cNvSpPr/>
            <p:nvPr/>
          </p:nvSpPr>
          <p:spPr>
            <a:xfrm>
              <a:off x="1289400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3"/>
            <p:cNvSpPr/>
            <p:nvPr/>
          </p:nvSpPr>
          <p:spPr>
            <a:xfrm>
              <a:off x="1315375" y="2339275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3"/>
            <p:cNvSpPr/>
            <p:nvPr/>
          </p:nvSpPr>
          <p:spPr>
            <a:xfrm>
              <a:off x="1313975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3"/>
            <p:cNvSpPr/>
            <p:nvPr/>
          </p:nvSpPr>
          <p:spPr>
            <a:xfrm>
              <a:off x="791475" y="2851575"/>
              <a:ext cx="19500" cy="19500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3"/>
            <p:cNvSpPr/>
            <p:nvPr/>
          </p:nvSpPr>
          <p:spPr>
            <a:xfrm>
              <a:off x="745550" y="2652125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3"/>
            <p:cNvSpPr/>
            <p:nvPr/>
          </p:nvSpPr>
          <p:spPr>
            <a:xfrm>
              <a:off x="1494175" y="22991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3"/>
            <p:cNvSpPr/>
            <p:nvPr/>
          </p:nvSpPr>
          <p:spPr>
            <a:xfrm>
              <a:off x="1219575" y="3181350"/>
              <a:ext cx="197175" cy="123175"/>
            </a:xfrm>
            <a:custGeom>
              <a:avLst/>
              <a:gdLst/>
              <a:ahLst/>
              <a:cxnLst/>
              <a:rect l="l" t="t" r="r" b="b"/>
              <a:pathLst>
                <a:path w="7887" h="4927" extrusionOk="0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3"/>
            <p:cNvSpPr/>
            <p:nvPr/>
          </p:nvSpPr>
          <p:spPr>
            <a:xfrm>
              <a:off x="1218200" y="3179975"/>
              <a:ext cx="200175" cy="125950"/>
            </a:xfrm>
            <a:custGeom>
              <a:avLst/>
              <a:gdLst/>
              <a:ahLst/>
              <a:cxnLst/>
              <a:rect l="l" t="t" r="r" b="b"/>
              <a:pathLst>
                <a:path w="8007" h="5038" extrusionOk="0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3"/>
            <p:cNvSpPr/>
            <p:nvPr/>
          </p:nvSpPr>
          <p:spPr>
            <a:xfrm>
              <a:off x="1173675" y="3304500"/>
              <a:ext cx="335375" cy="40375"/>
            </a:xfrm>
            <a:custGeom>
              <a:avLst/>
              <a:gdLst/>
              <a:ahLst/>
              <a:cxnLst/>
              <a:rect l="l" t="t" r="r" b="b"/>
              <a:pathLst>
                <a:path w="13415" h="1615" extrusionOk="0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3"/>
            <p:cNvSpPr/>
            <p:nvPr/>
          </p:nvSpPr>
          <p:spPr>
            <a:xfrm>
              <a:off x="1230950" y="3197350"/>
              <a:ext cx="181625" cy="66600"/>
            </a:xfrm>
            <a:custGeom>
              <a:avLst/>
              <a:gdLst/>
              <a:ahLst/>
              <a:cxnLst/>
              <a:rect l="l" t="t" r="r" b="b"/>
              <a:pathLst>
                <a:path w="7265" h="2664" extrusionOk="0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3"/>
            <p:cNvSpPr/>
            <p:nvPr/>
          </p:nvSpPr>
          <p:spPr>
            <a:xfrm>
              <a:off x="965175" y="2671850"/>
              <a:ext cx="779500" cy="525525"/>
            </a:xfrm>
            <a:custGeom>
              <a:avLst/>
              <a:gdLst/>
              <a:ahLst/>
              <a:cxnLst/>
              <a:rect l="l" t="t" r="r" b="b"/>
              <a:pathLst>
                <a:path w="31180" h="21021" extrusionOk="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3"/>
            <p:cNvSpPr/>
            <p:nvPr/>
          </p:nvSpPr>
          <p:spPr>
            <a:xfrm>
              <a:off x="963550" y="2670450"/>
              <a:ext cx="782525" cy="528325"/>
            </a:xfrm>
            <a:custGeom>
              <a:avLst/>
              <a:gdLst/>
              <a:ahLst/>
              <a:cxnLst/>
              <a:rect l="l" t="t" r="r" b="b"/>
              <a:pathLst>
                <a:path w="31301" h="21133" extrusionOk="0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3"/>
            <p:cNvSpPr/>
            <p:nvPr/>
          </p:nvSpPr>
          <p:spPr>
            <a:xfrm>
              <a:off x="938975" y="2671850"/>
              <a:ext cx="761625" cy="526700"/>
            </a:xfrm>
            <a:custGeom>
              <a:avLst/>
              <a:gdLst/>
              <a:ahLst/>
              <a:cxnLst/>
              <a:rect l="l" t="t" r="r" b="b"/>
              <a:pathLst>
                <a:path w="30465" h="21068" extrusionOk="0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3"/>
            <p:cNvSpPr/>
            <p:nvPr/>
          </p:nvSpPr>
          <p:spPr>
            <a:xfrm>
              <a:off x="937575" y="2670450"/>
              <a:ext cx="772775" cy="529475"/>
            </a:xfrm>
            <a:custGeom>
              <a:avLst/>
              <a:gdLst/>
              <a:ahLst/>
              <a:cxnLst/>
              <a:rect l="l" t="t" r="r" b="b"/>
              <a:pathLst>
                <a:path w="30911" h="21179" extrusionOk="0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3"/>
            <p:cNvSpPr/>
            <p:nvPr/>
          </p:nvSpPr>
          <p:spPr>
            <a:xfrm>
              <a:off x="1012725" y="2700375"/>
              <a:ext cx="688800" cy="404700"/>
            </a:xfrm>
            <a:custGeom>
              <a:avLst/>
              <a:gdLst/>
              <a:ahLst/>
              <a:cxnLst/>
              <a:rect l="l" t="t" r="r" b="b"/>
              <a:pathLst>
                <a:path w="27552" h="16188" extrusionOk="0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3"/>
            <p:cNvSpPr/>
            <p:nvPr/>
          </p:nvSpPr>
          <p:spPr>
            <a:xfrm>
              <a:off x="1011325" y="2698975"/>
              <a:ext cx="691600" cy="407500"/>
            </a:xfrm>
            <a:custGeom>
              <a:avLst/>
              <a:gdLst/>
              <a:ahLst/>
              <a:cxnLst/>
              <a:rect l="l" t="t" r="r" b="b"/>
              <a:pathLst>
                <a:path w="27664" h="16300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1011325" y="2862250"/>
              <a:ext cx="2800" cy="82125"/>
            </a:xfrm>
            <a:custGeom>
              <a:avLst/>
              <a:gdLst/>
              <a:ahLst/>
              <a:cxnLst/>
              <a:rect l="l" t="t" r="r" b="b"/>
              <a:pathLst>
                <a:path w="112" h="3285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3"/>
            <p:cNvSpPr/>
            <p:nvPr/>
          </p:nvSpPr>
          <p:spPr>
            <a:xfrm>
              <a:off x="968425" y="3105050"/>
              <a:ext cx="773475" cy="89775"/>
            </a:xfrm>
            <a:custGeom>
              <a:avLst/>
              <a:gdLst/>
              <a:ahLst/>
              <a:cxnLst/>
              <a:rect l="l" t="t" r="r" b="b"/>
              <a:pathLst>
                <a:path w="30939" h="3591" extrusionOk="0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3"/>
            <p:cNvSpPr/>
            <p:nvPr/>
          </p:nvSpPr>
          <p:spPr>
            <a:xfrm>
              <a:off x="967025" y="3103675"/>
              <a:ext cx="776250" cy="92550"/>
            </a:xfrm>
            <a:custGeom>
              <a:avLst/>
              <a:gdLst/>
              <a:ahLst/>
              <a:cxnLst/>
              <a:rect l="l" t="t" r="r" b="b"/>
              <a:pathLst>
                <a:path w="31050" h="3702" extrusionOk="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3"/>
            <p:cNvSpPr/>
            <p:nvPr/>
          </p:nvSpPr>
          <p:spPr>
            <a:xfrm>
              <a:off x="1330450" y="31294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3"/>
            <p:cNvSpPr/>
            <p:nvPr/>
          </p:nvSpPr>
          <p:spPr>
            <a:xfrm>
              <a:off x="1348075" y="2680875"/>
              <a:ext cx="10000" cy="9775"/>
            </a:xfrm>
            <a:custGeom>
              <a:avLst/>
              <a:gdLst/>
              <a:ahLst/>
              <a:cxnLst/>
              <a:rect l="l" t="t" r="r" b="b"/>
              <a:pathLst>
                <a:path w="400" h="391" extrusionOk="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1346675" y="2679500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1345975" y="2836725"/>
              <a:ext cx="3050" cy="37375"/>
            </a:xfrm>
            <a:custGeom>
              <a:avLst/>
              <a:gdLst/>
              <a:ahLst/>
              <a:cxnLst/>
              <a:rect l="l" t="t" r="r" b="b"/>
              <a:pathLst>
                <a:path w="122" h="1495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1345750" y="2953850"/>
              <a:ext cx="3050" cy="47575"/>
            </a:xfrm>
            <a:custGeom>
              <a:avLst/>
              <a:gdLst/>
              <a:ahLst/>
              <a:cxnLst/>
              <a:rect l="l" t="t" r="r" b="b"/>
              <a:pathLst>
                <a:path w="122" h="1903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1144450" y="3030625"/>
              <a:ext cx="37125" cy="2800"/>
            </a:xfrm>
            <a:custGeom>
              <a:avLst/>
              <a:gdLst/>
              <a:ahLst/>
              <a:cxnLst/>
              <a:rect l="l" t="t" r="r" b="b"/>
              <a:pathLst>
                <a:path w="1485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1069300" y="2755800"/>
              <a:ext cx="323775" cy="82125"/>
            </a:xfrm>
            <a:custGeom>
              <a:avLst/>
              <a:gdLst/>
              <a:ahLst/>
              <a:cxnLst/>
              <a:rect l="l" t="t" r="r" b="b"/>
              <a:pathLst>
                <a:path w="12951" h="3285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067925" y="2754400"/>
              <a:ext cx="326775" cy="84900"/>
            </a:xfrm>
            <a:custGeom>
              <a:avLst/>
              <a:gdLst/>
              <a:ahLst/>
              <a:cxnLst/>
              <a:rect l="l" t="t" r="r" b="b"/>
              <a:pathLst>
                <a:path w="13071" h="3396" extrusionOk="0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3"/>
            <p:cNvSpPr/>
            <p:nvPr/>
          </p:nvSpPr>
          <p:spPr>
            <a:xfrm>
              <a:off x="1070000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3"/>
            <p:cNvSpPr/>
            <p:nvPr/>
          </p:nvSpPr>
          <p:spPr>
            <a:xfrm>
              <a:off x="1068600" y="287175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3"/>
            <p:cNvSpPr/>
            <p:nvPr/>
          </p:nvSpPr>
          <p:spPr>
            <a:xfrm>
              <a:off x="1190825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11894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1309350" y="2873150"/>
              <a:ext cx="80500" cy="80725"/>
            </a:xfrm>
            <a:custGeom>
              <a:avLst/>
              <a:gdLst/>
              <a:ahLst/>
              <a:cxnLst/>
              <a:rect l="l" t="t" r="r" b="b"/>
              <a:pathLst>
                <a:path w="3220" h="3229" extrusionOk="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13079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1180850" y="3001400"/>
              <a:ext cx="207375" cy="61700"/>
            </a:xfrm>
            <a:custGeom>
              <a:avLst/>
              <a:gdLst/>
              <a:ahLst/>
              <a:cxnLst/>
              <a:rect l="l" t="t" r="r" b="b"/>
              <a:pathLst>
                <a:path w="8295" h="2468" extrusionOk="0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1179475" y="2999775"/>
              <a:ext cx="210125" cy="64950"/>
            </a:xfrm>
            <a:custGeom>
              <a:avLst/>
              <a:gdLst/>
              <a:ahLst/>
              <a:cxnLst/>
              <a:rect l="l" t="t" r="r" b="b"/>
              <a:pathLst>
                <a:path w="8405" h="2598" extrusionOk="0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1458450" y="2935300"/>
              <a:ext cx="70075" cy="2800"/>
            </a:xfrm>
            <a:custGeom>
              <a:avLst/>
              <a:gdLst/>
              <a:ahLst/>
              <a:cxnLst/>
              <a:rect l="l" t="t" r="r" b="b"/>
              <a:pathLst>
                <a:path w="280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1553325" y="2935300"/>
              <a:ext cx="84425" cy="2800"/>
            </a:xfrm>
            <a:custGeom>
              <a:avLst/>
              <a:gdLst/>
              <a:ahLst/>
              <a:cxnLst/>
              <a:rect l="l" t="t" r="r" b="b"/>
              <a:pathLst>
                <a:path w="3377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1458450" y="3043125"/>
              <a:ext cx="125500" cy="2825"/>
            </a:xfrm>
            <a:custGeom>
              <a:avLst/>
              <a:gdLst/>
              <a:ahLst/>
              <a:cxnLst/>
              <a:rect l="l" t="t" r="r" b="b"/>
              <a:pathLst>
                <a:path w="5020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1458450" y="2972625"/>
              <a:ext cx="195775" cy="2825"/>
            </a:xfrm>
            <a:custGeom>
              <a:avLst/>
              <a:gdLst/>
              <a:ahLst/>
              <a:cxnLst/>
              <a:rect l="l" t="t" r="r" b="b"/>
              <a:pathLst>
                <a:path w="7831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1458450" y="3008125"/>
              <a:ext cx="64050" cy="3025"/>
            </a:xfrm>
            <a:custGeom>
              <a:avLst/>
              <a:gdLst/>
              <a:ahLst/>
              <a:cxnLst/>
              <a:rect l="l" t="t" r="r" b="b"/>
              <a:pathLst>
                <a:path w="2562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1538475" y="3008125"/>
              <a:ext cx="113900" cy="3025"/>
            </a:xfrm>
            <a:custGeom>
              <a:avLst/>
              <a:gdLst/>
              <a:ahLst/>
              <a:cxnLst/>
              <a:rect l="l" t="t" r="r" b="b"/>
              <a:pathLst>
                <a:path w="4556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1457300" y="2753925"/>
              <a:ext cx="203425" cy="24400"/>
            </a:xfrm>
            <a:custGeom>
              <a:avLst/>
              <a:gdLst/>
              <a:ahLst/>
              <a:cxnLst/>
              <a:rect l="l" t="t" r="r" b="b"/>
              <a:pathLst>
                <a:path w="8137" h="976" extrusionOk="0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1478875" y="2760425"/>
              <a:ext cx="10225" cy="10475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1493475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1464250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1457075" y="2778300"/>
              <a:ext cx="203400" cy="119450"/>
            </a:xfrm>
            <a:custGeom>
              <a:avLst/>
              <a:gdLst/>
              <a:ahLst/>
              <a:cxnLst/>
              <a:rect l="l" t="t" r="r" b="b"/>
              <a:pathLst>
                <a:path w="8136" h="4778" extrusionOk="0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1541250" y="2805875"/>
              <a:ext cx="94200" cy="2825"/>
            </a:xfrm>
            <a:custGeom>
              <a:avLst/>
              <a:gdLst/>
              <a:ahLst/>
              <a:cxnLst/>
              <a:rect l="l" t="t" r="r" b="b"/>
              <a:pathLst>
                <a:path w="3768" h="113" extrusionOk="0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1541025" y="2819800"/>
              <a:ext cx="35050" cy="2800"/>
            </a:xfrm>
            <a:custGeom>
              <a:avLst/>
              <a:gdLst/>
              <a:ahLst/>
              <a:cxnLst/>
              <a:rect l="l" t="t" r="r" b="b"/>
              <a:pathLst>
                <a:path w="1402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586475" y="2819800"/>
              <a:ext cx="42000" cy="2800"/>
            </a:xfrm>
            <a:custGeom>
              <a:avLst/>
              <a:gdLst/>
              <a:ahLst/>
              <a:cxnLst/>
              <a:rect l="l" t="t" r="r" b="b"/>
              <a:pathLst>
                <a:path w="1680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1541250" y="2861775"/>
              <a:ext cx="61500" cy="2800"/>
            </a:xfrm>
            <a:custGeom>
              <a:avLst/>
              <a:gdLst/>
              <a:ahLst/>
              <a:cxnLst/>
              <a:rect l="l" t="t" r="r" b="b"/>
              <a:pathLst>
                <a:path w="2460" h="11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541250" y="2834175"/>
              <a:ext cx="95125" cy="3050"/>
            </a:xfrm>
            <a:custGeom>
              <a:avLst/>
              <a:gdLst/>
              <a:ahLst/>
              <a:cxnLst/>
              <a:rect l="l" t="t" r="r" b="b"/>
              <a:pathLst>
                <a:path w="3805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541250" y="2848100"/>
              <a:ext cx="32025" cy="3025"/>
            </a:xfrm>
            <a:custGeom>
              <a:avLst/>
              <a:gdLst/>
              <a:ahLst/>
              <a:cxnLst/>
              <a:rect l="l" t="t" r="r" b="b"/>
              <a:pathLst>
                <a:path w="1281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1579300" y="2848100"/>
              <a:ext cx="56150" cy="3025"/>
            </a:xfrm>
            <a:custGeom>
              <a:avLst/>
              <a:gdLst/>
              <a:ahLst/>
              <a:cxnLst/>
              <a:rect l="l" t="t" r="r" b="b"/>
              <a:pathLst>
                <a:path w="2246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1472150" y="2805425"/>
              <a:ext cx="26700" cy="32500"/>
            </a:xfrm>
            <a:custGeom>
              <a:avLst/>
              <a:gdLst/>
              <a:ahLst/>
              <a:cxnLst/>
              <a:rect l="l" t="t" r="r" b="b"/>
              <a:pathLst>
                <a:path w="1068" h="1300" extrusionOk="0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1530600" y="2828375"/>
              <a:ext cx="475" cy="5825"/>
            </a:xfrm>
            <a:custGeom>
              <a:avLst/>
              <a:gdLst/>
              <a:ahLst/>
              <a:cxnLst/>
              <a:rect l="l" t="t" r="r" b="b"/>
              <a:pathLst>
                <a:path w="19" h="233" extrusionOk="0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3"/>
            <p:cNvSpPr/>
            <p:nvPr/>
          </p:nvSpPr>
          <p:spPr>
            <a:xfrm>
              <a:off x="1474925" y="2836975"/>
              <a:ext cx="32500" cy="24525"/>
            </a:xfrm>
            <a:custGeom>
              <a:avLst/>
              <a:gdLst/>
              <a:ahLst/>
              <a:cxnLst/>
              <a:rect l="l" t="t" r="r" b="b"/>
              <a:pathLst>
                <a:path w="1300" h="981" extrusionOk="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1497900" y="2804975"/>
              <a:ext cx="33175" cy="56125"/>
            </a:xfrm>
            <a:custGeom>
              <a:avLst/>
              <a:gdLst/>
              <a:ahLst/>
              <a:cxnLst/>
              <a:rect l="l" t="t" r="r" b="b"/>
              <a:pathLst>
                <a:path w="1327" h="2245" extrusionOk="0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779875" y="3027375"/>
              <a:ext cx="317750" cy="38275"/>
            </a:xfrm>
            <a:custGeom>
              <a:avLst/>
              <a:gdLst/>
              <a:ahLst/>
              <a:cxnLst/>
              <a:rect l="l" t="t" r="r" b="b"/>
              <a:pathLst>
                <a:path w="12710" h="1531" extrusionOk="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778250" y="3025975"/>
              <a:ext cx="320775" cy="41075"/>
            </a:xfrm>
            <a:custGeom>
              <a:avLst/>
              <a:gdLst/>
              <a:ahLst/>
              <a:cxnLst/>
              <a:rect l="l" t="t" r="r" b="b"/>
              <a:pathLst>
                <a:path w="12831" h="1643" extrusionOk="0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814200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837150" y="3038725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791475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3"/>
            <p:cNvSpPr/>
            <p:nvPr/>
          </p:nvSpPr>
          <p:spPr>
            <a:xfrm>
              <a:off x="779650" y="3065625"/>
              <a:ext cx="317975" cy="186725"/>
            </a:xfrm>
            <a:custGeom>
              <a:avLst/>
              <a:gdLst/>
              <a:ahLst/>
              <a:cxnLst/>
              <a:rect l="l" t="t" r="r" b="b"/>
              <a:pathLst>
                <a:path w="12719" h="7469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3"/>
            <p:cNvSpPr/>
            <p:nvPr/>
          </p:nvSpPr>
          <p:spPr>
            <a:xfrm>
              <a:off x="778250" y="3064000"/>
              <a:ext cx="320775" cy="189750"/>
            </a:xfrm>
            <a:custGeom>
              <a:avLst/>
              <a:gdLst/>
              <a:ahLst/>
              <a:cxnLst/>
              <a:rect l="l" t="t" r="r" b="b"/>
              <a:pathLst>
                <a:path w="12831" h="7590" extrusionOk="0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911825" y="3109475"/>
              <a:ext cx="145675" cy="2800"/>
            </a:xfrm>
            <a:custGeom>
              <a:avLst/>
              <a:gdLst/>
              <a:ahLst/>
              <a:cxnLst/>
              <a:rect l="l" t="t" r="r" b="b"/>
              <a:pathLst>
                <a:path w="582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911825" y="3131025"/>
              <a:ext cx="52900" cy="3050"/>
            </a:xfrm>
            <a:custGeom>
              <a:avLst/>
              <a:gdLst/>
              <a:ahLst/>
              <a:cxnLst/>
              <a:rect l="l" t="t" r="r" b="b"/>
              <a:pathLst>
                <a:path w="2116" h="122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982575" y="3131025"/>
              <a:ext cx="63800" cy="3050"/>
            </a:xfrm>
            <a:custGeom>
              <a:avLst/>
              <a:gdLst/>
              <a:ahLst/>
              <a:cxnLst/>
              <a:rect l="l" t="t" r="r" b="b"/>
              <a:pathLst>
                <a:path w="2552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911825" y="3196900"/>
              <a:ext cx="94425" cy="2800"/>
            </a:xfrm>
            <a:custGeom>
              <a:avLst/>
              <a:gdLst/>
              <a:ahLst/>
              <a:cxnLst/>
              <a:rect l="l" t="t" r="r" b="b"/>
              <a:pathLst>
                <a:path w="377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911825" y="3153750"/>
              <a:ext cx="147075" cy="3050"/>
            </a:xfrm>
            <a:custGeom>
              <a:avLst/>
              <a:gdLst/>
              <a:ahLst/>
              <a:cxnLst/>
              <a:rect l="l" t="t" r="r" b="b"/>
              <a:pathLst>
                <a:path w="5883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911825" y="3175550"/>
              <a:ext cx="48500" cy="2825"/>
            </a:xfrm>
            <a:custGeom>
              <a:avLst/>
              <a:gdLst/>
              <a:ahLst/>
              <a:cxnLst/>
              <a:rect l="l" t="t" r="r" b="b"/>
              <a:pathLst>
                <a:path w="1940" h="113" extrusionOk="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971425" y="3175550"/>
              <a:ext cx="86075" cy="2825"/>
            </a:xfrm>
            <a:custGeom>
              <a:avLst/>
              <a:gdLst/>
              <a:ahLst/>
              <a:cxnLst/>
              <a:rect l="l" t="t" r="r" b="b"/>
              <a:pathLst>
                <a:path w="3443" h="113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803075" y="3107850"/>
              <a:ext cx="41750" cy="50800"/>
            </a:xfrm>
            <a:custGeom>
              <a:avLst/>
              <a:gdLst/>
              <a:ahLst/>
              <a:cxnLst/>
              <a:rect l="l" t="t" r="r" b="b"/>
              <a:pathLst>
                <a:path w="1670" h="2032" extrusionOk="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894200" y="3144025"/>
              <a:ext cx="725" cy="8825"/>
            </a:xfrm>
            <a:custGeom>
              <a:avLst/>
              <a:gdLst/>
              <a:ahLst/>
              <a:cxnLst/>
              <a:rect l="l" t="t" r="r" b="b"/>
              <a:pathLst>
                <a:path w="29" h="353" extrusionOk="0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807250" y="3157250"/>
              <a:ext cx="50800" cy="38250"/>
            </a:xfrm>
            <a:custGeom>
              <a:avLst/>
              <a:gdLst/>
              <a:ahLst/>
              <a:cxnLst/>
              <a:rect l="l" t="t" r="r" b="b"/>
              <a:pathLst>
                <a:path w="2032" h="1530" extrusionOk="0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843425" y="3107175"/>
              <a:ext cx="51500" cy="87650"/>
            </a:xfrm>
            <a:custGeom>
              <a:avLst/>
              <a:gdLst/>
              <a:ahLst/>
              <a:cxnLst/>
              <a:rect l="l" t="t" r="r" b="b"/>
              <a:pathLst>
                <a:path w="2060" h="3506" extrusionOk="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1033825" y="2993500"/>
              <a:ext cx="104150" cy="104150"/>
            </a:xfrm>
            <a:custGeom>
              <a:avLst/>
              <a:gdLst/>
              <a:ahLst/>
              <a:cxnLst/>
              <a:rect l="l" t="t" r="r" b="b"/>
              <a:pathLst>
                <a:path w="4166" h="4166" extrusionOk="0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1032425" y="2991875"/>
              <a:ext cx="106950" cy="107175"/>
            </a:xfrm>
            <a:custGeom>
              <a:avLst/>
              <a:gdLst/>
              <a:ahLst/>
              <a:cxnLst/>
              <a:rect l="l" t="t" r="r" b="b"/>
              <a:pathLst>
                <a:path w="4278" h="4287" extrusionOk="0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1038450" y="2988400"/>
              <a:ext cx="104175" cy="104150"/>
            </a:xfrm>
            <a:custGeom>
              <a:avLst/>
              <a:gdLst/>
              <a:ahLst/>
              <a:cxnLst/>
              <a:rect l="l" t="t" r="r" b="b"/>
              <a:pathLst>
                <a:path w="4167" h="4166" extrusionOk="0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1037075" y="2986775"/>
              <a:ext cx="107175" cy="107175"/>
            </a:xfrm>
            <a:custGeom>
              <a:avLst/>
              <a:gdLst/>
              <a:ahLst/>
              <a:cxnLst/>
              <a:rect l="l" t="t" r="r" b="b"/>
              <a:pathLst>
                <a:path w="4287" h="4287" extrusionOk="0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1065350" y="3040125"/>
              <a:ext cx="49200" cy="24700"/>
            </a:xfrm>
            <a:custGeom>
              <a:avLst/>
              <a:gdLst/>
              <a:ahLst/>
              <a:cxnLst/>
              <a:rect l="l" t="t" r="r" b="b"/>
              <a:pathLst>
                <a:path w="1968" h="988" extrusionOk="0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1063975" y="3038725"/>
              <a:ext cx="51975" cy="27625"/>
            </a:xfrm>
            <a:custGeom>
              <a:avLst/>
              <a:gdLst/>
              <a:ahLst/>
              <a:cxnLst/>
              <a:rect l="l" t="t" r="r" b="b"/>
              <a:pathLst>
                <a:path w="2079" h="1105" extrusionOk="0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1076250" y="3008825"/>
              <a:ext cx="27875" cy="28075"/>
            </a:xfrm>
            <a:custGeom>
              <a:avLst/>
              <a:gdLst/>
              <a:ahLst/>
              <a:cxnLst/>
              <a:rect l="l" t="t" r="r" b="b"/>
              <a:pathLst>
                <a:path w="1115" h="1123" extrusionOk="0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1074875" y="3007425"/>
              <a:ext cx="30625" cy="30875"/>
            </a:xfrm>
            <a:custGeom>
              <a:avLst/>
              <a:gdLst/>
              <a:ahLst/>
              <a:cxnLst/>
              <a:rect l="l" t="t" r="r" b="b"/>
              <a:pathLst>
                <a:path w="1225" h="1235" extrusionOk="0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1418350" y="2437150"/>
              <a:ext cx="234950" cy="153550"/>
            </a:xfrm>
            <a:custGeom>
              <a:avLst/>
              <a:gdLst/>
              <a:ahLst/>
              <a:cxnLst/>
              <a:rect l="l" t="t" r="r" b="b"/>
              <a:pathLst>
                <a:path w="9398" h="6142" extrusionOk="0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1416950" y="2435750"/>
              <a:ext cx="237975" cy="156575"/>
            </a:xfrm>
            <a:custGeom>
              <a:avLst/>
              <a:gdLst/>
              <a:ahLst/>
              <a:cxnLst/>
              <a:rect l="l" t="t" r="r" b="b"/>
              <a:pathLst>
                <a:path w="9519" h="6263" extrusionOk="0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1410675" y="2356900"/>
              <a:ext cx="295975" cy="86050"/>
            </a:xfrm>
            <a:custGeom>
              <a:avLst/>
              <a:gdLst/>
              <a:ahLst/>
              <a:cxnLst/>
              <a:rect l="l" t="t" r="r" b="b"/>
              <a:pathLst>
                <a:path w="11839" h="3442" extrusionOk="0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1409075" y="2355500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1410675" y="2450825"/>
              <a:ext cx="295975" cy="86075"/>
            </a:xfrm>
            <a:custGeom>
              <a:avLst/>
              <a:gdLst/>
              <a:ahLst/>
              <a:cxnLst/>
              <a:rect l="l" t="t" r="r" b="b"/>
              <a:pathLst>
                <a:path w="11839" h="3443" extrusionOk="0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1409075" y="2449425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1410675" y="2546825"/>
              <a:ext cx="295975" cy="85850"/>
            </a:xfrm>
            <a:custGeom>
              <a:avLst/>
              <a:gdLst/>
              <a:ahLst/>
              <a:cxnLst/>
              <a:rect l="l" t="t" r="r" b="b"/>
              <a:pathLst>
                <a:path w="11839" h="3434" extrusionOk="0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409075" y="2545225"/>
              <a:ext cx="298950" cy="89075"/>
            </a:xfrm>
            <a:custGeom>
              <a:avLst/>
              <a:gdLst/>
              <a:ahLst/>
              <a:cxnLst/>
              <a:rect l="l" t="t" r="r" b="b"/>
              <a:pathLst>
                <a:path w="11958" h="3563" extrusionOk="0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458000" y="2356900"/>
              <a:ext cx="262100" cy="86050"/>
            </a:xfrm>
            <a:custGeom>
              <a:avLst/>
              <a:gdLst/>
              <a:ahLst/>
              <a:cxnLst/>
              <a:rect l="l" t="t" r="r" b="b"/>
              <a:pathLst>
                <a:path w="10484" h="3442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1456600" y="235550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1485375" y="2386825"/>
              <a:ext cx="26450" cy="26225"/>
            </a:xfrm>
            <a:custGeom>
              <a:avLst/>
              <a:gdLst/>
              <a:ahLst/>
              <a:cxnLst/>
              <a:rect l="l" t="t" r="r" b="b"/>
              <a:pathLst>
                <a:path w="1058" h="1049" extrusionOk="0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1483975" y="2385200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1539400" y="2382875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1537775" y="2381250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1552850" y="2392600"/>
              <a:ext cx="54300" cy="3050"/>
            </a:xfrm>
            <a:custGeom>
              <a:avLst/>
              <a:gdLst/>
              <a:ahLst/>
              <a:cxnLst/>
              <a:rect l="l" t="t" r="r" b="b"/>
              <a:pathLst>
                <a:path w="2172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1614300" y="2392600"/>
              <a:ext cx="33675" cy="3050"/>
            </a:xfrm>
            <a:custGeom>
              <a:avLst/>
              <a:gdLst/>
              <a:ahLst/>
              <a:cxnLst/>
              <a:rect l="l" t="t" r="r" b="b"/>
              <a:pathLst>
                <a:path w="1347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1557025" y="2403750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1657450" y="2392600"/>
              <a:ext cx="20900" cy="3050"/>
            </a:xfrm>
            <a:custGeom>
              <a:avLst/>
              <a:gdLst/>
              <a:ahLst/>
              <a:cxnLst/>
              <a:rect l="l" t="t" r="r" b="b"/>
              <a:pathLst>
                <a:path w="836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1612925" y="2404675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1458000" y="2450825"/>
              <a:ext cx="262100" cy="86075"/>
            </a:xfrm>
            <a:custGeom>
              <a:avLst/>
              <a:gdLst/>
              <a:ahLst/>
              <a:cxnLst/>
              <a:rect l="l" t="t" r="r" b="b"/>
              <a:pathLst>
                <a:path w="10484" h="3443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1456600" y="2449425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1485375" y="2480500"/>
              <a:ext cx="26450" cy="26475"/>
            </a:xfrm>
            <a:custGeom>
              <a:avLst/>
              <a:gdLst/>
              <a:ahLst/>
              <a:cxnLst/>
              <a:rect l="l" t="t" r="r" b="b"/>
              <a:pathLst>
                <a:path w="1058" h="1059" extrusionOk="0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1483975" y="2479125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1539400" y="2476800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1537775" y="2475175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1552850" y="2486550"/>
              <a:ext cx="54300" cy="3025"/>
            </a:xfrm>
            <a:custGeom>
              <a:avLst/>
              <a:gdLst/>
              <a:ahLst/>
              <a:cxnLst/>
              <a:rect l="l" t="t" r="r" b="b"/>
              <a:pathLst>
                <a:path w="2172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3"/>
            <p:cNvSpPr/>
            <p:nvPr/>
          </p:nvSpPr>
          <p:spPr>
            <a:xfrm>
              <a:off x="1614300" y="2486550"/>
              <a:ext cx="33675" cy="3025"/>
            </a:xfrm>
            <a:custGeom>
              <a:avLst/>
              <a:gdLst/>
              <a:ahLst/>
              <a:cxnLst/>
              <a:rect l="l" t="t" r="r" b="b"/>
              <a:pathLst>
                <a:path w="1347" h="121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3"/>
            <p:cNvSpPr/>
            <p:nvPr/>
          </p:nvSpPr>
          <p:spPr>
            <a:xfrm>
              <a:off x="1557025" y="2497675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1657450" y="248655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1612925" y="249860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1471450" y="2442950"/>
              <a:ext cx="235200" cy="7900"/>
            </a:xfrm>
            <a:custGeom>
              <a:avLst/>
              <a:gdLst/>
              <a:ahLst/>
              <a:cxnLst/>
              <a:rect l="l" t="t" r="r" b="b"/>
              <a:pathLst>
                <a:path w="9408" h="316" extrusionOk="0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1470050" y="2441550"/>
              <a:ext cx="237975" cy="10700"/>
            </a:xfrm>
            <a:custGeom>
              <a:avLst/>
              <a:gdLst/>
              <a:ahLst/>
              <a:cxnLst/>
              <a:rect l="l" t="t" r="r" b="b"/>
              <a:pathLst>
                <a:path w="9519" h="428" extrusionOk="0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1458000" y="2546825"/>
              <a:ext cx="262100" cy="85850"/>
            </a:xfrm>
            <a:custGeom>
              <a:avLst/>
              <a:gdLst/>
              <a:ahLst/>
              <a:cxnLst/>
              <a:rect l="l" t="t" r="r" b="b"/>
              <a:pathLst>
                <a:path w="10484" h="3434" extrusionOk="0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1456600" y="254545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1485375" y="2576525"/>
              <a:ext cx="26450" cy="26450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1483975" y="2575125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1539400" y="2572575"/>
              <a:ext cx="155175" cy="34350"/>
            </a:xfrm>
            <a:custGeom>
              <a:avLst/>
              <a:gdLst/>
              <a:ahLst/>
              <a:cxnLst/>
              <a:rect l="l" t="t" r="r" b="b"/>
              <a:pathLst>
                <a:path w="6207" h="1374" extrusionOk="0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3"/>
            <p:cNvSpPr/>
            <p:nvPr/>
          </p:nvSpPr>
          <p:spPr>
            <a:xfrm>
              <a:off x="1537775" y="2571175"/>
              <a:ext cx="158425" cy="37150"/>
            </a:xfrm>
            <a:custGeom>
              <a:avLst/>
              <a:gdLst/>
              <a:ahLst/>
              <a:cxnLst/>
              <a:rect l="l" t="t" r="r" b="b"/>
              <a:pathLst>
                <a:path w="6337" h="1486" extrusionOk="0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3"/>
            <p:cNvSpPr/>
            <p:nvPr/>
          </p:nvSpPr>
          <p:spPr>
            <a:xfrm>
              <a:off x="1552850" y="2582550"/>
              <a:ext cx="54300" cy="2800"/>
            </a:xfrm>
            <a:custGeom>
              <a:avLst/>
              <a:gdLst/>
              <a:ahLst/>
              <a:cxnLst/>
              <a:rect l="l" t="t" r="r" b="b"/>
              <a:pathLst>
                <a:path w="2172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1614300" y="2582550"/>
              <a:ext cx="33675" cy="2800"/>
            </a:xfrm>
            <a:custGeom>
              <a:avLst/>
              <a:gdLst/>
              <a:ahLst/>
              <a:cxnLst/>
              <a:rect l="l" t="t" r="r" b="b"/>
              <a:pathLst>
                <a:path w="1347" h="112" extrusionOk="0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1557025" y="2593675"/>
              <a:ext cx="33650" cy="2825"/>
            </a:xfrm>
            <a:custGeom>
              <a:avLst/>
              <a:gdLst/>
              <a:ahLst/>
              <a:cxnLst/>
              <a:rect l="l" t="t" r="r" b="b"/>
              <a:pathLst>
                <a:path w="1346" h="113" extrusionOk="0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1657450" y="2582550"/>
              <a:ext cx="20900" cy="2800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1612925" y="2594600"/>
              <a:ext cx="20900" cy="2825"/>
            </a:xfrm>
            <a:custGeom>
              <a:avLst/>
              <a:gdLst/>
              <a:ahLst/>
              <a:cxnLst/>
              <a:rect l="l" t="t" r="r" b="b"/>
              <a:pathLst>
                <a:path w="836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3"/>
            <p:cNvSpPr/>
            <p:nvPr/>
          </p:nvSpPr>
          <p:spPr>
            <a:xfrm>
              <a:off x="1471450" y="2538725"/>
              <a:ext cx="235200" cy="8125"/>
            </a:xfrm>
            <a:custGeom>
              <a:avLst/>
              <a:gdLst/>
              <a:ahLst/>
              <a:cxnLst/>
              <a:rect l="l" t="t" r="r" b="b"/>
              <a:pathLst>
                <a:path w="9408" h="325" extrusionOk="0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3"/>
            <p:cNvSpPr/>
            <p:nvPr/>
          </p:nvSpPr>
          <p:spPr>
            <a:xfrm>
              <a:off x="1470050" y="2537325"/>
              <a:ext cx="237975" cy="10925"/>
            </a:xfrm>
            <a:custGeom>
              <a:avLst/>
              <a:gdLst/>
              <a:ahLst/>
              <a:cxnLst/>
              <a:rect l="l" t="t" r="r" b="b"/>
              <a:pathLst>
                <a:path w="9519" h="437" extrusionOk="0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3"/>
            <p:cNvSpPr/>
            <p:nvPr/>
          </p:nvSpPr>
          <p:spPr>
            <a:xfrm>
              <a:off x="799825" y="2522025"/>
              <a:ext cx="52425" cy="44325"/>
            </a:xfrm>
            <a:custGeom>
              <a:avLst/>
              <a:gdLst/>
              <a:ahLst/>
              <a:cxnLst/>
              <a:rect l="l" t="t" r="r" b="b"/>
              <a:pathLst>
                <a:path w="2097" h="1773" extrusionOk="0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3"/>
            <p:cNvSpPr/>
            <p:nvPr/>
          </p:nvSpPr>
          <p:spPr>
            <a:xfrm>
              <a:off x="829050" y="2521100"/>
              <a:ext cx="60550" cy="2800"/>
            </a:xfrm>
            <a:custGeom>
              <a:avLst/>
              <a:gdLst/>
              <a:ahLst/>
              <a:cxnLst/>
              <a:rect l="l" t="t" r="r" b="b"/>
              <a:pathLst>
                <a:path w="2422" h="112" extrusionOk="0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829050" y="2492325"/>
              <a:ext cx="60550" cy="3050"/>
            </a:xfrm>
            <a:custGeom>
              <a:avLst/>
              <a:gdLst/>
              <a:ahLst/>
              <a:cxnLst/>
              <a:rect l="l" t="t" r="r" b="b"/>
              <a:pathLst>
                <a:path w="2422" h="122" extrusionOk="0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794475" y="2510200"/>
              <a:ext cx="13950" cy="13700"/>
            </a:xfrm>
            <a:custGeom>
              <a:avLst/>
              <a:gdLst/>
              <a:ahLst/>
              <a:cxnLst/>
              <a:rect l="l" t="t" r="r" b="b"/>
              <a:pathLst>
                <a:path w="558" h="548" extrusionOk="0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16975" y="25157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16975" y="2486775"/>
              <a:ext cx="13700" cy="13925"/>
            </a:xfrm>
            <a:custGeom>
              <a:avLst/>
              <a:gdLst/>
              <a:ahLst/>
              <a:cxnLst/>
              <a:rect l="l" t="t" r="r" b="b"/>
              <a:pathLst>
                <a:path w="548" h="557" extrusionOk="0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3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3"/>
            <p:cNvSpPr/>
            <p:nvPr/>
          </p:nvSpPr>
          <p:spPr>
            <a:xfrm>
              <a:off x="885400" y="2326050"/>
              <a:ext cx="446700" cy="258375"/>
            </a:xfrm>
            <a:custGeom>
              <a:avLst/>
              <a:gdLst/>
              <a:ahLst/>
              <a:cxnLst/>
              <a:rect l="l" t="t" r="r" b="b"/>
              <a:pathLst>
                <a:path w="17868" h="10335" extrusionOk="0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884000" y="2324650"/>
              <a:ext cx="448100" cy="261175"/>
            </a:xfrm>
            <a:custGeom>
              <a:avLst/>
              <a:gdLst/>
              <a:ahLst/>
              <a:cxnLst/>
              <a:rect l="l" t="t" r="r" b="b"/>
              <a:pathLst>
                <a:path w="17924" h="10447" extrusionOk="0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1065600" y="2496750"/>
              <a:ext cx="3025" cy="86050"/>
            </a:xfrm>
            <a:custGeom>
              <a:avLst/>
              <a:gdLst/>
              <a:ahLst/>
              <a:cxnLst/>
              <a:rect l="l" t="t" r="r" b="b"/>
              <a:pathLst>
                <a:path w="121" h="344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1030100" y="2503225"/>
              <a:ext cx="37850" cy="33200"/>
            </a:xfrm>
            <a:custGeom>
              <a:avLst/>
              <a:gdLst/>
              <a:ahLst/>
              <a:cxnLst/>
              <a:rect l="l" t="t" r="r" b="b"/>
              <a:pathLst>
                <a:path w="1514" h="1328" extrusionOk="0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3"/>
            <p:cNvSpPr/>
            <p:nvPr/>
          </p:nvSpPr>
          <p:spPr>
            <a:xfrm>
              <a:off x="1025700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3"/>
            <p:cNvSpPr/>
            <p:nvPr/>
          </p:nvSpPr>
          <p:spPr>
            <a:xfrm>
              <a:off x="1105250" y="2456625"/>
              <a:ext cx="2800" cy="126650"/>
            </a:xfrm>
            <a:custGeom>
              <a:avLst/>
              <a:gdLst/>
              <a:ahLst/>
              <a:cxnLst/>
              <a:rect l="l" t="t" r="r" b="b"/>
              <a:pathLst>
                <a:path w="112" h="5066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1058175" y="24809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1146075" y="2496750"/>
              <a:ext cx="2800" cy="86050"/>
            </a:xfrm>
            <a:custGeom>
              <a:avLst/>
              <a:gdLst/>
              <a:ahLst/>
              <a:cxnLst/>
              <a:rect l="l" t="t" r="r" b="b"/>
              <a:pathLst>
                <a:path w="112" h="344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1146525" y="2503225"/>
              <a:ext cx="37825" cy="33200"/>
            </a:xfrm>
            <a:custGeom>
              <a:avLst/>
              <a:gdLst/>
              <a:ahLst/>
              <a:cxnLst/>
              <a:rect l="l" t="t" r="r" b="b"/>
              <a:pathLst>
                <a:path w="1513" h="1328" extrusionOk="0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3"/>
            <p:cNvSpPr/>
            <p:nvPr/>
          </p:nvSpPr>
          <p:spPr>
            <a:xfrm>
              <a:off x="1176925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3"/>
            <p:cNvSpPr/>
            <p:nvPr/>
          </p:nvSpPr>
          <p:spPr>
            <a:xfrm>
              <a:off x="1138650" y="2480975"/>
              <a:ext cx="17650" cy="17875"/>
            </a:xfrm>
            <a:custGeom>
              <a:avLst/>
              <a:gdLst/>
              <a:ahLst/>
              <a:cxnLst/>
              <a:rect l="l" t="t" r="r" b="b"/>
              <a:pathLst>
                <a:path w="706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3"/>
            <p:cNvSpPr/>
            <p:nvPr/>
          </p:nvSpPr>
          <p:spPr>
            <a:xfrm>
              <a:off x="1096450" y="2437825"/>
              <a:ext cx="20650" cy="20675"/>
            </a:xfrm>
            <a:custGeom>
              <a:avLst/>
              <a:gdLst/>
              <a:ahLst/>
              <a:cxnLst/>
              <a:rect l="l" t="t" r="r" b="b"/>
              <a:pathLst>
                <a:path w="826" h="827" extrusionOk="0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06ED9C-9CF0-118D-74B5-202B8E1F1BFD}"/>
              </a:ext>
            </a:extLst>
          </p:cNvPr>
          <p:cNvSpPr/>
          <p:nvPr/>
        </p:nvSpPr>
        <p:spPr>
          <a:xfrm>
            <a:off x="3982625" y="3574452"/>
            <a:ext cx="4152747" cy="616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1120110" y="2070909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3212610" y="2070909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5098465" y="2076260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704010" y="2546600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Project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2693188" y="2546600"/>
            <a:ext cx="172126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Advantages of Analyzing</a:t>
            </a:r>
            <a:endParaRPr lang="en-US"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4682365" y="2546600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Demo &amp; Insight Business</a:t>
            </a:r>
            <a:endParaRPr lang="en-ID"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3872557" y="2623450"/>
            <a:ext cx="476090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About Project</a:t>
            </a:r>
            <a:endParaRPr sz="36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8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571500" y="1430868"/>
            <a:ext cx="5519057" cy="3096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lnSpc>
                <a:spcPct val="150000"/>
              </a:lnSpc>
              <a:buNone/>
            </a:pP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e-Commerce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telah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beroperasi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selama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menjual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kategori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seperti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parfume</a:t>
            </a:r>
            <a:r>
              <a:rPr lang="en-ID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housewares,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aksesori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elektronik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lain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sebagainya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Namun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selama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terakhir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mulai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mengalami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penurunan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pertumbuhan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Awalnya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menyadari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kehilangan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pangsa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pasar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kepada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pesaing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mendapati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pertumbuhan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customers daily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telah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menurun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Selain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itu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juga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melihat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tingkat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konversi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pengunjung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situs web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menjadi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aktif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telah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menurun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signifikan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65100" indent="0" algn="just">
              <a:lnSpc>
                <a:spcPct val="150000"/>
              </a:lnSpc>
              <a:buNone/>
            </a:pP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Para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pemimpin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memutuskan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menginvestasikan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waktu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sumber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lanjut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penyebab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balik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masalah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memulai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mengumpulkan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sumber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termasuk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customers, data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payments method, dan lain – lain.</a:t>
            </a:r>
            <a:endParaRPr lang="en-ID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713225" y="650339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pic>
        <p:nvPicPr>
          <p:cNvPr id="2" name="Google Shape;2852;p49">
            <a:extLst>
              <a:ext uri="{FF2B5EF4-FFF2-40B4-BE49-F238E27FC236}">
                <a16:creationId xmlns:a16="http://schemas.microsoft.com/office/drawing/2014/main" id="{AE9A99C6-4FA4-C9E4-87D0-4655F50EF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5937251" y="1430869"/>
            <a:ext cx="2842681" cy="2243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4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530679" y="1430868"/>
            <a:ext cx="5502728" cy="3096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lnSpc>
                <a:spcPct val="150000"/>
              </a:lnSpc>
              <a:buNone/>
            </a:pP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Analyzing eCommerce Business Performanc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evaluasi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penelitian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dilakukan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seberapa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e-Commerce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berkinerja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Proses ini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melibatkan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pengumpulan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interpretasi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terkait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dengan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factor yang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mempengaruhi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kinerja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online, seperti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daily active user,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keuntungan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biaya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operasional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lain-lain. </a:t>
            </a:r>
          </a:p>
          <a:p>
            <a:pPr marL="165100" indent="0" algn="just">
              <a:lnSpc>
                <a:spcPct val="150000"/>
              </a:lnSpc>
              <a:buNone/>
            </a:pP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nalyzing eCommerce Business Performance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sering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melibatkan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alat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metode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termasuk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data, model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prediktif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survei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lain – lain. Hasil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 dapat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rencana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tindakan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lebih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memprioritaskan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inisiatif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mengukur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kesuksesan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strategi yang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diimplementasikan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713225" y="650338"/>
            <a:ext cx="6237908" cy="780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</a:rPr>
              <a:t>Analyzing eCommerce Business Performance with SQL</a:t>
            </a:r>
            <a:endParaRPr sz="2800" dirty="0"/>
          </a:p>
        </p:txBody>
      </p:sp>
      <p:pic>
        <p:nvPicPr>
          <p:cNvPr id="4" name="Google Shape;2857;p49">
            <a:extLst>
              <a:ext uri="{FF2B5EF4-FFF2-40B4-BE49-F238E27FC236}">
                <a16:creationId xmlns:a16="http://schemas.microsoft.com/office/drawing/2014/main" id="{FA878A9B-963D-75B6-451F-11810D653C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7251" y="1253588"/>
            <a:ext cx="2884750" cy="2780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48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530679" y="1109341"/>
            <a:ext cx="5968092" cy="358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lnSpc>
                <a:spcPct val="150000"/>
              </a:lnSpc>
              <a:buNone/>
            </a:pPr>
            <a:r>
              <a:rPr lang="en-US" sz="1000" b="1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	SQL (Structured Query Language)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adalah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bahasa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pemrograman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mengelola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dan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mengakses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database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relasional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. SQL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melakukan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berbagai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operasi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pada database, seperti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pengambilan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data (query),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pembaruan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data,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penghapusan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data,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serta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pengelolaan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struktur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database seperti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membuat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tabel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mengubah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tabel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, dan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menghapus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tabe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l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.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</a:p>
          <a:p>
            <a:pPr marL="165100" indent="0" algn="just">
              <a:lnSpc>
                <a:spcPct val="150000"/>
              </a:lnSpc>
              <a:buNone/>
            </a:pPr>
            <a:endParaRPr lang="en-US" sz="1000" b="0" i="0" dirty="0"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65100" indent="0" algn="just">
              <a:lnSpc>
                <a:spcPct val="150000"/>
              </a:lnSpc>
              <a:buNone/>
            </a:pP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Terdapat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beberapa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alasan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mengapa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menggunakan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SQL : </a:t>
            </a:r>
          </a:p>
          <a:p>
            <a:pPr marL="508000" indent="-342900" algn="just">
              <a:lnSpc>
                <a:spcPct val="150000"/>
              </a:lnSpc>
              <a:buAutoNum type="arabicPeriod"/>
            </a:pPr>
            <a:r>
              <a:rPr lang="en-US" sz="1000" b="1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Fleksibilitas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: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SQL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memungkinkan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pengguna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melakukan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berbagai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operasi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pada database, mulai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dari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mengambil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data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spesifik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hingga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mengubah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struktur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database. </a:t>
            </a:r>
          </a:p>
          <a:p>
            <a:pPr marL="508000" indent="-342900" algn="just">
              <a:lnSpc>
                <a:spcPct val="150000"/>
              </a:lnSpc>
              <a:buAutoNum type="arabicPeriod"/>
            </a:pPr>
            <a:r>
              <a:rPr lang="en-US" sz="1000" b="1" dirty="0">
                <a:solidFill>
                  <a:schemeClr val="tx1"/>
                </a:solidFill>
                <a:latin typeface="Maven Pro" panose="020B0604020202020204" charset="0"/>
              </a:rPr>
              <a:t>Performa :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Dengan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pengoptimalan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tepat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, SQL dapat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memberikan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kinerja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baik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pada query yang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kompleks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. DBMS modern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memiliki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optimasi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query yang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canggih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memastikan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kinerja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efisien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. </a:t>
            </a:r>
          </a:p>
          <a:p>
            <a:pPr marL="508000" indent="-342900" algn="just">
              <a:lnSpc>
                <a:spcPct val="150000"/>
              </a:lnSpc>
              <a:buAutoNum type="arabicPeriod"/>
            </a:pPr>
            <a:r>
              <a:rPr lang="en-US" sz="1000" b="1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Keamanan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: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SQL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menyediakan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Maven Pro" panose="020B0604020202020204" charset="0"/>
              </a:rPr>
              <a:t>me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kanisme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otentikasi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dan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izin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akses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memungkinkan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administrator database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mengontrol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siapa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yang dapat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mengakses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data dan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operasi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apa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yag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aven Pro" panose="020B0604020202020204" charset="0"/>
              </a:rPr>
              <a:t>diizinkan</a:t>
            </a:r>
            <a:r>
              <a:rPr lang="en-US" sz="1000" dirty="0">
                <a:solidFill>
                  <a:schemeClr val="tx1"/>
                </a:solidFill>
                <a:latin typeface="Maven Pro" panose="020B0604020202020204" charset="0"/>
              </a:rPr>
              <a:t>. </a:t>
            </a:r>
            <a:endParaRPr lang="en-ID" sz="1000" b="0" i="0" dirty="0">
              <a:solidFill>
                <a:schemeClr val="tx1"/>
              </a:solidFill>
              <a:effectLst/>
              <a:latin typeface="Maven Pro" panose="020B0604020202020204" charset="0"/>
            </a:endParaRPr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656075" y="384419"/>
            <a:ext cx="6237908" cy="780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SQL &amp; Why Use SQL?</a:t>
            </a:r>
            <a:endParaRPr sz="2800" dirty="0"/>
          </a:p>
        </p:txBody>
      </p:sp>
      <p:pic>
        <p:nvPicPr>
          <p:cNvPr id="4" name="Google Shape;2857;p49">
            <a:extLst>
              <a:ext uri="{FF2B5EF4-FFF2-40B4-BE49-F238E27FC236}">
                <a16:creationId xmlns:a16="http://schemas.microsoft.com/office/drawing/2014/main" id="{FA878A9B-963D-75B6-451F-11810D653C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8964" y="1402401"/>
            <a:ext cx="2364050" cy="2338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17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530679" y="1355271"/>
            <a:ext cx="5502728" cy="3172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lnSpc>
                <a:spcPct val="150000"/>
              </a:lnSpc>
              <a:buNone/>
            </a:pP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Seaborn dan Matplotlib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dua library popular dalam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bahasa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pemrograman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visualisasi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data. </a:t>
            </a:r>
          </a:p>
          <a:p>
            <a:pPr marL="165100" indent="0" algn="just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Matplotlib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dasar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kuat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plot dalam Python,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sedangkan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Seaborn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perpustakaan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dibangun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atasnya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menyediakan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antarmuka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lebih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mudah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plot yang lebih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menarik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secara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estetik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visualisasi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Seringkali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seaborn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plot yang lebih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kompleks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estetis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sementara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penyesuaian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plot yang sangat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spesifik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D" sz="10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615254" y="384419"/>
            <a:ext cx="6237908" cy="780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Seaborn &amp; Matplotlib</a:t>
            </a:r>
            <a:endParaRPr sz="2800" dirty="0"/>
          </a:p>
        </p:txBody>
      </p:sp>
      <p:pic>
        <p:nvPicPr>
          <p:cNvPr id="4" name="Google Shape;2857;p49">
            <a:extLst>
              <a:ext uri="{FF2B5EF4-FFF2-40B4-BE49-F238E27FC236}">
                <a16:creationId xmlns:a16="http://schemas.microsoft.com/office/drawing/2014/main" id="{FA878A9B-963D-75B6-451F-11810D653C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7251" y="1253588"/>
            <a:ext cx="2884750" cy="2780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95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465363" y="1338943"/>
            <a:ext cx="6371469" cy="3188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lnSpc>
                <a:spcPct val="150000"/>
              </a:lnSpc>
              <a:buNone/>
            </a:pP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CSV (Comma-Separated Values)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 file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menyimpan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dalam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dimana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setiap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baris data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dipisahkan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karakter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(,) dan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setiap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kolom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dipisahkan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karakter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pemisah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biasanya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titik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(;) atau tab. Format CSV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sering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pertukaran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antara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aplikasi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berbeda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6510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65100" indent="0" algn="just">
              <a:lnSpc>
                <a:spcPct val="150000"/>
              </a:lnSpc>
              <a:buNone/>
            </a:pP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Beikut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alasan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CSV : </a:t>
            </a:r>
          </a:p>
          <a:p>
            <a:pPr marL="508000" indent="-342900" algn="just">
              <a:lnSpc>
                <a:spcPct val="150000"/>
              </a:lnSpc>
              <a:buAutoNum type="arabicPeriod"/>
            </a:pPr>
            <a:r>
              <a:rPr lang="en-US" sz="10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Kemudahan</a:t>
            </a: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Penggunaan</a:t>
            </a: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CSV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 yang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sederhana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mudah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dipahami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Karena itu, hamper semua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aplikasi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database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mendukung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import dan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ekspor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dalam format CSV.</a:t>
            </a:r>
          </a:p>
          <a:p>
            <a:pPr marL="508000" indent="-342900" algn="just">
              <a:lnSpc>
                <a:spcPct val="150000"/>
              </a:lnSpc>
              <a:buAutoNum type="arabicPeriod"/>
            </a:pPr>
            <a:r>
              <a:rPr lang="en-US" sz="10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Ringan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 CSV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ukuran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relative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kecil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karena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menyimpan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 styling atau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struktur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kompleks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seperti pada format dokumen </a:t>
            </a:r>
            <a:r>
              <a:rPr lang="en-US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lainnya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508000" indent="-342900" algn="just">
              <a:lnSpc>
                <a:spcPct val="150000"/>
              </a:lnSpc>
              <a:buAutoNum type="arabicPeriod"/>
            </a:pPr>
            <a:r>
              <a:rPr lang="en-US" sz="10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Fleksibilitas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CSV dapat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menyimpan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termasuk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teks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angka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tanggal, dan format data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lainnya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Ini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memungkinkan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CSV dalam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konteks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mulai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menyimpan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daftar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kontak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hingga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D" sz="10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598925" y="384419"/>
            <a:ext cx="6237908" cy="780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CSV &amp; Why Use CSV?</a:t>
            </a:r>
            <a:endParaRPr sz="2800" dirty="0"/>
          </a:p>
        </p:txBody>
      </p:sp>
      <p:pic>
        <p:nvPicPr>
          <p:cNvPr id="4" name="Google Shape;2857;p49">
            <a:extLst>
              <a:ext uri="{FF2B5EF4-FFF2-40B4-BE49-F238E27FC236}">
                <a16:creationId xmlns:a16="http://schemas.microsoft.com/office/drawing/2014/main" id="{FA878A9B-963D-75B6-451F-11810D653C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6357" y="1568602"/>
            <a:ext cx="2021150" cy="2006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91821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2324</Words>
  <Application>Microsoft Office PowerPoint</Application>
  <PresentationFormat>On-screen Show (16:9)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Livvic Light</vt:lpstr>
      <vt:lpstr>Open Sans</vt:lpstr>
      <vt:lpstr>Sora</vt:lpstr>
      <vt:lpstr>Maven Pro</vt:lpstr>
      <vt:lpstr>Share Tech</vt:lpstr>
      <vt:lpstr>Arial</vt:lpstr>
      <vt:lpstr>Software Engineering Business Plan by Slidesgo</vt:lpstr>
      <vt:lpstr>Analyzing eCommerce Business Performance with SQL</vt:lpstr>
      <vt:lpstr>About Me</vt:lpstr>
      <vt:lpstr>Table of contents</vt:lpstr>
      <vt:lpstr>About Project</vt:lpstr>
      <vt:lpstr>Business Problem</vt:lpstr>
      <vt:lpstr>Analyzing eCommerce Business Performance with SQL</vt:lpstr>
      <vt:lpstr>SQL &amp; Why Use SQL?</vt:lpstr>
      <vt:lpstr>Seaborn &amp; Matplotlib</vt:lpstr>
      <vt:lpstr>CSV &amp; Why Use CSV?</vt:lpstr>
      <vt:lpstr>Environment &amp; Tools For The Project</vt:lpstr>
      <vt:lpstr>Advantages of Analyzing</vt:lpstr>
      <vt:lpstr>Advantages of Analyzing</vt:lpstr>
      <vt:lpstr>Demo &amp; Insight Business</vt:lpstr>
      <vt:lpstr>Demo Project Timeline</vt:lpstr>
      <vt:lpstr>01. Data Preprocessing</vt:lpstr>
      <vt:lpstr>01. Data Preprocessing</vt:lpstr>
      <vt:lpstr>02. Annual Customer Activity Growth Analysis</vt:lpstr>
      <vt:lpstr>02. Annual Customer Activity Growth Analysis</vt:lpstr>
      <vt:lpstr>02. Annual Customer Activity Growth Analysis</vt:lpstr>
      <vt:lpstr>03. Annual Product Category Quality Analysis</vt:lpstr>
      <vt:lpstr>03. Annual Product Category Quality Analysis</vt:lpstr>
      <vt:lpstr>03. Annual Product Category Quality Analysis</vt:lpstr>
      <vt:lpstr>04. Analysis of Annual Payment Type Usage</vt:lpstr>
      <vt:lpstr>04. Analysis of Annual Payment Type Usage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eCommerce Business Performance with SQL</dc:title>
  <cp:lastModifiedBy>ammar baasir</cp:lastModifiedBy>
  <cp:revision>5</cp:revision>
  <dcterms:modified xsi:type="dcterms:W3CDTF">2024-04-17T02:21:53Z</dcterms:modified>
</cp:coreProperties>
</file>