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7" r:id="rId5"/>
    <p:sldId id="261" r:id="rId6"/>
    <p:sldId id="260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7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6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3817-4564-1147-8FC2-C5722315E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use of a Generative adversarial network to generate instrument tones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AF76D-E592-F246-9E8C-8734D2133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Zhang</a:t>
            </a:r>
          </a:p>
        </p:txBody>
      </p:sp>
    </p:spTree>
    <p:extLst>
      <p:ext uri="{BB962C8B-B14F-4D97-AF65-F5344CB8AC3E}">
        <p14:creationId xmlns:p14="http://schemas.microsoft.com/office/powerpoint/2010/main" val="96037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6F8-3A15-834A-9959-C57981FA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569F-1BF2-6942-9F0E-767E8057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Audio is converted into images as spectrograms</a:t>
            </a:r>
          </a:p>
          <a:p>
            <a:r>
              <a:rPr lang="en-US" dirty="0"/>
              <a:t>Uses generative adversarial networks (GANs), to generate images given a set of correct or ideal images</a:t>
            </a:r>
          </a:p>
          <a:p>
            <a:pPr lvl="1"/>
            <a:r>
              <a:rPr lang="en-US" dirty="0"/>
              <a:t>Unsupervised, meaning no classification labels are given with the training data</a:t>
            </a:r>
          </a:p>
          <a:p>
            <a:r>
              <a:rPr lang="en-US" dirty="0"/>
              <a:t>Generated images are then converted back into audio which will (hopefully) be realistic</a:t>
            </a:r>
          </a:p>
        </p:txBody>
      </p:sp>
    </p:spTree>
    <p:extLst>
      <p:ext uri="{BB962C8B-B14F-4D97-AF65-F5344CB8AC3E}">
        <p14:creationId xmlns:p14="http://schemas.microsoft.com/office/powerpoint/2010/main" val="420289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764605-109A-6B4F-829F-71060BBBF568}"/>
              </a:ext>
            </a:extLst>
          </p:cNvPr>
          <p:cNvSpPr txBox="1"/>
          <p:nvPr/>
        </p:nvSpPr>
        <p:spPr>
          <a:xfrm>
            <a:off x="1785972" y="5629191"/>
            <a:ext cx="890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spectrogram of a violin playing</a:t>
            </a:r>
          </a:p>
          <a:p>
            <a:r>
              <a:rPr lang="en-US" dirty="0"/>
              <a:t>Spectrograms are 3D, with time, frequency, and frequency intensity as the 3 dimensions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DADE8-54F1-4040-8CF9-7D6F6028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72" y="845868"/>
            <a:ext cx="8533130" cy="47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755-DF58-3A4C-AAED-F13A1D0B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117D-BD23-EC40-BEC4-530F32E0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somewhat or completely successful, this could be applied to other instruments, chords with either one instrument or different instruments, melodies, etc.</a:t>
            </a:r>
          </a:p>
          <a:p>
            <a:r>
              <a:rPr lang="en-US" dirty="0"/>
              <a:t>If unsuccessful, different network architectures or different meta-</a:t>
            </a:r>
            <a:r>
              <a:rPr lang="en-US" dirty="0" err="1"/>
              <a:t>pararmeters</a:t>
            </a:r>
            <a:r>
              <a:rPr lang="en-US" dirty="0"/>
              <a:t> of the network could be tested</a:t>
            </a:r>
          </a:p>
        </p:txBody>
      </p:sp>
    </p:spTree>
    <p:extLst>
      <p:ext uri="{BB962C8B-B14F-4D97-AF65-F5344CB8AC3E}">
        <p14:creationId xmlns:p14="http://schemas.microsoft.com/office/powerpoint/2010/main" val="184466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previous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research either generated MIDI melodies or used a different network architectures to generation realistic tones</a:t>
            </a:r>
          </a:p>
          <a:p>
            <a:r>
              <a:rPr lang="en-US" dirty="0"/>
              <a:t>Using spectrograms in this project captures overtones and gives realistic (instead of purely synthesized) audio</a:t>
            </a:r>
          </a:p>
          <a:p>
            <a:r>
              <a:rPr lang="en-US" dirty="0"/>
              <a:t>Previous research did not design networks with the intent of going from timbre analysis and/or timbre creation into chord generation etc.</a:t>
            </a:r>
          </a:p>
        </p:txBody>
      </p:sp>
    </p:spTree>
    <p:extLst>
      <p:ext uri="{BB962C8B-B14F-4D97-AF65-F5344CB8AC3E}">
        <p14:creationId xmlns:p14="http://schemas.microsoft.com/office/powerpoint/2010/main" val="182303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variable: algorithm/network structure used</a:t>
            </a:r>
          </a:p>
          <a:p>
            <a:r>
              <a:rPr lang="en-US" dirty="0"/>
              <a:t>Dependent variable: plausibility of audio generated</a:t>
            </a:r>
          </a:p>
          <a:p>
            <a:r>
              <a:rPr lang="en-US" dirty="0"/>
              <a:t>Hypothesis: The algorithm will work similarly well to previous examples and can be expanded to chords, melodies, and/or combinations of instruments</a:t>
            </a:r>
          </a:p>
        </p:txBody>
      </p:sp>
    </p:spTree>
    <p:extLst>
      <p:ext uri="{BB962C8B-B14F-4D97-AF65-F5344CB8AC3E}">
        <p14:creationId xmlns:p14="http://schemas.microsoft.com/office/powerpoint/2010/main" val="15461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C8C6-514F-FF4C-9C58-5E4ECA6F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AB9E-2E9A-CB4C-916C-C97AA44BB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Math:</a:t>
            </a:r>
          </a:p>
          <a:p>
            <a:r>
              <a:rPr lang="en-US" dirty="0"/>
              <a:t>Finished linear algebra course</a:t>
            </a:r>
          </a:p>
          <a:p>
            <a:r>
              <a:rPr lang="en-US" dirty="0"/>
              <a:t>Currently working on multivariable course</a:t>
            </a:r>
          </a:p>
          <a:p>
            <a:r>
              <a:rPr lang="en-US" dirty="0"/>
              <a:t>Learn how to code a neural network in Python (</a:t>
            </a:r>
            <a:r>
              <a:rPr lang="en-US" dirty="0" err="1"/>
              <a:t>Jupyter</a:t>
            </a:r>
            <a:r>
              <a:rPr lang="en-US" dirty="0"/>
              <a:t> notebooks)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DED3-15BA-9541-8D60-53085C0B9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Science:</a:t>
            </a:r>
          </a:p>
          <a:p>
            <a:r>
              <a:rPr lang="en-US" dirty="0"/>
              <a:t>Found GANs and researched their architecture</a:t>
            </a:r>
          </a:p>
          <a:p>
            <a:r>
              <a:rPr lang="en-US" dirty="0"/>
              <a:t>Designed a workflow diagram for easy interpretation</a:t>
            </a:r>
          </a:p>
          <a:p>
            <a:r>
              <a:rPr lang="en-US" dirty="0"/>
              <a:t>Found previous machine learning tone generation attempts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9068B-88C4-054C-9AFD-9160ECB52165}"/>
              </a:ext>
            </a:extLst>
          </p:cNvPr>
          <p:cNvSpPr txBox="1"/>
          <p:nvPr/>
        </p:nvSpPr>
        <p:spPr>
          <a:xfrm>
            <a:off x="1141410" y="5528099"/>
            <a:ext cx="1022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do: look at implementations of GANs, ex. deep convolutional GANs (DCGANs)</a:t>
            </a:r>
          </a:p>
          <a:p>
            <a:r>
              <a:rPr lang="en-US" sz="2400" dirty="0"/>
              <a:t>Continue the mathematics courses and </a:t>
            </a:r>
            <a:r>
              <a:rPr lang="en-US" sz="2400" dirty="0" err="1"/>
              <a:t>Jupyter</a:t>
            </a:r>
            <a:r>
              <a:rPr lang="en-US" sz="2400" dirty="0"/>
              <a:t> notebook Python exercises</a:t>
            </a:r>
          </a:p>
        </p:txBody>
      </p:sp>
    </p:spTree>
    <p:extLst>
      <p:ext uri="{BB962C8B-B14F-4D97-AF65-F5344CB8AC3E}">
        <p14:creationId xmlns:p14="http://schemas.microsoft.com/office/powerpoint/2010/main" val="194085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lternate Process 15">
            <a:extLst/>
          </p:cNvPr>
          <p:cNvSpPr/>
          <p:nvPr/>
        </p:nvSpPr>
        <p:spPr>
          <a:xfrm>
            <a:off x="2714984" y="1054502"/>
            <a:ext cx="1371600" cy="45720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Alternate Process 15">
            <a:extLst/>
          </p:cNvPr>
          <p:cNvSpPr/>
          <p:nvPr/>
        </p:nvSpPr>
        <p:spPr>
          <a:xfrm>
            <a:off x="2669057" y="1098708"/>
            <a:ext cx="1371600" cy="45720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TextBox 28">
            <a:extLst/>
          </p:cNvPr>
          <p:cNvSpPr txBox="1"/>
          <p:nvPr/>
        </p:nvSpPr>
        <p:spPr>
          <a:xfrm>
            <a:off x="6946542" y="1008994"/>
            <a:ext cx="3474720" cy="64008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/>
          </p:cNvPr>
          <p:cNvSpPr txBox="1"/>
          <p:nvPr/>
        </p:nvSpPr>
        <p:spPr>
          <a:xfrm>
            <a:off x="6946542" y="2161644"/>
            <a:ext cx="3474720" cy="914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Alternate Process 3">
            <a:extLst/>
          </p:cNvPr>
          <p:cNvSpPr/>
          <p:nvPr/>
        </p:nvSpPr>
        <p:spPr>
          <a:xfrm>
            <a:off x="7038327" y="2252748"/>
            <a:ext cx="1371600" cy="73152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8" name="Process 7">
            <a:extLst/>
          </p:cNvPr>
          <p:cNvSpPr/>
          <p:nvPr/>
        </p:nvSpPr>
        <p:spPr>
          <a:xfrm>
            <a:off x="7112867" y="3572266"/>
            <a:ext cx="3111344" cy="10972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Discriminator Network (D(x))</a:t>
            </a:r>
          </a:p>
          <a:p>
            <a:pPr algn="ctr"/>
            <a:r>
              <a:rPr lang="en-US" sz="1400" dirty="0"/>
              <a:t>Trained to decipher between real and fake spectrograms</a:t>
            </a:r>
          </a:p>
        </p:txBody>
      </p:sp>
      <p:sp>
        <p:nvSpPr>
          <p:cNvPr id="9" name="Alternate Process 8">
            <a:extLst/>
          </p:cNvPr>
          <p:cNvSpPr/>
          <p:nvPr/>
        </p:nvSpPr>
        <p:spPr>
          <a:xfrm>
            <a:off x="8919532" y="2257045"/>
            <a:ext cx="1371600" cy="73152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“Real” data</a:t>
            </a:r>
          </a:p>
        </p:txBody>
      </p:sp>
      <p:sp>
        <p:nvSpPr>
          <p:cNvPr id="10" name="Right Arrow 11">
            <a:extLst/>
          </p:cNvPr>
          <p:cNvSpPr/>
          <p:nvPr/>
        </p:nvSpPr>
        <p:spPr>
          <a:xfrm>
            <a:off x="8426294" y="5341453"/>
            <a:ext cx="433162" cy="40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Alternate Process 12">
            <a:extLst/>
          </p:cNvPr>
          <p:cNvSpPr/>
          <p:nvPr/>
        </p:nvSpPr>
        <p:spPr>
          <a:xfrm>
            <a:off x="7067232" y="5178289"/>
            <a:ext cx="1280160" cy="731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 within 0-1</a:t>
            </a:r>
          </a:p>
          <a:p>
            <a:pPr algn="ctr"/>
            <a:r>
              <a:rPr lang="en-US" sz="1400" dirty="0"/>
              <a:t>0 = fake</a:t>
            </a:r>
          </a:p>
          <a:p>
            <a:pPr algn="ctr"/>
            <a:r>
              <a:rPr lang="en-US" sz="1400" dirty="0"/>
              <a:t>1= real</a:t>
            </a:r>
          </a:p>
        </p:txBody>
      </p:sp>
      <p:sp>
        <p:nvSpPr>
          <p:cNvPr id="19" name="Alternate Process 24">
            <a:extLst/>
          </p:cNvPr>
          <p:cNvSpPr/>
          <p:nvPr/>
        </p:nvSpPr>
        <p:spPr>
          <a:xfrm>
            <a:off x="8922030" y="5178289"/>
            <a:ext cx="1280160" cy="731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log(D(real)) + </a:t>
            </a:r>
          </a:p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26" name="Alternate Process 2">
            <a:extLst/>
          </p:cNvPr>
          <p:cNvSpPr/>
          <p:nvPr/>
        </p:nvSpPr>
        <p:spPr>
          <a:xfrm>
            <a:off x="7043739" y="1089619"/>
            <a:ext cx="1371600" cy="4572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clarinet playing</a:t>
            </a:r>
          </a:p>
        </p:txBody>
      </p:sp>
      <p:sp>
        <p:nvSpPr>
          <p:cNvPr id="27" name="Alternate Process 2">
            <a:extLst/>
          </p:cNvPr>
          <p:cNvSpPr/>
          <p:nvPr/>
        </p:nvSpPr>
        <p:spPr>
          <a:xfrm>
            <a:off x="8946036" y="1089619"/>
            <a:ext cx="1371600" cy="45532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from database</a:t>
            </a:r>
          </a:p>
        </p:txBody>
      </p:sp>
      <p:sp>
        <p:nvSpPr>
          <p:cNvPr id="28" name="TextBox 27">
            <a:extLst/>
          </p:cNvPr>
          <p:cNvSpPr txBox="1"/>
          <p:nvPr/>
        </p:nvSpPr>
        <p:spPr>
          <a:xfrm>
            <a:off x="8527843" y="1175702"/>
            <a:ext cx="39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sp>
        <p:nvSpPr>
          <p:cNvPr id="30" name="Right Arrow 5">
            <a:extLst/>
          </p:cNvPr>
          <p:cNvSpPr/>
          <p:nvPr/>
        </p:nvSpPr>
        <p:spPr>
          <a:xfrm rot="5400000">
            <a:off x="9417074" y="1351733"/>
            <a:ext cx="329791" cy="1157079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048172" y="1729699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Pre-process</a:t>
            </a:r>
          </a:p>
        </p:txBody>
      </p:sp>
      <p:sp>
        <p:nvSpPr>
          <p:cNvPr id="34" name="TextBox 33">
            <a:extLst/>
          </p:cNvPr>
          <p:cNvSpPr txBox="1"/>
          <p:nvPr/>
        </p:nvSpPr>
        <p:spPr>
          <a:xfrm>
            <a:off x="8458505" y="2434288"/>
            <a:ext cx="4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</a:t>
            </a:r>
          </a:p>
        </p:txBody>
      </p:sp>
      <p:sp>
        <p:nvSpPr>
          <p:cNvPr id="37" name="Right Arrow 5">
            <a:extLst/>
          </p:cNvPr>
          <p:cNvSpPr/>
          <p:nvPr/>
        </p:nvSpPr>
        <p:spPr>
          <a:xfrm rot="5400000">
            <a:off x="8514034" y="2768821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391891" y="3150499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</a:t>
            </a:r>
          </a:p>
        </p:txBody>
      </p:sp>
      <p:sp>
        <p:nvSpPr>
          <p:cNvPr id="39" name="Right Arrow 5">
            <a:extLst/>
          </p:cNvPr>
          <p:cNvSpPr/>
          <p:nvPr/>
        </p:nvSpPr>
        <p:spPr>
          <a:xfrm rot="5400000">
            <a:off x="7519225" y="4339298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310740" y="4729154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sp>
        <p:nvSpPr>
          <p:cNvPr id="41" name="Right Arrow 5">
            <a:extLst/>
          </p:cNvPr>
          <p:cNvSpPr/>
          <p:nvPr/>
        </p:nvSpPr>
        <p:spPr>
          <a:xfrm rot="16200000">
            <a:off x="9394368" y="4327782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101151" y="4750295"/>
            <a:ext cx="1251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Maximize</a:t>
            </a:r>
          </a:p>
        </p:txBody>
      </p:sp>
      <p:sp>
        <p:nvSpPr>
          <p:cNvPr id="58" name="Process 14">
            <a:extLst/>
          </p:cNvPr>
          <p:cNvSpPr/>
          <p:nvPr/>
        </p:nvSpPr>
        <p:spPr>
          <a:xfrm>
            <a:off x="1762881" y="2080619"/>
            <a:ext cx="3108960" cy="1097280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Generator Network</a:t>
            </a:r>
          </a:p>
          <a:p>
            <a:pPr algn="ctr"/>
            <a:r>
              <a:rPr lang="en-US" sz="1400" dirty="0"/>
              <a:t>Makes fake spectrograms; trained to ”trick” the generator network</a:t>
            </a:r>
          </a:p>
        </p:txBody>
      </p:sp>
      <p:sp>
        <p:nvSpPr>
          <p:cNvPr id="59" name="Alternate Process 15">
            <a:extLst/>
          </p:cNvPr>
          <p:cNvSpPr/>
          <p:nvPr/>
        </p:nvSpPr>
        <p:spPr>
          <a:xfrm>
            <a:off x="2617787" y="1149740"/>
            <a:ext cx="1371600" cy="45720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noise vectors</a:t>
            </a:r>
          </a:p>
        </p:txBody>
      </p:sp>
      <p:sp>
        <p:nvSpPr>
          <p:cNvPr id="69" name="Right Arrow 5">
            <a:extLst/>
          </p:cNvPr>
          <p:cNvSpPr/>
          <p:nvPr/>
        </p:nvSpPr>
        <p:spPr>
          <a:xfrm rot="5400000">
            <a:off x="3152466" y="1259218"/>
            <a:ext cx="329791" cy="1157079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53771" y="1649074"/>
            <a:ext cx="139937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Input</a:t>
            </a:r>
          </a:p>
        </p:txBody>
      </p:sp>
      <p:sp>
        <p:nvSpPr>
          <p:cNvPr id="72" name="Alternate Process 12">
            <a:extLst/>
          </p:cNvPr>
          <p:cNvSpPr/>
          <p:nvPr/>
        </p:nvSpPr>
        <p:spPr>
          <a:xfrm>
            <a:off x="3488649" y="3666035"/>
            <a:ext cx="1280160" cy="731520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74" name="Right Arrow 5">
            <a:extLst/>
          </p:cNvPr>
          <p:cNvSpPr/>
          <p:nvPr/>
        </p:nvSpPr>
        <p:spPr>
          <a:xfrm rot="5400000">
            <a:off x="3963834" y="2853938"/>
            <a:ext cx="329791" cy="115707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757924" y="3247303"/>
            <a:ext cx="139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sp>
        <p:nvSpPr>
          <p:cNvPr id="80" name="Alternate Process 24">
            <a:extLst/>
          </p:cNvPr>
          <p:cNvSpPr/>
          <p:nvPr/>
        </p:nvSpPr>
        <p:spPr>
          <a:xfrm>
            <a:off x="1785022" y="3666035"/>
            <a:ext cx="1280160" cy="731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81" name="Right Arrow 5">
            <a:extLst/>
          </p:cNvPr>
          <p:cNvSpPr/>
          <p:nvPr/>
        </p:nvSpPr>
        <p:spPr>
          <a:xfrm rot="16200000">
            <a:off x="2255361" y="2824790"/>
            <a:ext cx="329791" cy="11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991852" y="3247303"/>
            <a:ext cx="125187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Minimize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26777D5-9351-7A46-9B1D-3CE89E551928}"/>
              </a:ext>
            </a:extLst>
          </p:cNvPr>
          <p:cNvCxnSpPr>
            <a:cxnSpLocks/>
          </p:cNvCxnSpPr>
          <p:nvPr/>
        </p:nvCxnSpPr>
        <p:spPr>
          <a:xfrm flipV="1">
            <a:off x="4996355" y="2625564"/>
            <a:ext cx="1848476" cy="1452744"/>
          </a:xfrm>
          <a:prstGeom prst="bentConnector3">
            <a:avLst>
              <a:gd name="adj1" fmla="val 45141"/>
            </a:avLst>
          </a:prstGeom>
          <a:ln w="139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ent Arrow 6">
            <a:extLst>
              <a:ext uri="{FF2B5EF4-FFF2-40B4-BE49-F238E27FC236}">
                <a16:creationId xmlns:a16="http://schemas.microsoft.com/office/drawing/2014/main" id="{AD915EF2-A706-1D49-B100-415995D566FB}"/>
              </a:ext>
            </a:extLst>
          </p:cNvPr>
          <p:cNvSpPr/>
          <p:nvPr/>
        </p:nvSpPr>
        <p:spPr>
          <a:xfrm rot="16200000">
            <a:off x="3929564" y="2758912"/>
            <a:ext cx="1149243" cy="4681294"/>
          </a:xfrm>
          <a:prstGeom prst="bentArrow">
            <a:avLst>
              <a:gd name="adj1" fmla="val 15676"/>
              <a:gd name="adj2" fmla="val 22729"/>
              <a:gd name="adj3" fmla="val 2650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05BBD9-16C2-F140-B127-BCD19BAF51A8}"/>
              </a:ext>
            </a:extLst>
          </p:cNvPr>
          <p:cNvSpPr/>
          <p:nvPr/>
        </p:nvSpPr>
        <p:spPr>
          <a:xfrm>
            <a:off x="3784576" y="4517396"/>
            <a:ext cx="290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Minimax adversarial competition</a:t>
            </a:r>
          </a:p>
          <a:p>
            <a:pPr algn="ctr"/>
            <a:r>
              <a:rPr lang="en-US" sz="1600" dirty="0"/>
              <a:t>Train discriminator </a:t>
            </a:r>
            <a:r>
              <a:rPr lang="en-US" sz="1600" i="1" dirty="0"/>
              <a:t>k</a:t>
            </a:r>
            <a:r>
              <a:rPr lang="en-US" sz="1600" dirty="0"/>
              <a:t> times, then train generator once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551D70-D46B-C54C-A7EB-804B13A72334}"/>
              </a:ext>
            </a:extLst>
          </p:cNvPr>
          <p:cNvCxnSpPr>
            <a:cxnSpLocks/>
          </p:cNvCxnSpPr>
          <p:nvPr/>
        </p:nvCxnSpPr>
        <p:spPr>
          <a:xfrm flipV="1">
            <a:off x="5825969" y="1706336"/>
            <a:ext cx="0" cy="1471563"/>
          </a:xfrm>
          <a:prstGeom prst="straightConnector1">
            <a:avLst/>
          </a:prstGeom>
          <a:ln w="139700">
            <a:gradFill>
              <a:gsLst>
                <a:gs pos="0">
                  <a:schemeClr val="accent5"/>
                </a:gs>
                <a:gs pos="21000">
                  <a:schemeClr val="accent5"/>
                </a:gs>
                <a:gs pos="100000">
                  <a:schemeClr val="accent2">
                    <a:lumMod val="10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7AFB59-9FDE-744B-96AF-B3DFAA1E975A}"/>
              </a:ext>
            </a:extLst>
          </p:cNvPr>
          <p:cNvSpPr txBox="1"/>
          <p:nvPr/>
        </p:nvSpPr>
        <p:spPr>
          <a:xfrm>
            <a:off x="5444305" y="1845677"/>
            <a:ext cx="812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Post-</a:t>
            </a:r>
          </a:p>
          <a:p>
            <a:pPr algn="ctr"/>
            <a:r>
              <a:rPr lang="en-US" sz="1600" dirty="0"/>
              <a:t>process</a:t>
            </a:r>
          </a:p>
        </p:txBody>
      </p:sp>
      <p:sp>
        <p:nvSpPr>
          <p:cNvPr id="65" name="Alternate Process 3">
            <a:extLst>
              <a:ext uri="{FF2B5EF4-FFF2-40B4-BE49-F238E27FC236}">
                <a16:creationId xmlns:a16="http://schemas.microsoft.com/office/drawing/2014/main" id="{189C1672-0D6A-DA49-8A4E-46D72B6889E4}"/>
              </a:ext>
            </a:extLst>
          </p:cNvPr>
          <p:cNvSpPr/>
          <p:nvPr/>
        </p:nvSpPr>
        <p:spPr>
          <a:xfrm>
            <a:off x="5143841" y="1076468"/>
            <a:ext cx="1371600" cy="548640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Generated</a:t>
            </a:r>
          </a:p>
          <a:p>
            <a:pPr algn="ctr"/>
            <a:r>
              <a:rPr lang="en-US" sz="1600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254421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1ABA-B930-2340-95B0-598BEDAA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3DB2-D4F4-3E4F-8AA5-46AAB42E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0375" indent="-452438">
              <a:spcBef>
                <a:spcPts val="0"/>
              </a:spcBef>
              <a:buNone/>
            </a:pPr>
            <a:r>
              <a:rPr lang="en-US" dirty="0"/>
              <a:t>Engel, J., Resnick, C., Roberts, A., </a:t>
            </a:r>
            <a:r>
              <a:rPr lang="en-US" dirty="0" err="1"/>
              <a:t>Dieleman</a:t>
            </a:r>
            <a:r>
              <a:rPr lang="en-US" dirty="0"/>
              <a:t>, S., Eck, D., </a:t>
            </a:r>
            <a:r>
              <a:rPr lang="en-US" dirty="0" err="1"/>
              <a:t>Simonyan</a:t>
            </a:r>
            <a:r>
              <a:rPr lang="en-US" dirty="0"/>
              <a:t>, K., &amp; </a:t>
            </a:r>
            <a:r>
              <a:rPr lang="en-US" dirty="0" err="1"/>
              <a:t>Norouzi</a:t>
            </a:r>
            <a:r>
              <a:rPr lang="en-US" dirty="0"/>
              <a:t>, M. (2017). Neural Audio Synthesis of Musical Notes with </a:t>
            </a:r>
            <a:r>
              <a:rPr lang="en-US" dirty="0" err="1"/>
              <a:t>WaveNet</a:t>
            </a:r>
            <a:r>
              <a:rPr lang="en-US" dirty="0"/>
              <a:t> Autoencoders. </a:t>
            </a:r>
            <a:r>
              <a:rPr lang="en-US" i="1" dirty="0" err="1"/>
              <a:t>CoRR</a:t>
            </a:r>
            <a:r>
              <a:rPr lang="en-US" dirty="0"/>
              <a:t>, </a:t>
            </a:r>
            <a:r>
              <a:rPr lang="en-US" i="1" dirty="0"/>
              <a:t>abs/1704.0</a:t>
            </a:r>
            <a:r>
              <a:rPr lang="en-US" dirty="0"/>
              <a:t>. Retrieved from http://</a:t>
            </a:r>
            <a:r>
              <a:rPr lang="en-US" dirty="0" err="1"/>
              <a:t>arxiv.org</a:t>
            </a:r>
            <a:r>
              <a:rPr lang="en-US" dirty="0"/>
              <a:t>/abs/1704.01279</a:t>
            </a:r>
          </a:p>
          <a:p>
            <a:pPr marL="460375" indent="-452438">
              <a:spcBef>
                <a:spcPts val="0"/>
              </a:spcBef>
              <a:buNone/>
            </a:pPr>
            <a:r>
              <a:rPr lang="en-US" dirty="0" err="1"/>
              <a:t>Goodfellow</a:t>
            </a:r>
            <a:r>
              <a:rPr lang="en-US" dirty="0"/>
              <a:t>, I., </a:t>
            </a:r>
            <a:r>
              <a:rPr lang="en-US" dirty="0" err="1"/>
              <a:t>Pouget</a:t>
            </a:r>
            <a:r>
              <a:rPr lang="en-US" dirty="0"/>
              <a:t>-Abadie, J., Mirza, M., Xu, B., </a:t>
            </a:r>
            <a:r>
              <a:rPr lang="en-US" dirty="0" err="1"/>
              <a:t>Warde</a:t>
            </a:r>
            <a:r>
              <a:rPr lang="en-US" dirty="0"/>
              <a:t>-Farley, D., </a:t>
            </a:r>
            <a:r>
              <a:rPr lang="en-US" dirty="0" err="1"/>
              <a:t>Ozair</a:t>
            </a:r>
            <a:r>
              <a:rPr lang="en-US" dirty="0"/>
              <a:t>, S., … </a:t>
            </a:r>
            <a:r>
              <a:rPr lang="en-US" dirty="0" err="1"/>
              <a:t>Bengio</a:t>
            </a:r>
            <a:r>
              <a:rPr lang="en-US" dirty="0"/>
              <a:t>, Y. (2014). Generative Adversarial Nets. In Z. </a:t>
            </a:r>
            <a:r>
              <a:rPr lang="en-US" dirty="0" err="1"/>
              <a:t>Ghahramani</a:t>
            </a:r>
            <a:r>
              <a:rPr lang="en-US" dirty="0"/>
              <a:t>, M. Welling, C. Cortes, N. D. Lawrence, &amp; K. Q. Weinberger (Eds.), </a:t>
            </a:r>
            <a:r>
              <a:rPr lang="en-US" i="1" dirty="0"/>
              <a:t>Advances in Neural Information Processing Systems 27</a:t>
            </a:r>
            <a:r>
              <a:rPr lang="en-US" dirty="0"/>
              <a:t> (pp. 2672–2680). Curran Associates, Inc. Retrieved from http://</a:t>
            </a:r>
            <a:r>
              <a:rPr lang="en-US" dirty="0" err="1"/>
              <a:t>papers.nips.cc</a:t>
            </a:r>
            <a:r>
              <a:rPr lang="en-US" dirty="0"/>
              <a:t>/paper/5423-generative-adversarial-nets.pdf</a:t>
            </a:r>
          </a:p>
          <a:p>
            <a:pPr marL="460375" indent="-452438">
              <a:spcBef>
                <a:spcPts val="0"/>
              </a:spcBef>
              <a:buNone/>
            </a:pPr>
            <a:r>
              <a:rPr lang="en-US" dirty="0"/>
              <a:t>Pons, J., </a:t>
            </a:r>
            <a:r>
              <a:rPr lang="en-US" dirty="0" err="1"/>
              <a:t>Slizovskaia</a:t>
            </a:r>
            <a:r>
              <a:rPr lang="en-US" dirty="0"/>
              <a:t>, O., Gong, R., Gómez, E., &amp; Serra, X. (2017). Timbre Analysis of Music Audio Signals with Convolutional Neural Networks. </a:t>
            </a:r>
            <a:r>
              <a:rPr lang="en-US" i="1" dirty="0" err="1"/>
              <a:t>CoRR</a:t>
            </a:r>
            <a:r>
              <a:rPr lang="en-US" dirty="0"/>
              <a:t>, </a:t>
            </a:r>
            <a:r>
              <a:rPr lang="en-US" i="1" dirty="0"/>
              <a:t>abs/1703.06697</a:t>
            </a:r>
            <a:r>
              <a:rPr lang="en-US" dirty="0"/>
              <a:t>. Retrieved from http://</a:t>
            </a:r>
            <a:r>
              <a:rPr lang="en-US" dirty="0" err="1"/>
              <a:t>arxiv.org</a:t>
            </a:r>
            <a:r>
              <a:rPr lang="en-US" dirty="0"/>
              <a:t>/abs/1703.06697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402</TotalTime>
  <Words>629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The use of a Generative adversarial network to generate instrument tones</vt:lpstr>
      <vt:lpstr>Generating sounds</vt:lpstr>
      <vt:lpstr>PowerPoint Presentation</vt:lpstr>
      <vt:lpstr>Future work</vt:lpstr>
      <vt:lpstr>Difference from previous research</vt:lpstr>
      <vt:lpstr>Variables and Hypothesis</vt:lpstr>
      <vt:lpstr>Current progress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 Generative adversarial network to generate instrument tones</dc:title>
  <dc:creator>JUSTIN ZHANG (1002983)</dc:creator>
  <cp:lastModifiedBy>JUSTIN ZHANG (1002983)</cp:lastModifiedBy>
  <cp:revision>35</cp:revision>
  <cp:lastPrinted>2018-04-27T01:35:52Z</cp:lastPrinted>
  <dcterms:created xsi:type="dcterms:W3CDTF">2018-04-25T02:28:40Z</dcterms:created>
  <dcterms:modified xsi:type="dcterms:W3CDTF">2018-04-27T02:34:38Z</dcterms:modified>
</cp:coreProperties>
</file>