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Bree Serif" panose="020B0604020202020204" charset="0"/>
      <p:regular r:id="rId4"/>
    </p:embeddedFont>
    <p:embeddedFont>
      <p:font typeface="Calibri" panose="020F050202020403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pos="13924">
          <p15:clr>
            <a:srgbClr val="A4A3A4"/>
          </p15:clr>
        </p15:guide>
        <p15:guide id="4" pos="20736">
          <p15:clr>
            <a:srgbClr val="A4A3A4"/>
          </p15:clr>
        </p15:guide>
        <p15:guide id="5" pos="1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D4470DD-82AE-41B3-9A1C-17C0E7D75373}">
  <a:tblStyle styleId="{8D4470DD-82AE-41B3-9A1C-17C0E7D753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15" d="100"/>
          <a:sy n="15" d="100"/>
        </p:scale>
        <p:origin x="708" y="114"/>
      </p:cViewPr>
      <p:guideLst>
        <p:guide orient="horz" pos="10368"/>
        <p:guide pos="13824"/>
        <p:guide pos="13924"/>
        <p:guide pos="20736"/>
        <p:guide pos="1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291840" y="10226042"/>
            <a:ext cx="37307519" cy="705612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6583680" y="18653759"/>
            <a:ext cx="30723839" cy="8412480"/>
          </a:xfrm>
          <a:prstGeom prst="rect">
            <a:avLst/>
          </a:prstGeom>
          <a:noFill/>
          <a:ln>
            <a:noFill/>
          </a:ln>
        </p:spPr>
        <p:txBody>
          <a:bodyPr spcFirstLastPara="1" wrap="square" lIns="438900" tIns="219450" rIns="438900" bIns="219450" anchor="t" anchorCtr="0"/>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a:endParaRPr/>
          </a:p>
        </p:txBody>
      </p:sp>
      <p:sp>
        <p:nvSpPr>
          <p:cNvPr id="18" name="Google Shape;18;p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083290" y="-1207766"/>
            <a:ext cx="21724621" cy="39502081"/>
          </a:xfrm>
          <a:prstGeom prst="rect">
            <a:avLst/>
          </a:prstGeom>
          <a:noFill/>
          <a:ln>
            <a:noFill/>
          </a:ln>
        </p:spPr>
        <p:txBody>
          <a:bodyPr spcFirstLastPara="1" wrap="square" lIns="438900" tIns="219450" rIns="438900" bIns="2194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598421" y="914406"/>
            <a:ext cx="28087320" cy="28895039"/>
          </a:xfrm>
          <a:prstGeom prst="rect">
            <a:avLst/>
          </a:prstGeom>
          <a:noFill/>
          <a:ln>
            <a:noFill/>
          </a:ln>
        </p:spPr>
        <p:txBody>
          <a:bodyPr spcFirstLastPara="1" wrap="square" lIns="438900" tIns="219450" rIns="438900" bIns="2194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194560" y="7680964"/>
            <a:ext cx="39502081" cy="21724621"/>
          </a:xfrm>
          <a:prstGeom prst="rect">
            <a:avLst/>
          </a:prstGeom>
          <a:noFill/>
          <a:ln>
            <a:noFill/>
          </a:ln>
        </p:spPr>
        <p:txBody>
          <a:bodyPr spcFirstLastPara="1" wrap="square" lIns="438900" tIns="219450" rIns="438900" bIns="2194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467101" y="21153122"/>
            <a:ext cx="37307519" cy="6537960"/>
          </a:xfrm>
          <a:prstGeom prst="rect">
            <a:avLst/>
          </a:prstGeom>
          <a:noFill/>
          <a:ln>
            <a:noFill/>
          </a:ln>
        </p:spPr>
        <p:txBody>
          <a:bodyPr spcFirstLastPara="1" wrap="square" lIns="438900" tIns="219450" rIns="438900" bIns="219450" anchor="t" anchorCtr="0"/>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3467101" y="13952227"/>
            <a:ext cx="37307519" cy="7200898"/>
          </a:xfrm>
          <a:prstGeom prst="rect">
            <a:avLst/>
          </a:prstGeom>
          <a:noFill/>
          <a:ln>
            <a:noFill/>
          </a:ln>
        </p:spPr>
        <p:txBody>
          <a:bodyPr spcFirstLastPara="1" wrap="square" lIns="438900" tIns="219450" rIns="438900" bIns="219450" anchor="b" anchorCtr="0"/>
          <a:lstStyle>
            <a:lvl1pPr marL="457200" lvl="0" indent="-228600" algn="l">
              <a:spcBef>
                <a:spcPts val="1920"/>
              </a:spcBef>
              <a:spcAft>
                <a:spcPts val="0"/>
              </a:spcAft>
              <a:buClr>
                <a:srgbClr val="888888"/>
              </a:buClr>
              <a:buSzPts val="9600"/>
              <a:buNone/>
              <a:defRPr sz="9600">
                <a:solidFill>
                  <a:srgbClr val="888888"/>
                </a:solidFill>
              </a:defRPr>
            </a:lvl1pPr>
            <a:lvl2pPr marL="914400" lvl="1" indent="-228600" algn="l">
              <a:spcBef>
                <a:spcPts val="1720"/>
              </a:spcBef>
              <a:spcAft>
                <a:spcPts val="0"/>
              </a:spcAft>
              <a:buClr>
                <a:srgbClr val="888888"/>
              </a:buClr>
              <a:buSzPts val="8600"/>
              <a:buNone/>
              <a:defRPr sz="86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30" name="Google Shape;30;p4"/>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194560" y="7680964"/>
            <a:ext cx="19385280" cy="21724621"/>
          </a:xfrm>
          <a:prstGeom prst="rect">
            <a:avLst/>
          </a:prstGeom>
          <a:noFill/>
          <a:ln>
            <a:noFill/>
          </a:ln>
        </p:spPr>
        <p:txBody>
          <a:bodyPr spcFirstLastPara="1" wrap="square" lIns="438900" tIns="219450" rIns="438900" bIns="219450" anchor="t" anchorCtr="0"/>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5"/>
          <p:cNvSpPr txBox="1">
            <a:spLocks noGrp="1"/>
          </p:cNvSpPr>
          <p:nvPr>
            <p:ph type="body" idx="2"/>
          </p:nvPr>
        </p:nvSpPr>
        <p:spPr>
          <a:xfrm>
            <a:off x="22311359" y="7680964"/>
            <a:ext cx="19385280" cy="21724621"/>
          </a:xfrm>
          <a:prstGeom prst="rect">
            <a:avLst/>
          </a:prstGeom>
          <a:noFill/>
          <a:ln>
            <a:noFill/>
          </a:ln>
        </p:spPr>
        <p:txBody>
          <a:bodyPr spcFirstLastPara="1" wrap="square" lIns="438900" tIns="219450" rIns="438900" bIns="219450" anchor="t" anchorCtr="0"/>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5"/>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194561" y="7368543"/>
            <a:ext cx="19392903" cy="3070858"/>
          </a:xfrm>
          <a:prstGeom prst="rect">
            <a:avLst/>
          </a:prstGeom>
          <a:noFill/>
          <a:ln>
            <a:noFill/>
          </a:ln>
        </p:spPr>
        <p:txBody>
          <a:bodyPr spcFirstLastPara="1" wrap="square" lIns="438900" tIns="219450" rIns="438900" bIns="219450" anchor="b" anchorCtr="0"/>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6"/>
          <p:cNvSpPr txBox="1">
            <a:spLocks noGrp="1"/>
          </p:cNvSpPr>
          <p:nvPr>
            <p:ph type="body" idx="2"/>
          </p:nvPr>
        </p:nvSpPr>
        <p:spPr>
          <a:xfrm>
            <a:off x="2194561" y="10439401"/>
            <a:ext cx="19392903" cy="18966182"/>
          </a:xfrm>
          <a:prstGeom prst="rect">
            <a:avLst/>
          </a:prstGeom>
          <a:noFill/>
          <a:ln>
            <a:noFill/>
          </a:ln>
        </p:spPr>
        <p:txBody>
          <a:bodyPr spcFirstLastPara="1" wrap="square" lIns="438900" tIns="219450" rIns="438900" bIns="219450" anchor="t" anchorCtr="0"/>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6"/>
          <p:cNvSpPr txBox="1">
            <a:spLocks noGrp="1"/>
          </p:cNvSpPr>
          <p:nvPr>
            <p:ph type="body" idx="3"/>
          </p:nvPr>
        </p:nvSpPr>
        <p:spPr>
          <a:xfrm>
            <a:off x="22296123" y="7368543"/>
            <a:ext cx="19400519" cy="3070858"/>
          </a:xfrm>
          <a:prstGeom prst="rect">
            <a:avLst/>
          </a:prstGeom>
          <a:noFill/>
          <a:ln>
            <a:noFill/>
          </a:ln>
        </p:spPr>
        <p:txBody>
          <a:bodyPr spcFirstLastPara="1" wrap="square" lIns="438900" tIns="219450" rIns="438900" bIns="219450" anchor="b" anchorCtr="0"/>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6"/>
          <p:cNvSpPr txBox="1">
            <a:spLocks noGrp="1"/>
          </p:cNvSpPr>
          <p:nvPr>
            <p:ph type="body" idx="4"/>
          </p:nvPr>
        </p:nvSpPr>
        <p:spPr>
          <a:xfrm>
            <a:off x="22296123" y="10439401"/>
            <a:ext cx="19400519" cy="18966182"/>
          </a:xfrm>
          <a:prstGeom prst="rect">
            <a:avLst/>
          </a:prstGeom>
          <a:noFill/>
          <a:ln>
            <a:noFill/>
          </a:ln>
        </p:spPr>
        <p:txBody>
          <a:bodyPr spcFirstLastPara="1" wrap="square" lIns="438900" tIns="219450" rIns="438900" bIns="219450" anchor="t" anchorCtr="0"/>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6"/>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94563" y="1310640"/>
            <a:ext cx="14439903" cy="5577840"/>
          </a:xfrm>
          <a:prstGeom prst="rect">
            <a:avLst/>
          </a:prstGeom>
          <a:noFill/>
          <a:ln>
            <a:noFill/>
          </a:ln>
        </p:spPr>
        <p:txBody>
          <a:bodyPr spcFirstLastPara="1" wrap="square" lIns="438900" tIns="219450" rIns="438900" bIns="219450" anchor="b" anchorCtr="0"/>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7160241" y="1310644"/>
            <a:ext cx="24536399" cy="28094942"/>
          </a:xfrm>
          <a:prstGeom prst="rect">
            <a:avLst/>
          </a:prstGeom>
          <a:noFill/>
          <a:ln>
            <a:noFill/>
          </a:ln>
        </p:spPr>
        <p:txBody>
          <a:bodyPr spcFirstLastPara="1" wrap="square" lIns="438900" tIns="219450" rIns="438900" bIns="219450" anchor="t" anchorCtr="0"/>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2194563" y="6888484"/>
            <a:ext cx="14439903" cy="22517102"/>
          </a:xfrm>
          <a:prstGeom prst="rect">
            <a:avLst/>
          </a:prstGeom>
          <a:noFill/>
          <a:ln>
            <a:noFill/>
          </a:ln>
        </p:spPr>
        <p:txBody>
          <a:bodyPr spcFirstLastPara="1" wrap="square" lIns="438900" tIns="219450" rIns="438900" bIns="219450" anchor="t" anchorCtr="0"/>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9"/>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602983" y="23042881"/>
            <a:ext cx="26334721" cy="2720342"/>
          </a:xfrm>
          <a:prstGeom prst="rect">
            <a:avLst/>
          </a:prstGeom>
          <a:noFill/>
          <a:ln>
            <a:noFill/>
          </a:ln>
        </p:spPr>
        <p:txBody>
          <a:bodyPr spcFirstLastPara="1" wrap="square" lIns="438900" tIns="219450" rIns="438900" bIns="219450" anchor="b" anchorCtr="0"/>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602983" y="2941320"/>
            <a:ext cx="26334721" cy="19751040"/>
          </a:xfrm>
          <a:prstGeom prst="rect">
            <a:avLst/>
          </a:prstGeom>
          <a:noFill/>
          <a:ln>
            <a:noFill/>
          </a:ln>
        </p:spPr>
        <p:txBody>
          <a:bodyPr spcFirstLastPara="1" wrap="square" lIns="438900" tIns="219450" rIns="438900" bIns="219450" anchor="t" anchorCtr="0"/>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602983" y="25763223"/>
            <a:ext cx="26334721" cy="3863338"/>
          </a:xfrm>
          <a:prstGeom prst="rect">
            <a:avLst/>
          </a:prstGeom>
          <a:noFill/>
          <a:ln>
            <a:noFill/>
          </a:ln>
        </p:spPr>
        <p:txBody>
          <a:bodyPr spcFirstLastPara="1" wrap="square" lIns="438900" tIns="219450" rIns="438900" bIns="219450" anchor="t" anchorCtr="0"/>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0"/>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194560" y="7680964"/>
            <a:ext cx="39502081" cy="21724621"/>
          </a:xfrm>
          <a:prstGeom prst="rect">
            <a:avLst/>
          </a:prstGeom>
          <a:noFill/>
          <a:ln>
            <a:noFill/>
          </a:ln>
        </p:spPr>
        <p:txBody>
          <a:bodyPr spcFirstLastPara="1" wrap="square" lIns="438900" tIns="219450" rIns="438900" bIns="219450"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F4F8"/>
        </a:solidFill>
        <a:effectLst/>
      </p:bgPr>
    </p:bg>
    <p:spTree>
      <p:nvGrpSpPr>
        <p:cNvPr id="1" name="Shape 88"/>
        <p:cNvGrpSpPr/>
        <p:nvPr/>
      </p:nvGrpSpPr>
      <p:grpSpPr>
        <a:xfrm>
          <a:off x="0" y="0"/>
          <a:ext cx="0" cy="0"/>
          <a:chOff x="0" y="0"/>
          <a:chExt cx="0" cy="0"/>
        </a:xfrm>
      </p:grpSpPr>
      <p:sp>
        <p:nvSpPr>
          <p:cNvPr id="89" name="Google Shape;89;p13"/>
          <p:cNvSpPr txBox="1"/>
          <p:nvPr/>
        </p:nvSpPr>
        <p:spPr>
          <a:xfrm>
            <a:off x="10935212" y="12980401"/>
            <a:ext cx="21968893"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a:solidFill>
                  <a:srgbClr val="FFFFFF"/>
                </a:solidFill>
                <a:latin typeface="Balthazar"/>
                <a:ea typeface="Balthazar"/>
                <a:cs typeface="Balthazar"/>
                <a:sym typeface="Balthazar"/>
              </a:rPr>
              <a:t>Further preprocessing</a:t>
            </a:r>
            <a:endParaRPr sz="8000" b="1" i="0" u="none" strike="noStrike" cap="none">
              <a:solidFill>
                <a:srgbClr val="FFFFFF"/>
              </a:solidFill>
              <a:latin typeface="Balthazar"/>
              <a:ea typeface="Balthazar"/>
              <a:cs typeface="Balthazar"/>
              <a:sym typeface="Balthazar"/>
            </a:endParaRPr>
          </a:p>
        </p:txBody>
      </p:sp>
      <p:sp>
        <p:nvSpPr>
          <p:cNvPr id="90" name="Google Shape;90;p13"/>
          <p:cNvSpPr txBox="1"/>
          <p:nvPr/>
        </p:nvSpPr>
        <p:spPr>
          <a:xfrm>
            <a:off x="32941691" y="20271478"/>
            <a:ext cx="11011200" cy="1366500"/>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i="0" u="none" strike="noStrike" cap="none">
                <a:solidFill>
                  <a:srgbClr val="FFFFFF"/>
                </a:solidFill>
                <a:latin typeface="Balthazar"/>
                <a:ea typeface="Balthazar"/>
                <a:cs typeface="Balthazar"/>
                <a:sym typeface="Balthazar"/>
              </a:rPr>
              <a:t>Conclusion</a:t>
            </a:r>
            <a:endParaRPr/>
          </a:p>
        </p:txBody>
      </p:sp>
      <p:cxnSp>
        <p:nvCxnSpPr>
          <p:cNvPr id="91" name="Google Shape;91;p13"/>
          <p:cNvCxnSpPr/>
          <p:nvPr/>
        </p:nvCxnSpPr>
        <p:spPr>
          <a:xfrm>
            <a:off x="10935212" y="-32583"/>
            <a:ext cx="0" cy="32918401"/>
          </a:xfrm>
          <a:prstGeom prst="straightConnector1">
            <a:avLst/>
          </a:prstGeom>
          <a:noFill/>
          <a:ln w="9525" cap="flat" cmpd="sng">
            <a:solidFill>
              <a:srgbClr val="4A7DBA"/>
            </a:solidFill>
            <a:prstDash val="solid"/>
            <a:round/>
            <a:headEnd type="none" w="sm" len="sm"/>
            <a:tailEnd type="none" w="sm" len="sm"/>
          </a:ln>
        </p:spPr>
      </p:cxnSp>
      <p:sp>
        <p:nvSpPr>
          <p:cNvPr id="92" name="Google Shape;92;p13"/>
          <p:cNvSpPr txBox="1"/>
          <p:nvPr/>
        </p:nvSpPr>
        <p:spPr>
          <a:xfrm>
            <a:off x="-51919" y="0"/>
            <a:ext cx="11024719"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i="0" u="none" strike="noStrike" cap="none">
                <a:solidFill>
                  <a:schemeClr val="lt1"/>
                </a:solidFill>
                <a:latin typeface="Balthazar"/>
                <a:ea typeface="Balthazar"/>
                <a:cs typeface="Balthazar"/>
                <a:sym typeface="Balthazar"/>
              </a:rPr>
              <a:t>Purpose</a:t>
            </a:r>
            <a:endParaRPr/>
          </a:p>
        </p:txBody>
      </p:sp>
      <p:sp>
        <p:nvSpPr>
          <p:cNvPr id="93" name="Google Shape;93;p13"/>
          <p:cNvSpPr txBox="1"/>
          <p:nvPr/>
        </p:nvSpPr>
        <p:spPr>
          <a:xfrm>
            <a:off x="0" y="7421899"/>
            <a:ext cx="10946591"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i="0" u="none" strike="noStrike" cap="none">
                <a:solidFill>
                  <a:srgbClr val="FFFFFF"/>
                </a:solidFill>
                <a:latin typeface="Balthazar"/>
                <a:ea typeface="Balthazar"/>
                <a:cs typeface="Balthazar"/>
                <a:sym typeface="Balthazar"/>
              </a:rPr>
              <a:t>Background</a:t>
            </a:r>
            <a:endParaRPr sz="8000" b="1" i="0" u="none" strike="noStrike" cap="none">
              <a:solidFill>
                <a:srgbClr val="FFFFFF"/>
              </a:solidFill>
              <a:latin typeface="Balthazar"/>
              <a:ea typeface="Balthazar"/>
              <a:cs typeface="Balthazar"/>
              <a:sym typeface="Balthazar"/>
            </a:endParaRPr>
          </a:p>
        </p:txBody>
      </p:sp>
      <p:sp>
        <p:nvSpPr>
          <p:cNvPr id="94" name="Google Shape;94;p13"/>
          <p:cNvSpPr txBox="1"/>
          <p:nvPr/>
        </p:nvSpPr>
        <p:spPr>
          <a:xfrm>
            <a:off x="0" y="27014494"/>
            <a:ext cx="10946591"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i="0" u="none" strike="noStrike" cap="none">
                <a:solidFill>
                  <a:srgbClr val="FFFFFF"/>
                </a:solidFill>
                <a:latin typeface="Balthazar"/>
                <a:ea typeface="Balthazar"/>
                <a:cs typeface="Balthazar"/>
                <a:sym typeface="Balthazar"/>
              </a:rPr>
              <a:t>Hypothesis</a:t>
            </a:r>
            <a:endParaRPr sz="8000" b="1" i="0" u="none" strike="noStrike" cap="none">
              <a:solidFill>
                <a:srgbClr val="FFFFFF"/>
              </a:solidFill>
              <a:latin typeface="Balthazar"/>
              <a:ea typeface="Balthazar"/>
              <a:cs typeface="Balthazar"/>
              <a:sym typeface="Balthazar"/>
            </a:endParaRPr>
          </a:p>
        </p:txBody>
      </p:sp>
      <p:sp>
        <p:nvSpPr>
          <p:cNvPr id="95" name="Google Shape;95;p13"/>
          <p:cNvSpPr txBox="1"/>
          <p:nvPr/>
        </p:nvSpPr>
        <p:spPr>
          <a:xfrm>
            <a:off x="32941691" y="-1"/>
            <a:ext cx="11009376"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i="0" u="none" strike="noStrike" cap="none">
                <a:solidFill>
                  <a:srgbClr val="FFFFFF"/>
                </a:solidFill>
                <a:latin typeface="Balthazar"/>
                <a:ea typeface="Balthazar"/>
                <a:cs typeface="Balthazar"/>
                <a:sym typeface="Balthazar"/>
              </a:rPr>
              <a:t>Data/Results</a:t>
            </a:r>
            <a:endParaRPr sz="8000" b="1" i="0" u="none" strike="noStrike" cap="none">
              <a:solidFill>
                <a:srgbClr val="FFFFFF"/>
              </a:solidFill>
              <a:latin typeface="Balthazar"/>
              <a:ea typeface="Balthazar"/>
              <a:cs typeface="Balthazar"/>
              <a:sym typeface="Balthazar"/>
            </a:endParaRPr>
          </a:p>
        </p:txBody>
      </p:sp>
      <p:cxnSp>
        <p:nvCxnSpPr>
          <p:cNvPr id="96" name="Google Shape;96;p13"/>
          <p:cNvCxnSpPr/>
          <p:nvPr/>
        </p:nvCxnSpPr>
        <p:spPr>
          <a:xfrm>
            <a:off x="32916544" y="67790"/>
            <a:ext cx="0" cy="32918401"/>
          </a:xfrm>
          <a:prstGeom prst="straightConnector1">
            <a:avLst/>
          </a:prstGeom>
          <a:noFill/>
          <a:ln w="9525" cap="flat" cmpd="sng">
            <a:solidFill>
              <a:srgbClr val="4A7DBA"/>
            </a:solidFill>
            <a:prstDash val="solid"/>
            <a:round/>
            <a:headEnd type="none" w="sm" len="sm"/>
            <a:tailEnd type="none" w="sm" len="sm"/>
          </a:ln>
        </p:spPr>
      </p:cxnSp>
      <p:sp>
        <p:nvSpPr>
          <p:cNvPr id="97" name="Google Shape;97;p13"/>
          <p:cNvSpPr txBox="1"/>
          <p:nvPr/>
        </p:nvSpPr>
        <p:spPr>
          <a:xfrm>
            <a:off x="10972800" y="4120317"/>
            <a:ext cx="21945600"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a:solidFill>
                  <a:srgbClr val="FFFFFF"/>
                </a:solidFill>
                <a:latin typeface="Balthazar"/>
                <a:ea typeface="Balthazar"/>
                <a:cs typeface="Balthazar"/>
                <a:sym typeface="Balthazar"/>
              </a:rPr>
              <a:t>Features</a:t>
            </a:r>
            <a:endParaRPr sz="8000" b="1" i="0" u="none" strike="noStrike" cap="none">
              <a:solidFill>
                <a:srgbClr val="FFFFFF"/>
              </a:solidFill>
              <a:latin typeface="Balthazar"/>
              <a:ea typeface="Balthazar"/>
              <a:cs typeface="Balthazar"/>
              <a:sym typeface="Balthazar"/>
            </a:endParaRPr>
          </a:p>
        </p:txBody>
      </p:sp>
      <p:sp>
        <p:nvSpPr>
          <p:cNvPr id="98" name="Google Shape;98;p13"/>
          <p:cNvSpPr txBox="1"/>
          <p:nvPr/>
        </p:nvSpPr>
        <p:spPr>
          <a:xfrm>
            <a:off x="10935212" y="21806550"/>
            <a:ext cx="21968893" cy="1366528"/>
          </a:xfrm>
          <a:prstGeom prst="rect">
            <a:avLst/>
          </a:prstGeom>
          <a:solidFill>
            <a:srgbClr val="7F7F7F"/>
          </a:solidFill>
          <a:ln>
            <a:noFill/>
          </a:ln>
        </p:spPr>
        <p:txBody>
          <a:bodyPr spcFirstLastPara="1" wrap="square" lIns="438900" tIns="219450" rIns="438900" bIns="219450" anchor="t" anchorCtr="0">
            <a:noAutofit/>
          </a:bodyPr>
          <a:lstStyle/>
          <a:p>
            <a:pPr marL="0" marR="0" lvl="0" indent="0" algn="ctr" rtl="0">
              <a:spcBef>
                <a:spcPts val="0"/>
              </a:spcBef>
              <a:spcAft>
                <a:spcPts val="0"/>
              </a:spcAft>
              <a:buNone/>
            </a:pPr>
            <a:r>
              <a:rPr lang="en-US" sz="6000" b="1">
                <a:solidFill>
                  <a:srgbClr val="FFFFFF"/>
                </a:solidFill>
                <a:latin typeface="Balthazar"/>
                <a:ea typeface="Balthazar"/>
                <a:cs typeface="Balthazar"/>
                <a:sym typeface="Balthazar"/>
              </a:rPr>
              <a:t>Convolutional neural networks</a:t>
            </a:r>
            <a:endParaRPr sz="8000" b="1" i="0" u="none" strike="noStrike" cap="none">
              <a:solidFill>
                <a:srgbClr val="FFFFFF"/>
              </a:solidFill>
              <a:latin typeface="Balthazar"/>
              <a:ea typeface="Balthazar"/>
              <a:cs typeface="Balthazar"/>
              <a:sym typeface="Balthazar"/>
            </a:endParaRPr>
          </a:p>
        </p:txBody>
      </p:sp>
      <p:sp>
        <p:nvSpPr>
          <p:cNvPr id="99" name="Google Shape;99;p13"/>
          <p:cNvSpPr txBox="1"/>
          <p:nvPr/>
        </p:nvSpPr>
        <p:spPr>
          <a:xfrm>
            <a:off x="11849574" y="442023"/>
            <a:ext cx="20191124" cy="3046988"/>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0" b="1">
                <a:solidFill>
                  <a:schemeClr val="dk1"/>
                </a:solidFill>
                <a:latin typeface="Bree Serif"/>
                <a:ea typeface="Bree Serif"/>
                <a:cs typeface="Bree Serif"/>
                <a:sym typeface="Bree Serif"/>
              </a:rPr>
              <a:t>Convolutional neural network models for real-time seizure forecasting</a:t>
            </a:r>
            <a:endParaRPr sz="8000" b="1">
              <a:latin typeface="Bree Serif"/>
              <a:ea typeface="Bree Serif"/>
              <a:cs typeface="Bree Serif"/>
              <a:sym typeface="Bree Serif"/>
            </a:endParaRPr>
          </a:p>
        </p:txBody>
      </p:sp>
      <p:sp>
        <p:nvSpPr>
          <p:cNvPr id="100" name="Google Shape;100;p13"/>
          <p:cNvSpPr txBox="1"/>
          <p:nvPr/>
        </p:nvSpPr>
        <p:spPr>
          <a:xfrm>
            <a:off x="952025" y="1838875"/>
            <a:ext cx="6029400" cy="54393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SzPts val="3000"/>
              <a:buFont typeface="Calibri"/>
              <a:buChar char="●"/>
            </a:pPr>
            <a:r>
              <a:rPr lang="en-US" sz="3000" dirty="0">
                <a:latin typeface="Calibri"/>
                <a:ea typeface="Calibri"/>
                <a:cs typeface="Calibri"/>
                <a:sym typeface="Calibri"/>
              </a:rPr>
              <a:t>Epilepsy is a serious problem, mainly because it’s so unpredictable</a:t>
            </a:r>
            <a:endParaRPr sz="3000" dirty="0">
              <a:latin typeface="Calibri"/>
              <a:ea typeface="Calibri"/>
              <a:cs typeface="Calibri"/>
              <a:sym typeface="Calibri"/>
            </a:endParaRPr>
          </a:p>
          <a:p>
            <a:pPr marL="457200" marR="0" lvl="0" indent="-419100" algn="l" rtl="0">
              <a:spcBef>
                <a:spcPts val="0"/>
              </a:spcBef>
              <a:spcAft>
                <a:spcPts val="0"/>
              </a:spcAft>
              <a:buSzPts val="3000"/>
              <a:buFont typeface="Calibri"/>
              <a:buChar char="●"/>
            </a:pPr>
            <a:r>
              <a:rPr lang="en-US" sz="3000" dirty="0">
                <a:latin typeface="Calibri"/>
                <a:ea typeface="Calibri"/>
                <a:cs typeface="Calibri"/>
                <a:sym typeface="Calibri"/>
              </a:rPr>
              <a:t>What if people with epilepsy had a device that could tell them how long they had until a seizure began?</a:t>
            </a:r>
            <a:endParaRPr sz="3000" dirty="0">
              <a:latin typeface="Calibri"/>
              <a:ea typeface="Calibri"/>
              <a:cs typeface="Calibri"/>
              <a:sym typeface="Calibri"/>
            </a:endParaRPr>
          </a:p>
          <a:p>
            <a:pPr marL="457200" marR="0" lvl="0" indent="-419100" algn="l" rtl="0">
              <a:spcBef>
                <a:spcPts val="0"/>
              </a:spcBef>
              <a:spcAft>
                <a:spcPts val="0"/>
              </a:spcAft>
              <a:buSzPts val="3000"/>
              <a:buFont typeface="Calibri"/>
              <a:buChar char="●"/>
            </a:pPr>
            <a:r>
              <a:rPr lang="en-US" sz="3000" dirty="0">
                <a:latin typeface="Calibri"/>
                <a:ea typeface="Calibri"/>
                <a:cs typeface="Calibri"/>
                <a:sym typeface="Calibri"/>
              </a:rPr>
              <a:t>The hardware exists; we aim to provide the software</a:t>
            </a:r>
            <a:endParaRPr sz="3000" dirty="0">
              <a:latin typeface="Calibri"/>
              <a:ea typeface="Calibri"/>
              <a:cs typeface="Calibri"/>
              <a:sym typeface="Calibri"/>
            </a:endParaRPr>
          </a:p>
        </p:txBody>
      </p:sp>
      <p:sp>
        <p:nvSpPr>
          <p:cNvPr id="101" name="Google Shape;101;p13"/>
          <p:cNvSpPr txBox="1"/>
          <p:nvPr/>
        </p:nvSpPr>
        <p:spPr>
          <a:xfrm>
            <a:off x="524825" y="9322650"/>
            <a:ext cx="9144000" cy="1318770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US" sz="3000" b="1">
                <a:solidFill>
                  <a:schemeClr val="dk1"/>
                </a:solidFill>
                <a:latin typeface="Calibri"/>
                <a:ea typeface="Calibri"/>
                <a:cs typeface="Calibri"/>
                <a:sym typeface="Calibri"/>
              </a:rPr>
              <a:t>Biology</a:t>
            </a:r>
            <a:endParaRPr sz="3000" b="1">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Seizures occur when a defective cluster of neurons sends an unusually strong signal, causing a positive feedback loop that spreads across a larger brain region, resulting in a seizure. </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If we look at brain activity for signs of future abnormality, we may be able to predict an upcoming seizure. (Stringer, 2017)</a:t>
            </a: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a:p>
            <a:pPr marL="0" marR="0" lvl="0" indent="0" algn="ctr" rtl="0">
              <a:lnSpc>
                <a:spcPct val="107000"/>
              </a:lnSpc>
              <a:spcBef>
                <a:spcPts val="0"/>
              </a:spcBef>
              <a:spcAft>
                <a:spcPts val="0"/>
              </a:spcAft>
              <a:buNone/>
            </a:pPr>
            <a:r>
              <a:rPr lang="en-US" sz="3000" b="1">
                <a:solidFill>
                  <a:schemeClr val="dk1"/>
                </a:solidFill>
                <a:latin typeface="Calibri"/>
                <a:ea typeface="Calibri"/>
                <a:cs typeface="Calibri"/>
                <a:sym typeface="Calibri"/>
              </a:rPr>
              <a:t>EEGs</a:t>
            </a:r>
            <a:endParaRPr sz="3000" b="1">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Electroencephalograms (EEGs) are recordings of the differences in voltage between pairs of electrodes. </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Each pair of electrodes measures one channel. </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Electrodes can be either intracranial (implanted within the head) or extracranial (attached to the scalp) (Kuruvilla, 2003)</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Typically, seizure prediction algorithms begin by picking out a number of features that previous research have shown to be related to seizure occurrence.</a:t>
            </a: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a:p>
            <a:pPr marL="0" marR="0" lvl="0" indent="0" algn="ctr" rtl="0">
              <a:lnSpc>
                <a:spcPct val="107000"/>
              </a:lnSpc>
              <a:spcBef>
                <a:spcPts val="0"/>
              </a:spcBef>
              <a:spcAft>
                <a:spcPts val="0"/>
              </a:spcAft>
              <a:buNone/>
            </a:pPr>
            <a:r>
              <a:rPr lang="en-US" sz="3000" b="1">
                <a:solidFill>
                  <a:schemeClr val="dk1"/>
                </a:solidFill>
                <a:latin typeface="Calibri"/>
                <a:ea typeface="Calibri"/>
                <a:cs typeface="Calibri"/>
                <a:sym typeface="Calibri"/>
              </a:rPr>
              <a:t>Current Research</a:t>
            </a:r>
            <a:endParaRPr sz="3000" b="1">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State of the art algorithms (Tsiouris et al., 2018) can predict whether a seizure will occur in a long segment with near-perfect accuracy; however, we aim to predict a specific time until the next seizure.</a:t>
            </a: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p:txBody>
      </p:sp>
      <p:sp>
        <p:nvSpPr>
          <p:cNvPr id="102" name="Google Shape;102;p13"/>
          <p:cNvSpPr txBox="1"/>
          <p:nvPr/>
        </p:nvSpPr>
        <p:spPr>
          <a:xfrm>
            <a:off x="524825" y="28715075"/>
            <a:ext cx="9144000" cy="35394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3000">
                <a:solidFill>
                  <a:schemeClr val="dk1"/>
                </a:solidFill>
                <a:latin typeface="Calibri"/>
                <a:ea typeface="Calibri"/>
                <a:cs typeface="Calibri"/>
                <a:sym typeface="Calibri"/>
              </a:rPr>
              <a:t>Convolutional networks will outperform simpler methods because the additional structure allows them to handle more data meaningfully. We expect them to outperform recurrent models due to the sharing of filters across features. The convolutional network with a custom loss function will outperform the network with a mean squared error loss.</a:t>
            </a: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p:txBody>
      </p:sp>
      <p:sp>
        <p:nvSpPr>
          <p:cNvPr id="103" name="Google Shape;103;p13"/>
          <p:cNvSpPr txBox="1"/>
          <p:nvPr/>
        </p:nvSpPr>
        <p:spPr>
          <a:xfrm>
            <a:off x="33795175" y="22067175"/>
            <a:ext cx="9144000" cy="75318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3000">
                <a:solidFill>
                  <a:schemeClr val="dk1"/>
                </a:solidFill>
                <a:latin typeface="Calibri"/>
                <a:ea typeface="Calibri"/>
                <a:cs typeface="Calibri"/>
                <a:sym typeface="Calibri"/>
              </a:rPr>
              <a:t>As the graphs above show, we have so far been unsuccessful at creating an effective model. There are a number of potential causes:</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We chose hyperparameters, layer sizes, and other features of our model poorly</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The unusual target distribution makes a pure regression ineffective, but possible in principle</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It’s effectively impossible to predict the amount of time until the next seizure.</a:t>
            </a: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endParaRPr sz="3000">
              <a:solidFill>
                <a:schemeClr val="dk1"/>
              </a:solidFill>
              <a:latin typeface="Calibri"/>
              <a:ea typeface="Calibri"/>
              <a:cs typeface="Calibri"/>
              <a:sym typeface="Calibri"/>
            </a:endParaRPr>
          </a:p>
          <a:p>
            <a:pPr marL="0" marR="0" lvl="0" indent="0" algn="l" rtl="0">
              <a:lnSpc>
                <a:spcPct val="107000"/>
              </a:lnSpc>
              <a:spcBef>
                <a:spcPts val="0"/>
              </a:spcBef>
              <a:spcAft>
                <a:spcPts val="0"/>
              </a:spcAft>
              <a:buNone/>
            </a:pPr>
            <a:r>
              <a:rPr lang="en-US" sz="3000">
                <a:solidFill>
                  <a:schemeClr val="dk1"/>
                </a:solidFill>
                <a:latin typeface="Calibri"/>
                <a:ea typeface="Calibri"/>
                <a:cs typeface="Calibri"/>
                <a:sym typeface="Calibri"/>
              </a:rPr>
              <a:t>We are currently working on the following:</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Survival analysis</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Using an autoencoder for preprocessing</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Increasing the number of convolutional layers</a:t>
            </a:r>
            <a:endParaRPr sz="3000">
              <a:solidFill>
                <a:schemeClr val="dk1"/>
              </a:solidFill>
              <a:latin typeface="Calibri"/>
              <a:ea typeface="Calibri"/>
              <a:cs typeface="Calibri"/>
              <a:sym typeface="Calibri"/>
            </a:endParaRPr>
          </a:p>
          <a:p>
            <a:pPr marL="457200" marR="0" lvl="0" indent="-419100" algn="l" rtl="0">
              <a:lnSpc>
                <a:spcPct val="107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Switching our architecture to LSTMs</a:t>
            </a:r>
            <a:endParaRPr sz="3000">
              <a:solidFill>
                <a:schemeClr val="dk1"/>
              </a:solidFill>
              <a:latin typeface="Calibri"/>
              <a:ea typeface="Calibri"/>
              <a:cs typeface="Calibri"/>
              <a:sym typeface="Calibri"/>
            </a:endParaRPr>
          </a:p>
        </p:txBody>
      </p:sp>
      <p:pic>
        <p:nvPicPr>
          <p:cNvPr id="104" name="Google Shape;104;p13"/>
          <p:cNvPicPr preferRelativeResize="0"/>
          <p:nvPr/>
        </p:nvPicPr>
        <p:blipFill>
          <a:blip r:embed="rId3">
            <a:alphaModFix/>
          </a:blip>
          <a:stretch>
            <a:fillRect/>
          </a:stretch>
        </p:blipFill>
        <p:spPr>
          <a:xfrm>
            <a:off x="12226463" y="5791200"/>
            <a:ext cx="3848100" cy="2565393"/>
          </a:xfrm>
          <a:prstGeom prst="rect">
            <a:avLst/>
          </a:prstGeom>
          <a:noFill/>
          <a:ln>
            <a:noFill/>
          </a:ln>
        </p:spPr>
      </p:pic>
      <p:pic>
        <p:nvPicPr>
          <p:cNvPr id="105" name="Google Shape;105;p13"/>
          <p:cNvPicPr preferRelativeResize="0"/>
          <p:nvPr/>
        </p:nvPicPr>
        <p:blipFill>
          <a:blip r:embed="rId4">
            <a:alphaModFix/>
          </a:blip>
          <a:stretch>
            <a:fillRect/>
          </a:stretch>
        </p:blipFill>
        <p:spPr>
          <a:xfrm>
            <a:off x="16241713" y="5791200"/>
            <a:ext cx="8836379" cy="2565400"/>
          </a:xfrm>
          <a:prstGeom prst="rect">
            <a:avLst/>
          </a:prstGeom>
          <a:noFill/>
          <a:ln>
            <a:noFill/>
          </a:ln>
        </p:spPr>
      </p:pic>
      <p:sp>
        <p:nvSpPr>
          <p:cNvPr id="106" name="Google Shape;106;p13"/>
          <p:cNvSpPr txBox="1"/>
          <p:nvPr/>
        </p:nvSpPr>
        <p:spPr>
          <a:xfrm>
            <a:off x="18446750" y="23583925"/>
            <a:ext cx="12884700" cy="57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Calibri"/>
                <a:ea typeface="Calibri"/>
                <a:cs typeface="Calibri"/>
                <a:sym typeface="Calibri"/>
              </a:rPr>
              <a:t>Our convolutional network model takes as input a sequence of 5 624-element feature vectors, each of which is associated with a 5 second snippet of EEG. It then passes through a sequence of layers shown on the left. There are several notable attributes of this model that distinguish it from typical models:</a:t>
            </a:r>
            <a:endParaRPr sz="3000">
              <a:latin typeface="Calibri"/>
              <a:ea typeface="Calibri"/>
              <a:cs typeface="Calibri"/>
              <a:sym typeface="Calibri"/>
            </a:endParaRPr>
          </a:p>
          <a:p>
            <a:pPr marL="0" lvl="0" indent="0" algn="l" rtl="0">
              <a:spcBef>
                <a:spcPts val="0"/>
              </a:spcBef>
              <a:spcAft>
                <a:spcPts val="0"/>
              </a:spcAft>
              <a:buNone/>
            </a:pP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We use a custom loss function. Mean squared error, a more traditional loss function, has the disadvantage of weighting errors in large outputs far greater than errors in small outputs. This means that a prediction of 2 days  + 1 minute when the actual answer was 2 days would be “worse” than a prediction of 2 minutes when the actual answer was 1 minute --- even though the second is worse for actual end-users, who get a false sense of security</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Since it doesn’t make any sense to convolve over the features (since they’re not ordered in any way), we use 1x3 filters to only convolve over the times.</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We do, however, share filters across different features. Since many of the features are similar, we expect that the filters will detect shared patterns.</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To prevent the network from overfitting, we used dropout: during training, we deleted some neurons to prevent the network from learning that any one input was too important.</a:t>
            </a:r>
            <a:endParaRPr sz="3000">
              <a:latin typeface="Calibri"/>
              <a:ea typeface="Calibri"/>
              <a:cs typeface="Calibri"/>
              <a:sym typeface="Calibri"/>
            </a:endParaRPr>
          </a:p>
        </p:txBody>
      </p:sp>
      <p:graphicFrame>
        <p:nvGraphicFramePr>
          <p:cNvPr id="107" name="Google Shape;107;p13"/>
          <p:cNvGraphicFramePr/>
          <p:nvPr/>
        </p:nvGraphicFramePr>
        <p:xfrm>
          <a:off x="33875313" y="2378975"/>
          <a:ext cx="9144000" cy="6034800"/>
        </p:xfrm>
        <a:graphic>
          <a:graphicData uri="http://schemas.openxmlformats.org/drawingml/2006/table">
            <a:tbl>
              <a:tblPr>
                <a:noFill/>
                <a:tableStyleId>{8D4470DD-82AE-41B3-9A1C-17C0E7D75373}</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3000" b="1"/>
                        <a:t>Method</a:t>
                      </a:r>
                      <a:endParaRPr sz="3000" b="1"/>
                    </a:p>
                  </a:txBody>
                  <a:tcPr marL="91425" marR="91425" marT="91425" marB="91425"/>
                </a:tc>
                <a:tc>
                  <a:txBody>
                    <a:bodyPr/>
                    <a:lstStyle/>
                    <a:p>
                      <a:pPr marL="0" lvl="0" indent="0" algn="l" rtl="0">
                        <a:spcBef>
                          <a:spcPts val="0"/>
                        </a:spcBef>
                        <a:spcAft>
                          <a:spcPts val="0"/>
                        </a:spcAft>
                        <a:buNone/>
                      </a:pPr>
                      <a:r>
                        <a:rPr lang="en-US" sz="3000" b="1"/>
                        <a:t>R</a:t>
                      </a:r>
                      <a:r>
                        <a:rPr lang="en-US" sz="3000" b="1" baseline="30000"/>
                        <a:t>2</a:t>
                      </a:r>
                      <a:endParaRPr sz="3000" b="1" baseline="300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3000"/>
                        <a:t>Dummy</a:t>
                      </a:r>
                      <a:endParaRPr sz="3000"/>
                    </a:p>
                  </a:txBody>
                  <a:tcPr marL="91425" marR="91425" marT="91425" marB="91425"/>
                </a:tc>
                <a:tc>
                  <a:txBody>
                    <a:bodyPr/>
                    <a:lstStyle/>
                    <a:p>
                      <a:pPr marL="0" lvl="0" indent="0" algn="l" rtl="0">
                        <a:spcBef>
                          <a:spcPts val="0"/>
                        </a:spcBef>
                        <a:spcAft>
                          <a:spcPts val="0"/>
                        </a:spcAft>
                        <a:buNone/>
                      </a:pPr>
                      <a:r>
                        <a:rPr lang="en-US" sz="3000"/>
                        <a:t>-0.184</a:t>
                      </a:r>
                      <a:endParaRPr sz="30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3000"/>
                        <a:t>Linear regression</a:t>
                      </a:r>
                      <a:endParaRPr sz="3000"/>
                    </a:p>
                  </a:txBody>
                  <a:tcPr marL="91425" marR="91425" marT="91425" marB="91425"/>
                </a:tc>
                <a:tc>
                  <a:txBody>
                    <a:bodyPr/>
                    <a:lstStyle/>
                    <a:p>
                      <a:pPr marL="0" lvl="0" indent="0" algn="l" rtl="0">
                        <a:spcBef>
                          <a:spcPts val="0"/>
                        </a:spcBef>
                        <a:spcAft>
                          <a:spcPts val="0"/>
                        </a:spcAft>
                        <a:buNone/>
                      </a:pPr>
                      <a:r>
                        <a:rPr lang="en-US" sz="3000"/>
                        <a:t>+0.128</a:t>
                      </a:r>
                      <a:endParaRPr sz="30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3000"/>
                        <a:t>Multilayer perceptron</a:t>
                      </a:r>
                      <a:endParaRPr sz="3000"/>
                    </a:p>
                  </a:txBody>
                  <a:tcPr marL="91425" marR="91425" marT="91425" marB="91425"/>
                </a:tc>
                <a:tc>
                  <a:txBody>
                    <a:bodyPr/>
                    <a:lstStyle/>
                    <a:p>
                      <a:pPr marL="0" lvl="0" indent="0" algn="l" rtl="0">
                        <a:spcBef>
                          <a:spcPts val="0"/>
                        </a:spcBef>
                        <a:spcAft>
                          <a:spcPts val="0"/>
                        </a:spcAft>
                        <a:buNone/>
                      </a:pPr>
                      <a:r>
                        <a:rPr lang="en-US" sz="3000"/>
                        <a:t>-0.608</a:t>
                      </a:r>
                      <a:endParaRPr sz="30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3000"/>
                        <a:t>Gradient-boosted trees</a:t>
                      </a:r>
                      <a:endParaRPr sz="3000"/>
                    </a:p>
                  </a:txBody>
                  <a:tcPr marL="91425" marR="91425" marT="91425" marB="91425"/>
                </a:tc>
                <a:tc>
                  <a:txBody>
                    <a:bodyPr/>
                    <a:lstStyle/>
                    <a:p>
                      <a:pPr marL="0" lvl="0" indent="0" algn="l" rtl="0">
                        <a:spcBef>
                          <a:spcPts val="0"/>
                        </a:spcBef>
                        <a:spcAft>
                          <a:spcPts val="0"/>
                        </a:spcAft>
                        <a:buNone/>
                      </a:pPr>
                      <a:r>
                        <a:rPr lang="en-US" sz="3000"/>
                        <a:t>-0.499</a:t>
                      </a:r>
                      <a:endParaRPr sz="300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3000"/>
                        <a:t>Convolutional neural network (MSE loss)</a:t>
                      </a:r>
                      <a:endParaRPr sz="3000"/>
                    </a:p>
                  </a:txBody>
                  <a:tcPr marL="91425" marR="91425" marT="91425" marB="91425"/>
                </a:tc>
                <a:tc>
                  <a:txBody>
                    <a:bodyPr/>
                    <a:lstStyle/>
                    <a:p>
                      <a:pPr marL="0" lvl="0" indent="0" algn="l" rtl="0">
                        <a:spcBef>
                          <a:spcPts val="0"/>
                        </a:spcBef>
                        <a:spcAft>
                          <a:spcPts val="0"/>
                        </a:spcAft>
                        <a:buNone/>
                      </a:pPr>
                      <a:r>
                        <a:rPr lang="en-US" sz="3000"/>
                        <a:t>-0.013</a:t>
                      </a:r>
                      <a:endParaRPr sz="30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3000"/>
                        <a:t>Convolutional neural network (custom loss)</a:t>
                      </a:r>
                      <a:endParaRPr sz="3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3000">
                          <a:solidFill>
                            <a:schemeClr val="dk1"/>
                          </a:solidFill>
                        </a:rPr>
                        <a:t>+0.105</a:t>
                      </a:r>
                      <a:endParaRPr sz="3000"/>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3000"/>
                        <a:t>LSTM (custom loss)</a:t>
                      </a:r>
                      <a:endParaRPr sz="3000"/>
                    </a:p>
                  </a:txBody>
                  <a:tcPr marL="91425" marR="91425" marT="91425" marB="91425"/>
                </a:tc>
                <a:tc>
                  <a:txBody>
                    <a:bodyPr/>
                    <a:lstStyle/>
                    <a:p>
                      <a:pPr marL="0" lvl="0" indent="0" algn="l" rtl="0">
                        <a:spcBef>
                          <a:spcPts val="0"/>
                        </a:spcBef>
                        <a:spcAft>
                          <a:spcPts val="0"/>
                        </a:spcAft>
                        <a:buNone/>
                      </a:pPr>
                      <a:r>
                        <a:rPr lang="en-US" sz="3000">
                          <a:solidFill>
                            <a:schemeClr val="dk1"/>
                          </a:solidFill>
                        </a:rPr>
                        <a:t>+0.242</a:t>
                      </a:r>
                      <a:endParaRPr sz="3000">
                        <a:solidFill>
                          <a:schemeClr val="dk1"/>
                        </a:solidFill>
                      </a:endParaRPr>
                    </a:p>
                  </a:txBody>
                  <a:tcPr marL="91425" marR="91425" marT="91425" marB="91425"/>
                </a:tc>
                <a:extLst>
                  <a:ext uri="{0D108BD9-81ED-4DB2-BD59-A6C34878D82A}">
                    <a16:rowId xmlns:a16="http://schemas.microsoft.com/office/drawing/2014/main" val="10007"/>
                  </a:ext>
                </a:extLst>
              </a:tr>
            </a:tbl>
          </a:graphicData>
        </a:graphic>
      </p:graphicFrame>
      <p:pic>
        <p:nvPicPr>
          <p:cNvPr id="108" name="Google Shape;108;p13"/>
          <p:cNvPicPr preferRelativeResize="0"/>
          <p:nvPr/>
        </p:nvPicPr>
        <p:blipFill>
          <a:blip r:embed="rId5">
            <a:alphaModFix/>
          </a:blip>
          <a:stretch>
            <a:fillRect/>
          </a:stretch>
        </p:blipFill>
        <p:spPr>
          <a:xfrm>
            <a:off x="28482525" y="5791201"/>
            <a:ext cx="3075435" cy="2565400"/>
          </a:xfrm>
          <a:prstGeom prst="rect">
            <a:avLst/>
          </a:prstGeom>
          <a:noFill/>
          <a:ln>
            <a:noFill/>
          </a:ln>
        </p:spPr>
      </p:pic>
      <p:pic>
        <p:nvPicPr>
          <p:cNvPr id="109" name="Google Shape;109;p13"/>
          <p:cNvPicPr preferRelativeResize="0"/>
          <p:nvPr/>
        </p:nvPicPr>
        <p:blipFill>
          <a:blip r:embed="rId6">
            <a:alphaModFix/>
          </a:blip>
          <a:stretch>
            <a:fillRect/>
          </a:stretch>
        </p:blipFill>
        <p:spPr>
          <a:xfrm>
            <a:off x="25155223" y="5791198"/>
            <a:ext cx="3250174" cy="2565401"/>
          </a:xfrm>
          <a:prstGeom prst="rect">
            <a:avLst/>
          </a:prstGeom>
          <a:noFill/>
          <a:ln>
            <a:noFill/>
          </a:ln>
        </p:spPr>
      </p:pic>
      <p:pic>
        <p:nvPicPr>
          <p:cNvPr id="110" name="Google Shape;110;p13"/>
          <p:cNvPicPr preferRelativeResize="0"/>
          <p:nvPr/>
        </p:nvPicPr>
        <p:blipFill>
          <a:blip r:embed="rId7">
            <a:alphaModFix/>
          </a:blip>
          <a:stretch>
            <a:fillRect/>
          </a:stretch>
        </p:blipFill>
        <p:spPr>
          <a:xfrm>
            <a:off x="482875" y="23020688"/>
            <a:ext cx="9561198" cy="3046975"/>
          </a:xfrm>
          <a:prstGeom prst="rect">
            <a:avLst/>
          </a:prstGeom>
          <a:noFill/>
          <a:ln>
            <a:noFill/>
          </a:ln>
        </p:spPr>
      </p:pic>
      <p:sp>
        <p:nvSpPr>
          <p:cNvPr id="111" name="Google Shape;111;p13"/>
          <p:cNvSpPr txBox="1"/>
          <p:nvPr/>
        </p:nvSpPr>
        <p:spPr>
          <a:xfrm>
            <a:off x="482825" y="26144763"/>
            <a:ext cx="95613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latin typeface="Calibri"/>
                <a:ea typeface="Calibri"/>
                <a:cs typeface="Calibri"/>
                <a:sym typeface="Calibri"/>
              </a:rPr>
              <a:t>Image source: IEEG.org</a:t>
            </a:r>
            <a:endParaRPr sz="800">
              <a:latin typeface="Calibri"/>
              <a:ea typeface="Calibri"/>
              <a:cs typeface="Calibri"/>
              <a:sym typeface="Calibri"/>
            </a:endParaRPr>
          </a:p>
        </p:txBody>
      </p:sp>
      <p:sp>
        <p:nvSpPr>
          <p:cNvPr id="112" name="Google Shape;112;p13"/>
          <p:cNvSpPr txBox="1"/>
          <p:nvPr/>
        </p:nvSpPr>
        <p:spPr>
          <a:xfrm>
            <a:off x="25155200" y="8356600"/>
            <a:ext cx="3250200" cy="5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latin typeface="Calibri"/>
                <a:ea typeface="Calibri"/>
                <a:cs typeface="Calibri"/>
                <a:sym typeface="Calibri"/>
              </a:rPr>
              <a:t>By Cmglee - Own work, CC BY-SA 3.0, https://commons.wikimedia.org/w/index.php?curid=20206883</a:t>
            </a:r>
            <a:endParaRPr sz="800">
              <a:latin typeface="Calibri"/>
              <a:ea typeface="Calibri"/>
              <a:cs typeface="Calibri"/>
              <a:sym typeface="Calibri"/>
            </a:endParaRPr>
          </a:p>
        </p:txBody>
      </p:sp>
      <p:sp>
        <p:nvSpPr>
          <p:cNvPr id="113" name="Google Shape;113;p13"/>
          <p:cNvSpPr txBox="1"/>
          <p:nvPr/>
        </p:nvSpPr>
        <p:spPr>
          <a:xfrm>
            <a:off x="12226475" y="9011600"/>
            <a:ext cx="19331400" cy="3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Calibri"/>
                <a:ea typeface="Calibri"/>
                <a:cs typeface="Calibri"/>
                <a:sym typeface="Calibri"/>
              </a:rPr>
              <a:t>Our feature set is derived from Tsiouris et al. (2018), with only small modifications. Broadly, these features cover four categories:</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Moments (since these can capture shifts in the distribution of the voltage differences)</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Frequency domain features (since neuron firings, and hence brain activity, is largely cyclical)</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Correlation-based features (since seizures start with correlation drops)</a:t>
            </a:r>
            <a:endParaRPr sz="300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a:latin typeface="Calibri"/>
                <a:ea typeface="Calibri"/>
                <a:cs typeface="Calibri"/>
                <a:sym typeface="Calibri"/>
              </a:rPr>
              <a:t>Connectivity graph-based features (since these capture the higher-level correlations)</a:t>
            </a:r>
            <a:endParaRPr sz="3000">
              <a:latin typeface="Calibri"/>
              <a:ea typeface="Calibri"/>
              <a:cs typeface="Calibri"/>
              <a:sym typeface="Calibri"/>
            </a:endParaRPr>
          </a:p>
        </p:txBody>
      </p:sp>
      <p:pic>
        <p:nvPicPr>
          <p:cNvPr id="114" name="Google Shape;114;p13"/>
          <p:cNvPicPr preferRelativeResize="0"/>
          <p:nvPr/>
        </p:nvPicPr>
        <p:blipFill>
          <a:blip r:embed="rId8">
            <a:alphaModFix/>
          </a:blip>
          <a:stretch>
            <a:fillRect/>
          </a:stretch>
        </p:blipFill>
        <p:spPr>
          <a:xfrm>
            <a:off x="33835250" y="10026698"/>
            <a:ext cx="4513899" cy="3389100"/>
          </a:xfrm>
          <a:prstGeom prst="rect">
            <a:avLst/>
          </a:prstGeom>
          <a:noFill/>
          <a:ln>
            <a:noFill/>
          </a:ln>
        </p:spPr>
      </p:pic>
      <p:pic>
        <p:nvPicPr>
          <p:cNvPr id="115" name="Google Shape;115;p13"/>
          <p:cNvPicPr preferRelativeResize="0"/>
          <p:nvPr/>
        </p:nvPicPr>
        <p:blipFill>
          <a:blip r:embed="rId9">
            <a:alphaModFix/>
          </a:blip>
          <a:stretch>
            <a:fillRect/>
          </a:stretch>
        </p:blipFill>
        <p:spPr>
          <a:xfrm>
            <a:off x="38545500" y="10026673"/>
            <a:ext cx="4513899" cy="3389100"/>
          </a:xfrm>
          <a:prstGeom prst="rect">
            <a:avLst/>
          </a:prstGeom>
          <a:noFill/>
          <a:ln>
            <a:noFill/>
          </a:ln>
        </p:spPr>
      </p:pic>
      <p:pic>
        <p:nvPicPr>
          <p:cNvPr id="116" name="Google Shape;116;p13"/>
          <p:cNvPicPr preferRelativeResize="0"/>
          <p:nvPr/>
        </p:nvPicPr>
        <p:blipFill>
          <a:blip r:embed="rId10">
            <a:alphaModFix/>
          </a:blip>
          <a:stretch>
            <a:fillRect/>
          </a:stretch>
        </p:blipFill>
        <p:spPr>
          <a:xfrm>
            <a:off x="33835250" y="13533225"/>
            <a:ext cx="4513899" cy="3389100"/>
          </a:xfrm>
          <a:prstGeom prst="rect">
            <a:avLst/>
          </a:prstGeom>
          <a:noFill/>
          <a:ln>
            <a:noFill/>
          </a:ln>
        </p:spPr>
      </p:pic>
      <p:pic>
        <p:nvPicPr>
          <p:cNvPr id="117" name="Google Shape;117;p13"/>
          <p:cNvPicPr preferRelativeResize="0"/>
          <p:nvPr/>
        </p:nvPicPr>
        <p:blipFill>
          <a:blip r:embed="rId11">
            <a:alphaModFix/>
          </a:blip>
          <a:stretch>
            <a:fillRect/>
          </a:stretch>
        </p:blipFill>
        <p:spPr>
          <a:xfrm>
            <a:off x="22104338" y="18271366"/>
            <a:ext cx="4114800" cy="2743200"/>
          </a:xfrm>
          <a:prstGeom prst="rect">
            <a:avLst/>
          </a:prstGeom>
          <a:noFill/>
          <a:ln>
            <a:noFill/>
          </a:ln>
        </p:spPr>
      </p:pic>
      <p:pic>
        <p:nvPicPr>
          <p:cNvPr id="118" name="Google Shape;118;p13"/>
          <p:cNvPicPr preferRelativeResize="0"/>
          <p:nvPr/>
        </p:nvPicPr>
        <p:blipFill>
          <a:blip r:embed="rId12">
            <a:alphaModFix/>
          </a:blip>
          <a:stretch>
            <a:fillRect/>
          </a:stretch>
        </p:blipFill>
        <p:spPr>
          <a:xfrm>
            <a:off x="11959775" y="15138900"/>
            <a:ext cx="4114800" cy="2743200"/>
          </a:xfrm>
          <a:prstGeom prst="rect">
            <a:avLst/>
          </a:prstGeom>
          <a:noFill/>
          <a:ln>
            <a:noFill/>
          </a:ln>
        </p:spPr>
      </p:pic>
      <p:pic>
        <p:nvPicPr>
          <p:cNvPr id="119" name="Google Shape;119;p13"/>
          <p:cNvPicPr preferRelativeResize="0"/>
          <p:nvPr/>
        </p:nvPicPr>
        <p:blipFill>
          <a:blip r:embed="rId13">
            <a:alphaModFix/>
          </a:blip>
          <a:stretch>
            <a:fillRect/>
          </a:stretch>
        </p:blipFill>
        <p:spPr>
          <a:xfrm>
            <a:off x="11946275" y="18271375"/>
            <a:ext cx="4114800" cy="2743200"/>
          </a:xfrm>
          <a:prstGeom prst="rect">
            <a:avLst/>
          </a:prstGeom>
          <a:noFill/>
          <a:ln>
            <a:noFill/>
          </a:ln>
        </p:spPr>
      </p:pic>
      <p:sp>
        <p:nvSpPr>
          <p:cNvPr id="120" name="Google Shape;120;p13"/>
          <p:cNvSpPr txBox="1"/>
          <p:nvPr/>
        </p:nvSpPr>
        <p:spPr>
          <a:xfrm>
            <a:off x="16438800" y="15138900"/>
            <a:ext cx="5270100" cy="58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Calibri"/>
                <a:ea typeface="Calibri"/>
                <a:cs typeface="Calibri"/>
                <a:sym typeface="Calibri"/>
              </a:rPr>
              <a:t>Since neural networks aren’t scale-invariant, we normalized all our features before feeding them in. Since many of our features did not resemble normal distributions, we used a quantile mapping to transform them.</a:t>
            </a:r>
            <a:endParaRPr sz="3000">
              <a:latin typeface="Calibri"/>
              <a:ea typeface="Calibri"/>
              <a:cs typeface="Calibri"/>
              <a:sym typeface="Calibri"/>
            </a:endParaRPr>
          </a:p>
        </p:txBody>
      </p:sp>
      <p:sp>
        <p:nvSpPr>
          <p:cNvPr id="121" name="Google Shape;121;p13"/>
          <p:cNvSpPr txBox="1"/>
          <p:nvPr/>
        </p:nvSpPr>
        <p:spPr>
          <a:xfrm>
            <a:off x="26614600" y="15138900"/>
            <a:ext cx="5270100" cy="58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Calibri"/>
                <a:ea typeface="Calibri"/>
                <a:cs typeface="Calibri"/>
                <a:sym typeface="Calibri"/>
              </a:rPr>
              <a:t>To avoid giving the models an unrealistic advantage, we had to split between training and testing seizures, rather than snippets. The small size meant we had to select training and testing so that their targets did not have significantly different distributions.</a:t>
            </a:r>
            <a:endParaRPr sz="3000">
              <a:latin typeface="Calibri"/>
              <a:ea typeface="Calibri"/>
              <a:cs typeface="Calibri"/>
              <a:sym typeface="Calibri"/>
            </a:endParaRPr>
          </a:p>
        </p:txBody>
      </p:sp>
      <p:pic>
        <p:nvPicPr>
          <p:cNvPr id="122" name="Google Shape;122;p13"/>
          <p:cNvPicPr preferRelativeResize="0"/>
          <p:nvPr/>
        </p:nvPicPr>
        <p:blipFill>
          <a:blip r:embed="rId14">
            <a:alphaModFix/>
          </a:blip>
          <a:stretch>
            <a:fillRect/>
          </a:stretch>
        </p:blipFill>
        <p:spPr>
          <a:xfrm>
            <a:off x="7211925" y="2624938"/>
            <a:ext cx="3505200" cy="3867150"/>
          </a:xfrm>
          <a:prstGeom prst="rect">
            <a:avLst/>
          </a:prstGeom>
          <a:noFill/>
          <a:ln>
            <a:noFill/>
          </a:ln>
        </p:spPr>
      </p:pic>
      <p:sp>
        <p:nvSpPr>
          <p:cNvPr id="123" name="Google Shape;123;p13"/>
          <p:cNvSpPr txBox="1"/>
          <p:nvPr/>
        </p:nvSpPr>
        <p:spPr>
          <a:xfrm>
            <a:off x="7211938" y="6528275"/>
            <a:ext cx="35052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latin typeface="Calibri"/>
                <a:ea typeface="Calibri"/>
                <a:cs typeface="Calibri"/>
                <a:sym typeface="Calibri"/>
              </a:rPr>
              <a:t>Source: Advanced Brain Monitoring</a:t>
            </a:r>
            <a:endParaRPr sz="800" dirty="0">
              <a:latin typeface="Calibri"/>
              <a:ea typeface="Calibri"/>
              <a:cs typeface="Calibri"/>
              <a:sym typeface="Calibri"/>
            </a:endParaRPr>
          </a:p>
          <a:p>
            <a:pPr marL="0" lvl="0" indent="0" algn="l" rtl="0">
              <a:spcBef>
                <a:spcPts val="0"/>
              </a:spcBef>
              <a:spcAft>
                <a:spcPts val="0"/>
              </a:spcAft>
              <a:buNone/>
            </a:pPr>
            <a:r>
              <a:rPr lang="en-US" sz="800" dirty="0">
                <a:latin typeface="Calibri"/>
                <a:ea typeface="Calibri"/>
                <a:cs typeface="Calibri"/>
                <a:sym typeface="Calibri"/>
              </a:rPr>
              <a:t>https://www.advancedbrainmonitoring.com/xseries/x24/</a:t>
            </a:r>
            <a:endParaRPr sz="800" dirty="0">
              <a:latin typeface="Calibri"/>
              <a:ea typeface="Calibri"/>
              <a:cs typeface="Calibri"/>
              <a:sym typeface="Calibri"/>
            </a:endParaRPr>
          </a:p>
        </p:txBody>
      </p:sp>
      <p:pic>
        <p:nvPicPr>
          <p:cNvPr id="124" name="Google Shape;124;p13"/>
          <p:cNvPicPr preferRelativeResize="0"/>
          <p:nvPr/>
        </p:nvPicPr>
        <p:blipFill>
          <a:blip r:embed="rId15">
            <a:alphaModFix/>
          </a:blip>
          <a:stretch>
            <a:fillRect/>
          </a:stretch>
        </p:blipFill>
        <p:spPr>
          <a:xfrm>
            <a:off x="11725023" y="23838325"/>
            <a:ext cx="6197398" cy="988100"/>
          </a:xfrm>
          <a:prstGeom prst="rect">
            <a:avLst/>
          </a:prstGeom>
          <a:noFill/>
          <a:ln>
            <a:noFill/>
          </a:ln>
        </p:spPr>
      </p:pic>
      <p:pic>
        <p:nvPicPr>
          <p:cNvPr id="125" name="Google Shape;125;p13"/>
          <p:cNvPicPr preferRelativeResize="0"/>
          <p:nvPr/>
        </p:nvPicPr>
        <p:blipFill>
          <a:blip r:embed="rId16">
            <a:alphaModFix/>
          </a:blip>
          <a:stretch>
            <a:fillRect/>
          </a:stretch>
        </p:blipFill>
        <p:spPr>
          <a:xfrm>
            <a:off x="22073124" y="15155399"/>
            <a:ext cx="3657592" cy="2743200"/>
          </a:xfrm>
          <a:prstGeom prst="rect">
            <a:avLst/>
          </a:prstGeom>
          <a:noFill/>
          <a:ln>
            <a:noFill/>
          </a:ln>
        </p:spPr>
      </p:pic>
      <p:sp>
        <p:nvSpPr>
          <p:cNvPr id="126" name="Google Shape;126;p13"/>
          <p:cNvSpPr txBox="1"/>
          <p:nvPr/>
        </p:nvSpPr>
        <p:spPr>
          <a:xfrm>
            <a:off x="33813750" y="30022800"/>
            <a:ext cx="8077200" cy="5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latin typeface="Calibri"/>
                <a:ea typeface="Calibri"/>
                <a:cs typeface="Calibri"/>
                <a:sym typeface="Calibri"/>
              </a:rPr>
              <a:t>All images, including photographs, graphs, charts, and tables, were taken or created by student researchers unless otherwise noted.</a:t>
            </a:r>
            <a:endParaRPr sz="800">
              <a:latin typeface="Calibri"/>
              <a:ea typeface="Calibri"/>
              <a:cs typeface="Calibri"/>
              <a:sym typeface="Calibri"/>
            </a:endParaRPr>
          </a:p>
        </p:txBody>
      </p:sp>
      <p:pic>
        <p:nvPicPr>
          <p:cNvPr id="127" name="Google Shape;127;p13"/>
          <p:cNvPicPr preferRelativeResize="0"/>
          <p:nvPr/>
        </p:nvPicPr>
        <p:blipFill rotWithShape="1">
          <a:blip r:embed="rId17">
            <a:alphaModFix/>
          </a:blip>
          <a:srcRect/>
          <a:stretch/>
        </p:blipFill>
        <p:spPr>
          <a:xfrm>
            <a:off x="11725025" y="25267200"/>
            <a:ext cx="6197400" cy="4381601"/>
          </a:xfrm>
          <a:prstGeom prst="rect">
            <a:avLst/>
          </a:prstGeom>
          <a:noFill/>
          <a:ln>
            <a:noFill/>
          </a:ln>
        </p:spPr>
      </p:pic>
      <p:pic>
        <p:nvPicPr>
          <p:cNvPr id="128" name="Google Shape;128;p13"/>
          <p:cNvPicPr preferRelativeResize="0"/>
          <p:nvPr/>
        </p:nvPicPr>
        <p:blipFill>
          <a:blip r:embed="rId18">
            <a:alphaModFix/>
          </a:blip>
          <a:stretch>
            <a:fillRect/>
          </a:stretch>
        </p:blipFill>
        <p:spPr>
          <a:xfrm>
            <a:off x="33835250" y="17101650"/>
            <a:ext cx="4513900" cy="2235128"/>
          </a:xfrm>
          <a:prstGeom prst="rect">
            <a:avLst/>
          </a:prstGeom>
          <a:noFill/>
          <a:ln>
            <a:noFill/>
          </a:ln>
        </p:spPr>
      </p:pic>
      <p:pic>
        <p:nvPicPr>
          <p:cNvPr id="129" name="Google Shape;129;p13"/>
          <p:cNvPicPr preferRelativeResize="0"/>
          <p:nvPr/>
        </p:nvPicPr>
        <p:blipFill>
          <a:blip r:embed="rId19">
            <a:alphaModFix/>
          </a:blip>
          <a:stretch>
            <a:fillRect/>
          </a:stretch>
        </p:blipFill>
        <p:spPr>
          <a:xfrm>
            <a:off x="38545498" y="13533223"/>
            <a:ext cx="4513901" cy="1770777"/>
          </a:xfrm>
          <a:prstGeom prst="rect">
            <a:avLst/>
          </a:prstGeom>
          <a:noFill/>
          <a:ln>
            <a:noFill/>
          </a:ln>
        </p:spPr>
      </p:pic>
      <p:pic>
        <p:nvPicPr>
          <p:cNvPr id="130" name="Google Shape;130;p13"/>
          <p:cNvPicPr preferRelativeResize="0"/>
          <p:nvPr/>
        </p:nvPicPr>
        <p:blipFill>
          <a:blip r:embed="rId20">
            <a:alphaModFix/>
          </a:blip>
          <a:stretch>
            <a:fillRect/>
          </a:stretch>
        </p:blipFill>
        <p:spPr>
          <a:xfrm>
            <a:off x="38545498" y="15421450"/>
            <a:ext cx="4513900" cy="14785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900</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Balthazar</vt:lpstr>
      <vt:lpstr>Bree Serif</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ZHANG (1002983)</dc:creator>
  <cp:lastModifiedBy>JUSTIN ZHANG (1002983)</cp:lastModifiedBy>
  <cp:revision>3</cp:revision>
  <dcterms:modified xsi:type="dcterms:W3CDTF">2019-05-17T21:18:12Z</dcterms:modified>
</cp:coreProperties>
</file>