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4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3817-4564-1147-8FC2-C5722315E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use of a Generative adversarial network to generate instrument tones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AF76D-E592-F246-9E8C-8734D2133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Zhang</a:t>
            </a:r>
          </a:p>
        </p:txBody>
      </p:sp>
    </p:spTree>
    <p:extLst>
      <p:ext uri="{BB962C8B-B14F-4D97-AF65-F5344CB8AC3E}">
        <p14:creationId xmlns:p14="http://schemas.microsoft.com/office/powerpoint/2010/main" val="96037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variable: algorithm/network structure used</a:t>
            </a:r>
          </a:p>
          <a:p>
            <a:r>
              <a:rPr lang="en-US" dirty="0"/>
              <a:t>Dependent variable: plausibility of audio generated</a:t>
            </a:r>
          </a:p>
          <a:p>
            <a:r>
              <a:rPr lang="en-US" dirty="0"/>
              <a:t>Hypothesis: The algorithm will work similarly well to previous examples and can be expanded to chords, melodies, and/or combinations of instruments</a:t>
            </a:r>
          </a:p>
        </p:txBody>
      </p:sp>
    </p:spTree>
    <p:extLst>
      <p:ext uri="{BB962C8B-B14F-4D97-AF65-F5344CB8AC3E}">
        <p14:creationId xmlns:p14="http://schemas.microsoft.com/office/powerpoint/2010/main" val="154615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B6F8-3A15-834A-9959-C57981FA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569F-1BF2-6942-9F0E-767E8057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successful, in the future, this could be applied to other instruments, chords with either one instrument or different instruments, melodies, etc.</a:t>
            </a:r>
          </a:p>
          <a:p>
            <a:r>
              <a:rPr lang="en-US" dirty="0"/>
              <a:t>If unsuccessful, different network architectures or different meta-</a:t>
            </a:r>
            <a:r>
              <a:rPr lang="en-US" dirty="0" err="1"/>
              <a:t>pararmeters</a:t>
            </a:r>
            <a:r>
              <a:rPr lang="en-US" dirty="0"/>
              <a:t> of the network could be used.</a:t>
            </a:r>
          </a:p>
        </p:txBody>
      </p:sp>
    </p:spTree>
    <p:extLst>
      <p:ext uri="{BB962C8B-B14F-4D97-AF65-F5344CB8AC3E}">
        <p14:creationId xmlns:p14="http://schemas.microsoft.com/office/powerpoint/2010/main" val="420289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previous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research either generated MIDI melodies or used a different architectures</a:t>
            </a:r>
          </a:p>
          <a:p>
            <a:pPr lvl="1"/>
            <a:r>
              <a:rPr lang="en-US" dirty="0"/>
              <a:t>Previous research also did not expand further from timbre analysis/creation</a:t>
            </a:r>
          </a:p>
        </p:txBody>
      </p:sp>
    </p:spTree>
    <p:extLst>
      <p:ext uri="{BB962C8B-B14F-4D97-AF65-F5344CB8AC3E}">
        <p14:creationId xmlns:p14="http://schemas.microsoft.com/office/powerpoint/2010/main" val="182303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(GAN)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GANs generate images given a set of correct or ideal images</a:t>
            </a:r>
          </a:p>
          <a:p>
            <a:r>
              <a:rPr lang="en-US" dirty="0"/>
              <a:t>Two networks compete against each other</a:t>
            </a:r>
          </a:p>
        </p:txBody>
      </p:sp>
    </p:spTree>
    <p:extLst>
      <p:ext uri="{BB962C8B-B14F-4D97-AF65-F5344CB8AC3E}">
        <p14:creationId xmlns:p14="http://schemas.microsoft.com/office/powerpoint/2010/main" val="337579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8BB5A31E-F5FE-5343-9F34-DFE77AA9AACE}"/>
              </a:ext>
            </a:extLst>
          </p:cNvPr>
          <p:cNvSpPr/>
          <p:nvPr/>
        </p:nvSpPr>
        <p:spPr>
          <a:xfrm>
            <a:off x="2240687" y="4428445"/>
            <a:ext cx="956733" cy="95673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04C8F305-42D9-3E47-B01B-17484143A96E}"/>
              </a:ext>
            </a:extLst>
          </p:cNvPr>
          <p:cNvSpPr/>
          <p:nvPr/>
        </p:nvSpPr>
        <p:spPr>
          <a:xfrm>
            <a:off x="2155362" y="4523393"/>
            <a:ext cx="956733" cy="95673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6E0EC-059B-EF48-A4FF-6EBFE9639875}"/>
              </a:ext>
            </a:extLst>
          </p:cNvPr>
          <p:cNvSpPr txBox="1"/>
          <p:nvPr/>
        </p:nvSpPr>
        <p:spPr>
          <a:xfrm>
            <a:off x="3255745" y="636198"/>
            <a:ext cx="1614823" cy="206828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A22424A-CD87-C841-A569-0C6EB45EF5E2}"/>
              </a:ext>
            </a:extLst>
          </p:cNvPr>
          <p:cNvSpPr/>
          <p:nvPr/>
        </p:nvSpPr>
        <p:spPr>
          <a:xfrm>
            <a:off x="3342883" y="788597"/>
            <a:ext cx="1440543" cy="7547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Training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“Real” data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706522B-451A-B94D-8C74-2A68A098F842}"/>
              </a:ext>
            </a:extLst>
          </p:cNvPr>
          <p:cNvSpPr/>
          <p:nvPr/>
        </p:nvSpPr>
        <p:spPr>
          <a:xfrm>
            <a:off x="5046500" y="1459882"/>
            <a:ext cx="878113" cy="420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EFD4D-99B5-AA45-B236-A628CCF94919}"/>
              </a:ext>
            </a:extLst>
          </p:cNvPr>
          <p:cNvSpPr txBox="1"/>
          <p:nvPr/>
        </p:nvSpPr>
        <p:spPr>
          <a:xfrm>
            <a:off x="5872603" y="392394"/>
            <a:ext cx="351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Discriminator network</a:t>
            </a: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BE8AEBAA-CEFA-8640-A4DB-171D2EB0ED97}"/>
              </a:ext>
            </a:extLst>
          </p:cNvPr>
          <p:cNvSpPr/>
          <p:nvPr/>
        </p:nvSpPr>
        <p:spPr>
          <a:xfrm>
            <a:off x="6012280" y="999080"/>
            <a:ext cx="2560505" cy="14877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Discriminator Network</a:t>
            </a:r>
          </a:p>
          <a:p>
            <a:pPr algn="ctr"/>
            <a:r>
              <a:rPr lang="en-US" sz="2000" dirty="0"/>
              <a:t>D(x[, </a:t>
            </a:r>
            <a:r>
              <a:rPr lang="en-US" sz="2000" dirty="0" err="1"/>
              <a:t>param</a:t>
            </a:r>
            <a:r>
              <a:rPr lang="en-US" sz="2000" dirty="0"/>
              <a:t>.])</a:t>
            </a:r>
          </a:p>
          <a:p>
            <a:pPr algn="ctr"/>
            <a:r>
              <a:rPr lang="en-US" sz="1400" dirty="0"/>
              <a:t>Trained to decipher between real and fake spectrograms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F90A6F63-46CE-0745-ABC0-C4E01A550E06}"/>
              </a:ext>
            </a:extLst>
          </p:cNvPr>
          <p:cNvSpPr/>
          <p:nvPr/>
        </p:nvSpPr>
        <p:spPr>
          <a:xfrm>
            <a:off x="3342884" y="1778094"/>
            <a:ext cx="1440543" cy="75474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“Fake” data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36FA322-73A5-D443-9C3A-94A439A41C4E}"/>
              </a:ext>
            </a:extLst>
          </p:cNvPr>
          <p:cNvSpPr/>
          <p:nvPr/>
        </p:nvSpPr>
        <p:spPr>
          <a:xfrm>
            <a:off x="8748193" y="1485282"/>
            <a:ext cx="880533" cy="40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D1D1C321-6A65-4541-AD95-68C898FD9D6B}"/>
              </a:ext>
            </a:extLst>
          </p:cNvPr>
          <p:cNvSpPr/>
          <p:nvPr/>
        </p:nvSpPr>
        <p:spPr>
          <a:xfrm>
            <a:off x="9804134" y="1320811"/>
            <a:ext cx="1244600" cy="69558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 within 0-1</a:t>
            </a:r>
          </a:p>
          <a:p>
            <a:pPr algn="ctr"/>
            <a:r>
              <a:rPr lang="en-US" sz="1400" dirty="0"/>
              <a:t>0 = fake</a:t>
            </a:r>
          </a:p>
          <a:p>
            <a:pPr algn="ctr"/>
            <a:r>
              <a:rPr lang="en-US" sz="1400" dirty="0"/>
              <a:t>1= real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261D67-5948-1748-882A-D69B56D44C71}"/>
              </a:ext>
            </a:extLst>
          </p:cNvPr>
          <p:cNvSpPr txBox="1"/>
          <p:nvPr/>
        </p:nvSpPr>
        <p:spPr>
          <a:xfrm>
            <a:off x="4281624" y="3682889"/>
            <a:ext cx="351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Generator network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C316AFF7-70BF-8E49-97D9-C71B4619B971}"/>
              </a:ext>
            </a:extLst>
          </p:cNvPr>
          <p:cNvSpPr/>
          <p:nvPr/>
        </p:nvSpPr>
        <p:spPr>
          <a:xfrm>
            <a:off x="4191513" y="4217239"/>
            <a:ext cx="2708124" cy="1487714"/>
          </a:xfrm>
          <a:prstGeom prst="flowChart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Generator Network</a:t>
            </a:r>
          </a:p>
          <a:p>
            <a:pPr algn="ctr"/>
            <a:r>
              <a:rPr lang="en-US" sz="1400" dirty="0"/>
              <a:t>Makes fake spectrograms; trained to ”trick” the generator network</a:t>
            </a:r>
          </a:p>
        </p:txBody>
      </p:sp>
      <p:sp>
        <p:nvSpPr>
          <p:cNvPr id="16" name="Alternate Process 15">
            <a:extLst>
              <a:ext uri="{FF2B5EF4-FFF2-40B4-BE49-F238E27FC236}">
                <a16:creationId xmlns:a16="http://schemas.microsoft.com/office/drawing/2014/main" id="{97BAC268-13F5-D845-A668-22B85514A6FA}"/>
              </a:ext>
            </a:extLst>
          </p:cNvPr>
          <p:cNvSpPr/>
          <p:nvPr/>
        </p:nvSpPr>
        <p:spPr>
          <a:xfrm>
            <a:off x="2045295" y="4618341"/>
            <a:ext cx="956733" cy="95673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Random noise vectors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3AE09E1-2978-C04D-80D0-4BA36118E578}"/>
              </a:ext>
            </a:extLst>
          </p:cNvPr>
          <p:cNvSpPr/>
          <p:nvPr/>
        </p:nvSpPr>
        <p:spPr>
          <a:xfrm>
            <a:off x="3321248" y="4750637"/>
            <a:ext cx="674873" cy="420917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</a:t>
            </a:r>
          </a:p>
        </p:txBody>
      </p:sp>
      <p:sp>
        <p:nvSpPr>
          <p:cNvPr id="21" name="Alternate Process 20">
            <a:extLst>
              <a:ext uri="{FF2B5EF4-FFF2-40B4-BE49-F238E27FC236}">
                <a16:creationId xmlns:a16="http://schemas.microsoft.com/office/drawing/2014/main" id="{ABF97184-6CB6-F440-AB26-790AF7EF80C9}"/>
              </a:ext>
            </a:extLst>
          </p:cNvPr>
          <p:cNvSpPr/>
          <p:nvPr/>
        </p:nvSpPr>
        <p:spPr>
          <a:xfrm>
            <a:off x="8130986" y="4583723"/>
            <a:ext cx="1440543" cy="754743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</a:t>
            </a:r>
          </a:p>
          <a:p>
            <a:pPr algn="ctr"/>
            <a:r>
              <a:rPr lang="en-US" sz="1400" dirty="0"/>
              <a:t>Spectrograms</a:t>
            </a:r>
          </a:p>
          <a:p>
            <a:pPr algn="ctr"/>
            <a:r>
              <a:rPr lang="en-US" sz="1400" dirty="0"/>
              <a:t>“Fake” data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B9B82DE3-0042-2E46-84B9-A1D9DE0FFE65}"/>
              </a:ext>
            </a:extLst>
          </p:cNvPr>
          <p:cNvSpPr/>
          <p:nvPr/>
        </p:nvSpPr>
        <p:spPr>
          <a:xfrm>
            <a:off x="7091979" y="4721149"/>
            <a:ext cx="880533" cy="405191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24" name="U-Turn Arrow 23">
            <a:extLst>
              <a:ext uri="{FF2B5EF4-FFF2-40B4-BE49-F238E27FC236}">
                <a16:creationId xmlns:a16="http://schemas.microsoft.com/office/drawing/2014/main" id="{842B7D6D-409F-414A-BDC2-2287B19D3D9F}"/>
              </a:ext>
            </a:extLst>
          </p:cNvPr>
          <p:cNvSpPr/>
          <p:nvPr/>
        </p:nvSpPr>
        <p:spPr>
          <a:xfrm rot="5400000">
            <a:off x="10923641" y="1924852"/>
            <a:ext cx="1385927" cy="743857"/>
          </a:xfrm>
          <a:prstGeom prst="uturnArrow">
            <a:avLst>
              <a:gd name="adj1" fmla="val 27276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lternate Process 24">
            <a:extLst>
              <a:ext uri="{FF2B5EF4-FFF2-40B4-BE49-F238E27FC236}">
                <a16:creationId xmlns:a16="http://schemas.microsoft.com/office/drawing/2014/main" id="{BB004BDC-B262-0D4F-92E5-68970CD6E981}"/>
              </a:ext>
            </a:extLst>
          </p:cNvPr>
          <p:cNvSpPr/>
          <p:nvPr/>
        </p:nvSpPr>
        <p:spPr>
          <a:xfrm>
            <a:off x="9245333" y="2296781"/>
            <a:ext cx="1803401" cy="10677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Correctness = </a:t>
            </a:r>
          </a:p>
          <a:p>
            <a:pPr algn="ctr"/>
            <a:r>
              <a:rPr lang="en-US" sz="1400" dirty="0"/>
              <a:t>log(D(real)) + </a:t>
            </a:r>
          </a:p>
          <a:p>
            <a:pPr algn="ctr"/>
            <a:r>
              <a:rPr lang="en-US" sz="1400" dirty="0"/>
              <a:t>log(1-D(generated))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F3926748-674B-F04C-B87D-3E8EC203DF48}"/>
              </a:ext>
            </a:extLst>
          </p:cNvPr>
          <p:cNvSpPr/>
          <p:nvPr/>
        </p:nvSpPr>
        <p:spPr>
          <a:xfrm flipH="1">
            <a:off x="5531451" y="2606061"/>
            <a:ext cx="3517940" cy="639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en-US" sz="1400" dirty="0" err="1"/>
              <a:t>Backpropogation</a:t>
            </a:r>
            <a:r>
              <a:rPr lang="en-US" sz="1400" dirty="0"/>
              <a:t> training: </a:t>
            </a:r>
          </a:p>
          <a:p>
            <a:pPr algn="ctr">
              <a:lnSpc>
                <a:spcPct val="75000"/>
              </a:lnSpc>
            </a:pPr>
            <a:r>
              <a:rPr lang="en-US" sz="1400" dirty="0"/>
              <a:t>maximize correctness using the gradient</a:t>
            </a:r>
          </a:p>
        </p:txBody>
      </p:sp>
      <p:sp>
        <p:nvSpPr>
          <p:cNvPr id="29" name="U-Turn Arrow 28">
            <a:extLst>
              <a:ext uri="{FF2B5EF4-FFF2-40B4-BE49-F238E27FC236}">
                <a16:creationId xmlns:a16="http://schemas.microsoft.com/office/drawing/2014/main" id="{3814CD36-D00D-7045-85B5-704B9269B3E3}"/>
              </a:ext>
            </a:extLst>
          </p:cNvPr>
          <p:cNvSpPr/>
          <p:nvPr/>
        </p:nvSpPr>
        <p:spPr>
          <a:xfrm rot="5400000">
            <a:off x="9626717" y="4948206"/>
            <a:ext cx="1598132" cy="1316627"/>
          </a:xfrm>
          <a:prstGeom prst="uturnArrow">
            <a:avLst>
              <a:gd name="adj1" fmla="val 14837"/>
              <a:gd name="adj2" fmla="val 17226"/>
              <a:gd name="adj3" fmla="val 23963"/>
              <a:gd name="adj4" fmla="val 43750"/>
              <a:gd name="adj5" fmla="val 100000"/>
            </a:avLst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Discriminator network </a:t>
            </a:r>
            <a:r>
              <a:rPr lang="en-US" dirty="0" err="1">
                <a:solidFill>
                  <a:schemeClr val="tx1"/>
                </a:solidFill>
              </a:rPr>
              <a:t>passthrough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EC253F32-B9A6-414F-AEAE-668A9C0D1A81}"/>
              </a:ext>
            </a:extLst>
          </p:cNvPr>
          <p:cNvSpPr/>
          <p:nvPr/>
        </p:nvSpPr>
        <p:spPr>
          <a:xfrm>
            <a:off x="7719168" y="5575074"/>
            <a:ext cx="1803400" cy="1073305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 = </a:t>
            </a:r>
          </a:p>
          <a:p>
            <a:pPr algn="ctr"/>
            <a:r>
              <a:rPr lang="en-US" sz="1400" dirty="0"/>
              <a:t>log(1-D(generated))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27F5516A-831E-ED43-A837-F1E916E5AD1F}"/>
              </a:ext>
            </a:extLst>
          </p:cNvPr>
          <p:cNvSpPr/>
          <p:nvPr/>
        </p:nvSpPr>
        <p:spPr>
          <a:xfrm flipH="1">
            <a:off x="3812407" y="5817866"/>
            <a:ext cx="3661859" cy="58772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5000"/>
              </a:lnSpc>
            </a:pPr>
            <a:r>
              <a:rPr lang="en-US" sz="1400" dirty="0" err="1"/>
              <a:t>Backpropogation</a:t>
            </a:r>
            <a:r>
              <a:rPr lang="en-US" sz="1400" dirty="0"/>
              <a:t> training: </a:t>
            </a:r>
          </a:p>
          <a:p>
            <a:pPr algn="ctr">
              <a:lnSpc>
                <a:spcPct val="75000"/>
              </a:lnSpc>
            </a:pPr>
            <a:r>
              <a:rPr lang="en-US" sz="1400" dirty="0"/>
              <a:t>minimize error using the negative gradient</a:t>
            </a:r>
          </a:p>
        </p:txBody>
      </p:sp>
      <p:sp>
        <p:nvSpPr>
          <p:cNvPr id="36" name="Bent Arrow 35">
            <a:extLst>
              <a:ext uri="{FF2B5EF4-FFF2-40B4-BE49-F238E27FC236}">
                <a16:creationId xmlns:a16="http://schemas.microsoft.com/office/drawing/2014/main" id="{DE31A698-CFFD-FD42-8563-AFD8781EF33E}"/>
              </a:ext>
            </a:extLst>
          </p:cNvPr>
          <p:cNvSpPr/>
          <p:nvPr/>
        </p:nvSpPr>
        <p:spPr>
          <a:xfrm flipH="1" flipV="1">
            <a:off x="3116760" y="2926372"/>
            <a:ext cx="1064529" cy="543075"/>
          </a:xfrm>
          <a:prstGeom prst="bentArrow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Post-process</a:t>
            </a:r>
          </a:p>
        </p:txBody>
      </p: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844B527C-06CB-D344-A354-981E86B497A9}"/>
              </a:ext>
            </a:extLst>
          </p:cNvPr>
          <p:cNvSpPr/>
          <p:nvPr/>
        </p:nvSpPr>
        <p:spPr>
          <a:xfrm>
            <a:off x="1183826" y="2942816"/>
            <a:ext cx="1697462" cy="860558"/>
          </a:xfrm>
          <a:prstGeom prst="flowChartAlternateProcess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Generated audio</a:t>
            </a:r>
          </a:p>
        </p:txBody>
      </p:sp>
      <p:sp>
        <p:nvSpPr>
          <p:cNvPr id="32" name="Alternate Process 2">
            <a:extLst/>
          </p:cNvPr>
          <p:cNvSpPr/>
          <p:nvPr/>
        </p:nvSpPr>
        <p:spPr>
          <a:xfrm>
            <a:off x="421188" y="454335"/>
            <a:ext cx="1357086" cy="4491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clarinet playing</a:t>
            </a:r>
          </a:p>
        </p:txBody>
      </p:sp>
      <p:sp>
        <p:nvSpPr>
          <p:cNvPr id="33" name="Alternate Process 2">
            <a:extLst/>
          </p:cNvPr>
          <p:cNvSpPr/>
          <p:nvPr/>
        </p:nvSpPr>
        <p:spPr>
          <a:xfrm>
            <a:off x="423251" y="1251842"/>
            <a:ext cx="1357086" cy="4668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Extract from database</a:t>
            </a:r>
          </a:p>
        </p:txBody>
      </p:sp>
      <p:sp>
        <p:nvSpPr>
          <p:cNvPr id="34" name="TextBox 33">
            <a:extLst/>
          </p:cNvPr>
          <p:cNvSpPr txBox="1"/>
          <p:nvPr/>
        </p:nvSpPr>
        <p:spPr>
          <a:xfrm>
            <a:off x="964244" y="909662"/>
            <a:ext cx="901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</a:t>
            </a:r>
          </a:p>
        </p:txBody>
      </p:sp>
      <p:sp>
        <p:nvSpPr>
          <p:cNvPr id="35" name="TextBox 34">
            <a:extLst/>
          </p:cNvPr>
          <p:cNvSpPr txBox="1"/>
          <p:nvPr/>
        </p:nvSpPr>
        <p:spPr>
          <a:xfrm>
            <a:off x="294382" y="339430"/>
            <a:ext cx="1651282" cy="153679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Right Arrow 5">
            <a:extLst/>
          </p:cNvPr>
          <p:cNvSpPr/>
          <p:nvPr/>
        </p:nvSpPr>
        <p:spPr>
          <a:xfrm>
            <a:off x="2141606" y="721988"/>
            <a:ext cx="1026435" cy="821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Pre-process</a:t>
            </a:r>
          </a:p>
        </p:txBody>
      </p:sp>
      <p:sp>
        <p:nvSpPr>
          <p:cNvPr id="2" name="Arrow: Up-Down 1"/>
          <p:cNvSpPr/>
          <p:nvPr/>
        </p:nvSpPr>
        <p:spPr>
          <a:xfrm>
            <a:off x="7200428" y="3333339"/>
            <a:ext cx="709358" cy="982579"/>
          </a:xfrm>
          <a:prstGeom prst="upDownArrow">
            <a:avLst>
              <a:gd name="adj1" fmla="val 35195"/>
              <a:gd name="adj2" fmla="val 41043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42535" y="3618708"/>
            <a:ext cx="412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Minimax adversarial competition/game</a:t>
            </a:r>
          </a:p>
        </p:txBody>
      </p:sp>
    </p:spTree>
    <p:extLst>
      <p:ext uri="{BB962C8B-B14F-4D97-AF65-F5344CB8AC3E}">
        <p14:creationId xmlns:p14="http://schemas.microsoft.com/office/powerpoint/2010/main" val="174986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time the generator is trained, the discriminator needs to be trained multiple times</a:t>
            </a:r>
          </a:p>
          <a:p>
            <a:pPr lvl="1"/>
            <a:r>
              <a:rPr lang="en-US" dirty="0"/>
              <a:t>The discriminator trains and converges more slowly than the generator</a:t>
            </a:r>
          </a:p>
          <a:p>
            <a:r>
              <a:rPr lang="en-US" dirty="0"/>
              <a:t>The gradient is of all of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1761552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234</TotalTime>
  <Words>292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The use of a Generative adversarial network to generate instrument tones</vt:lpstr>
      <vt:lpstr>Variables and Hypothesis</vt:lpstr>
      <vt:lpstr>Scope</vt:lpstr>
      <vt:lpstr>Difference from previous research</vt:lpstr>
      <vt:lpstr>Generative adversarial networks (GAN)</vt:lpstr>
      <vt:lpstr>PowerPoint Presentation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a Generative adversarial network to generate instrument tones</dc:title>
  <dc:creator>JUSTIN ZHANG (1002983)</dc:creator>
  <cp:lastModifiedBy>JUSTIN ZHANG (1002983)</cp:lastModifiedBy>
  <cp:revision>18</cp:revision>
  <dcterms:created xsi:type="dcterms:W3CDTF">2018-04-25T02:28:40Z</dcterms:created>
  <dcterms:modified xsi:type="dcterms:W3CDTF">2018-04-25T21:36:21Z</dcterms:modified>
</cp:coreProperties>
</file>