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5" r:id="rId6"/>
    <p:sldId id="263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5"/>
    <p:restoredTop sz="94674"/>
  </p:normalViewPr>
  <p:slideViewPr>
    <p:cSldViewPr snapToGrid="0" snapToObjects="1">
      <p:cViewPr varScale="1">
        <p:scale>
          <a:sx n="156" d="100"/>
          <a:sy n="15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algorithm/network structure used</a:t>
            </a:r>
          </a:p>
          <a:p>
            <a:r>
              <a:rPr lang="en-US" dirty="0"/>
              <a:t>Dependent variable: plausibility of audio generated</a:t>
            </a:r>
          </a:p>
          <a:p>
            <a:r>
              <a:rPr lang="en-US" dirty="0"/>
              <a:t>Hypothesis: The algorithm will work similarly well to previous examples and can be expanded to chords, melodies, and/or combinations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54615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somewhat or completely successful, in the future,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research either generated MIDI melodies or used a different network architectures</a:t>
            </a:r>
          </a:p>
          <a:p>
            <a:r>
              <a:rPr lang="en-US" dirty="0"/>
              <a:t>Using spectrograms captures overtones and gives realistic (instead of synthesized) audio</a:t>
            </a:r>
          </a:p>
          <a:p>
            <a:r>
              <a:rPr lang="en-US" dirty="0"/>
              <a:t>Previous research did not expand further from timbre analysis and/or timbre creation into chord generation etc.</a:t>
            </a:r>
          </a:p>
          <a:p>
            <a:r>
              <a:rPr lang="en-US" dirty="0"/>
              <a:t>This project will use generative adversarial networks (GANs), which generate images given a set of correct or ideal images</a:t>
            </a:r>
          </a:p>
          <a:p>
            <a:pPr lvl="1"/>
            <a:r>
              <a:rPr lang="en-US" dirty="0"/>
              <a:t>Unsupervised, meaning no classification labels are given with the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C8C6-514F-FF4C-9C58-5E4ECA6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AB9E-2E9A-CB4C-916C-C97AA44BB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Math:</a:t>
            </a:r>
          </a:p>
          <a:p>
            <a:r>
              <a:rPr lang="en-US" dirty="0"/>
              <a:t>Finished linear algebra course</a:t>
            </a:r>
          </a:p>
          <a:p>
            <a:r>
              <a:rPr lang="en-US" dirty="0"/>
              <a:t>Currently working on multivariable course</a:t>
            </a:r>
          </a:p>
          <a:p>
            <a:r>
              <a:rPr lang="en-US" dirty="0"/>
              <a:t>Learn how to code a neural network in Python (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DED3-15BA-9541-8D60-53085C0B9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Science:</a:t>
            </a:r>
          </a:p>
          <a:p>
            <a:r>
              <a:rPr lang="en-US" dirty="0"/>
              <a:t>Found GANs and researched their architecture</a:t>
            </a:r>
          </a:p>
          <a:p>
            <a:r>
              <a:rPr lang="en-US" dirty="0"/>
              <a:t>Found previous machine learning tone generation attempts</a:t>
            </a:r>
          </a:p>
          <a:p>
            <a:r>
              <a:rPr lang="en-US" dirty="0"/>
              <a:t>Will look at more concrete implementations of GANs, ex. deep convolutional GANs (DCGANs)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5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lternate Process 15">
            <a:extLst/>
          </p:cNvPr>
          <p:cNvSpPr/>
          <p:nvPr/>
        </p:nvSpPr>
        <p:spPr>
          <a:xfrm>
            <a:off x="2714984" y="1054502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Alternate Process 15">
            <a:extLst/>
          </p:cNvPr>
          <p:cNvSpPr/>
          <p:nvPr/>
        </p:nvSpPr>
        <p:spPr>
          <a:xfrm>
            <a:off x="2669057" y="1098708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>
            <a:extLst/>
          </p:cNvPr>
          <p:cNvSpPr txBox="1"/>
          <p:nvPr/>
        </p:nvSpPr>
        <p:spPr>
          <a:xfrm>
            <a:off x="6946542" y="1008994"/>
            <a:ext cx="3474720" cy="6400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946542" y="2161644"/>
            <a:ext cx="3474720" cy="914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Alternate Process 3">
            <a:extLst/>
          </p:cNvPr>
          <p:cNvSpPr/>
          <p:nvPr/>
        </p:nvSpPr>
        <p:spPr>
          <a:xfrm>
            <a:off x="7038327" y="2252748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8" name="Process 7">
            <a:extLst/>
          </p:cNvPr>
          <p:cNvSpPr/>
          <p:nvPr/>
        </p:nvSpPr>
        <p:spPr>
          <a:xfrm>
            <a:off x="7112867" y="3572266"/>
            <a:ext cx="3111344" cy="1097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 (D(x))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/>
          </p:cNvPr>
          <p:cNvSpPr/>
          <p:nvPr/>
        </p:nvSpPr>
        <p:spPr>
          <a:xfrm>
            <a:off x="8919532" y="2257045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10" name="Right Arrow 11">
            <a:extLst/>
          </p:cNvPr>
          <p:cNvSpPr/>
          <p:nvPr/>
        </p:nvSpPr>
        <p:spPr>
          <a:xfrm>
            <a:off x="8426294" y="5341453"/>
            <a:ext cx="433162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Alternate Process 12">
            <a:extLst/>
          </p:cNvPr>
          <p:cNvSpPr/>
          <p:nvPr/>
        </p:nvSpPr>
        <p:spPr>
          <a:xfrm>
            <a:off x="7067232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9" name="Alternate Process 24">
            <a:extLst/>
          </p:cNvPr>
          <p:cNvSpPr/>
          <p:nvPr/>
        </p:nvSpPr>
        <p:spPr>
          <a:xfrm>
            <a:off x="8922030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6" name="Alternate Process 2">
            <a:extLst/>
          </p:cNvPr>
          <p:cNvSpPr/>
          <p:nvPr/>
        </p:nvSpPr>
        <p:spPr>
          <a:xfrm>
            <a:off x="7043739" y="1089619"/>
            <a:ext cx="1371600" cy="4572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27" name="Alternate Process 2">
            <a:extLst/>
          </p:cNvPr>
          <p:cNvSpPr/>
          <p:nvPr/>
        </p:nvSpPr>
        <p:spPr>
          <a:xfrm>
            <a:off x="8946036" y="1089619"/>
            <a:ext cx="1371600" cy="4553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8527843" y="1175702"/>
            <a:ext cx="39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0" name="Right Arrow 5">
            <a:extLst/>
          </p:cNvPr>
          <p:cNvSpPr/>
          <p:nvPr/>
        </p:nvSpPr>
        <p:spPr>
          <a:xfrm rot="5400000">
            <a:off x="9417074" y="1351733"/>
            <a:ext cx="329791" cy="115707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048172" y="17296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Pre-process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8458505" y="2434288"/>
            <a:ext cx="4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</a:t>
            </a:r>
          </a:p>
        </p:txBody>
      </p:sp>
      <p:sp>
        <p:nvSpPr>
          <p:cNvPr id="37" name="Right Arrow 5">
            <a:extLst/>
          </p:cNvPr>
          <p:cNvSpPr/>
          <p:nvPr/>
        </p:nvSpPr>
        <p:spPr>
          <a:xfrm rot="5400000">
            <a:off x="8514034" y="2768821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91891" y="31504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39" name="Right Arrow 5">
            <a:extLst/>
          </p:cNvPr>
          <p:cNvSpPr/>
          <p:nvPr/>
        </p:nvSpPr>
        <p:spPr>
          <a:xfrm rot="5400000">
            <a:off x="7519225" y="4339298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310740" y="4729154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41" name="Right Arrow 5">
            <a:extLst/>
          </p:cNvPr>
          <p:cNvSpPr/>
          <p:nvPr/>
        </p:nvSpPr>
        <p:spPr>
          <a:xfrm rot="16200000">
            <a:off x="9394368" y="4327782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01151" y="4750295"/>
            <a:ext cx="125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Maximize</a:t>
            </a:r>
          </a:p>
        </p:txBody>
      </p:sp>
      <p:sp>
        <p:nvSpPr>
          <p:cNvPr id="58" name="Process 14">
            <a:extLst/>
          </p:cNvPr>
          <p:cNvSpPr/>
          <p:nvPr/>
        </p:nvSpPr>
        <p:spPr>
          <a:xfrm>
            <a:off x="1762881" y="2080619"/>
            <a:ext cx="3108960" cy="1097280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59" name="Alternate Process 15">
            <a:extLst/>
          </p:cNvPr>
          <p:cNvSpPr/>
          <p:nvPr/>
        </p:nvSpPr>
        <p:spPr>
          <a:xfrm>
            <a:off x="2617787" y="1149740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69" name="Right Arrow 5">
            <a:extLst/>
          </p:cNvPr>
          <p:cNvSpPr/>
          <p:nvPr/>
        </p:nvSpPr>
        <p:spPr>
          <a:xfrm rot="5400000">
            <a:off x="3152466" y="1259218"/>
            <a:ext cx="329791" cy="1157079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53771" y="1649074"/>
            <a:ext cx="139937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72" name="Alternate Process 12">
            <a:extLst/>
          </p:cNvPr>
          <p:cNvSpPr/>
          <p:nvPr/>
        </p:nvSpPr>
        <p:spPr>
          <a:xfrm>
            <a:off x="3488649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74" name="Right Arrow 5">
            <a:extLst/>
          </p:cNvPr>
          <p:cNvSpPr/>
          <p:nvPr/>
        </p:nvSpPr>
        <p:spPr>
          <a:xfrm rot="5400000">
            <a:off x="3963834" y="2853938"/>
            <a:ext cx="329791" cy="11570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57924" y="3247303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80" name="Alternate Process 24">
            <a:extLst/>
          </p:cNvPr>
          <p:cNvSpPr/>
          <p:nvPr/>
        </p:nvSpPr>
        <p:spPr>
          <a:xfrm>
            <a:off x="1785022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81" name="Right Arrow 5">
            <a:extLst/>
          </p:cNvPr>
          <p:cNvSpPr/>
          <p:nvPr/>
        </p:nvSpPr>
        <p:spPr>
          <a:xfrm rot="16200000">
            <a:off x="2255361" y="2824790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991852" y="3247303"/>
            <a:ext cx="125187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Minimize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26777D5-9351-7A46-9B1D-3CE89E551928}"/>
              </a:ext>
            </a:extLst>
          </p:cNvPr>
          <p:cNvCxnSpPr>
            <a:cxnSpLocks/>
          </p:cNvCxnSpPr>
          <p:nvPr/>
        </p:nvCxnSpPr>
        <p:spPr>
          <a:xfrm flipV="1">
            <a:off x="4996355" y="2625564"/>
            <a:ext cx="1848476" cy="1452744"/>
          </a:xfrm>
          <a:prstGeom prst="bentConnector3">
            <a:avLst>
              <a:gd name="adj1" fmla="val 45141"/>
            </a:avLst>
          </a:prstGeom>
          <a:ln w="139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Arrow 6">
            <a:extLst>
              <a:ext uri="{FF2B5EF4-FFF2-40B4-BE49-F238E27FC236}">
                <a16:creationId xmlns:a16="http://schemas.microsoft.com/office/drawing/2014/main" id="{AD915EF2-A706-1D49-B100-415995D566FB}"/>
              </a:ext>
            </a:extLst>
          </p:cNvPr>
          <p:cNvSpPr/>
          <p:nvPr/>
        </p:nvSpPr>
        <p:spPr>
          <a:xfrm rot="16200000">
            <a:off x="3929564" y="2758912"/>
            <a:ext cx="1149243" cy="4681294"/>
          </a:xfrm>
          <a:prstGeom prst="bentArrow">
            <a:avLst>
              <a:gd name="adj1" fmla="val 15676"/>
              <a:gd name="adj2" fmla="val 22729"/>
              <a:gd name="adj3" fmla="val 2650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5BBD9-16C2-F140-B127-BCD19BAF51A8}"/>
              </a:ext>
            </a:extLst>
          </p:cNvPr>
          <p:cNvSpPr/>
          <p:nvPr/>
        </p:nvSpPr>
        <p:spPr>
          <a:xfrm>
            <a:off x="3784576" y="4517396"/>
            <a:ext cx="290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Minimax adversarial competition</a:t>
            </a:r>
          </a:p>
          <a:p>
            <a:pPr algn="ctr"/>
            <a:r>
              <a:rPr lang="en-US" sz="1600" dirty="0"/>
              <a:t>Train discriminator </a:t>
            </a:r>
            <a:r>
              <a:rPr lang="en-US" sz="1600" i="1" dirty="0"/>
              <a:t>k</a:t>
            </a:r>
            <a:r>
              <a:rPr lang="en-US" sz="1600" dirty="0"/>
              <a:t> times, then train generator once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551D70-D46B-C54C-A7EB-804B13A72334}"/>
              </a:ext>
            </a:extLst>
          </p:cNvPr>
          <p:cNvCxnSpPr>
            <a:cxnSpLocks/>
          </p:cNvCxnSpPr>
          <p:nvPr/>
        </p:nvCxnSpPr>
        <p:spPr>
          <a:xfrm flipV="1">
            <a:off x="5825969" y="1706336"/>
            <a:ext cx="0" cy="1471563"/>
          </a:xfrm>
          <a:prstGeom prst="straightConnector1">
            <a:avLst/>
          </a:prstGeom>
          <a:ln w="139700">
            <a:gradFill>
              <a:gsLst>
                <a:gs pos="0">
                  <a:schemeClr val="accent5"/>
                </a:gs>
                <a:gs pos="21000">
                  <a:schemeClr val="accent5"/>
                </a:gs>
                <a:gs pos="100000">
                  <a:schemeClr val="accent2">
                    <a:lumMod val="10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7AFB59-9FDE-744B-96AF-B3DFAA1E975A}"/>
              </a:ext>
            </a:extLst>
          </p:cNvPr>
          <p:cNvSpPr txBox="1"/>
          <p:nvPr/>
        </p:nvSpPr>
        <p:spPr>
          <a:xfrm>
            <a:off x="5444305" y="1845677"/>
            <a:ext cx="81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Post-</a:t>
            </a:r>
          </a:p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65" name="Alternate Process 3">
            <a:extLst>
              <a:ext uri="{FF2B5EF4-FFF2-40B4-BE49-F238E27FC236}">
                <a16:creationId xmlns:a16="http://schemas.microsoft.com/office/drawing/2014/main" id="{189C1672-0D6A-DA49-8A4E-46D72B6889E4}"/>
              </a:ext>
            </a:extLst>
          </p:cNvPr>
          <p:cNvSpPr/>
          <p:nvPr/>
        </p:nvSpPr>
        <p:spPr>
          <a:xfrm>
            <a:off x="5143841" y="1076468"/>
            <a:ext cx="1371600" cy="548640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Generated</a:t>
            </a:r>
          </a:p>
          <a:p>
            <a:pPr algn="ctr"/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54421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BA-B930-2340-95B0-598BED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3DB2-D4F4-3E4F-8AA5-46AAB42E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8BB5A31E-F5FE-5343-9F34-DFE77AA9AACE}"/>
              </a:ext>
            </a:extLst>
          </p:cNvPr>
          <p:cNvSpPr/>
          <p:nvPr/>
        </p:nvSpPr>
        <p:spPr>
          <a:xfrm>
            <a:off x="2240687" y="4428445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04C8F305-42D9-3E47-B01B-17484143A96E}"/>
              </a:ext>
            </a:extLst>
          </p:cNvPr>
          <p:cNvSpPr/>
          <p:nvPr/>
        </p:nvSpPr>
        <p:spPr>
          <a:xfrm>
            <a:off x="2155362" y="4523393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6E0EC-059B-EF48-A4FF-6EBFE9639875}"/>
              </a:ext>
            </a:extLst>
          </p:cNvPr>
          <p:cNvSpPr txBox="1"/>
          <p:nvPr/>
        </p:nvSpPr>
        <p:spPr>
          <a:xfrm>
            <a:off x="3255745" y="636198"/>
            <a:ext cx="1614823" cy="20682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A22424A-CD87-C841-A569-0C6EB45EF5E2}"/>
              </a:ext>
            </a:extLst>
          </p:cNvPr>
          <p:cNvSpPr/>
          <p:nvPr/>
        </p:nvSpPr>
        <p:spPr>
          <a:xfrm>
            <a:off x="3342883" y="788597"/>
            <a:ext cx="1440543" cy="7547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06522B-451A-B94D-8C74-2A68A098F842}"/>
              </a:ext>
            </a:extLst>
          </p:cNvPr>
          <p:cNvSpPr/>
          <p:nvPr/>
        </p:nvSpPr>
        <p:spPr>
          <a:xfrm>
            <a:off x="5046500" y="1459882"/>
            <a:ext cx="878113" cy="420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EFD4D-99B5-AA45-B236-A628CCF94919}"/>
              </a:ext>
            </a:extLst>
          </p:cNvPr>
          <p:cNvSpPr txBox="1"/>
          <p:nvPr/>
        </p:nvSpPr>
        <p:spPr>
          <a:xfrm>
            <a:off x="5872603" y="392394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Discriminator network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E8AEBAA-CEFA-8640-A4DB-171D2EB0ED97}"/>
              </a:ext>
            </a:extLst>
          </p:cNvPr>
          <p:cNvSpPr/>
          <p:nvPr/>
        </p:nvSpPr>
        <p:spPr>
          <a:xfrm>
            <a:off x="6012280" y="999080"/>
            <a:ext cx="2560505" cy="14877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</a:t>
            </a:r>
          </a:p>
          <a:p>
            <a:pPr algn="ctr"/>
            <a:r>
              <a:rPr lang="en-US" sz="2000" dirty="0"/>
              <a:t>D(x[, </a:t>
            </a:r>
            <a:r>
              <a:rPr lang="en-US" sz="2000" dirty="0" err="1"/>
              <a:t>param</a:t>
            </a:r>
            <a:r>
              <a:rPr lang="en-US" sz="2000" dirty="0"/>
              <a:t>.])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90A6F63-46CE-0745-ABC0-C4E01A550E06}"/>
              </a:ext>
            </a:extLst>
          </p:cNvPr>
          <p:cNvSpPr/>
          <p:nvPr/>
        </p:nvSpPr>
        <p:spPr>
          <a:xfrm>
            <a:off x="3342884" y="1778094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6FA322-73A5-D443-9C3A-94A439A41C4E}"/>
              </a:ext>
            </a:extLst>
          </p:cNvPr>
          <p:cNvSpPr/>
          <p:nvPr/>
        </p:nvSpPr>
        <p:spPr>
          <a:xfrm>
            <a:off x="8748193" y="1485282"/>
            <a:ext cx="880533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D1D1C321-6A65-4541-AD95-68C898FD9D6B}"/>
              </a:ext>
            </a:extLst>
          </p:cNvPr>
          <p:cNvSpPr/>
          <p:nvPr/>
        </p:nvSpPr>
        <p:spPr>
          <a:xfrm>
            <a:off x="9804134" y="1320811"/>
            <a:ext cx="1244600" cy="6955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61D67-5948-1748-882A-D69B56D44C71}"/>
              </a:ext>
            </a:extLst>
          </p:cNvPr>
          <p:cNvSpPr txBox="1"/>
          <p:nvPr/>
        </p:nvSpPr>
        <p:spPr>
          <a:xfrm>
            <a:off x="4281624" y="3682889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Generator network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316AFF7-70BF-8E49-97D9-C71B4619B971}"/>
              </a:ext>
            </a:extLst>
          </p:cNvPr>
          <p:cNvSpPr/>
          <p:nvPr/>
        </p:nvSpPr>
        <p:spPr>
          <a:xfrm>
            <a:off x="4191513" y="4217239"/>
            <a:ext cx="2708124" cy="1487714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97BAC268-13F5-D845-A668-22B85514A6FA}"/>
              </a:ext>
            </a:extLst>
          </p:cNvPr>
          <p:cNvSpPr/>
          <p:nvPr/>
        </p:nvSpPr>
        <p:spPr>
          <a:xfrm>
            <a:off x="2045295" y="4618341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3AE09E1-2978-C04D-80D0-4BA36118E578}"/>
              </a:ext>
            </a:extLst>
          </p:cNvPr>
          <p:cNvSpPr/>
          <p:nvPr/>
        </p:nvSpPr>
        <p:spPr>
          <a:xfrm>
            <a:off x="3321248" y="4750637"/>
            <a:ext cx="674873" cy="42091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ABF97184-6CB6-F440-AB26-790AF7EF80C9}"/>
              </a:ext>
            </a:extLst>
          </p:cNvPr>
          <p:cNvSpPr/>
          <p:nvPr/>
        </p:nvSpPr>
        <p:spPr>
          <a:xfrm>
            <a:off x="8130986" y="4583723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9B82DE3-0042-2E46-84B9-A1D9DE0FFE65}"/>
              </a:ext>
            </a:extLst>
          </p:cNvPr>
          <p:cNvSpPr/>
          <p:nvPr/>
        </p:nvSpPr>
        <p:spPr>
          <a:xfrm>
            <a:off x="7091979" y="4721149"/>
            <a:ext cx="880533" cy="405191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842B7D6D-409F-414A-BDC2-2287B19D3D9F}"/>
              </a:ext>
            </a:extLst>
          </p:cNvPr>
          <p:cNvSpPr/>
          <p:nvPr/>
        </p:nvSpPr>
        <p:spPr>
          <a:xfrm rot="5400000">
            <a:off x="10923641" y="1924852"/>
            <a:ext cx="1385927" cy="743857"/>
          </a:xfrm>
          <a:prstGeom prst="uturnArrow">
            <a:avLst>
              <a:gd name="adj1" fmla="val 2727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BB004BDC-B262-0D4F-92E5-68970CD6E981}"/>
              </a:ext>
            </a:extLst>
          </p:cNvPr>
          <p:cNvSpPr/>
          <p:nvPr/>
        </p:nvSpPr>
        <p:spPr>
          <a:xfrm>
            <a:off x="9245333" y="2296781"/>
            <a:ext cx="1803401" cy="10677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Correctness = </a:t>
            </a:r>
          </a:p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3926748-674B-F04C-B87D-3E8EC203DF48}"/>
              </a:ext>
            </a:extLst>
          </p:cNvPr>
          <p:cNvSpPr/>
          <p:nvPr/>
        </p:nvSpPr>
        <p:spPr>
          <a:xfrm flipH="1">
            <a:off x="5531451" y="2606061"/>
            <a:ext cx="3517940" cy="6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maximize correctness using the gradient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3814CD36-D00D-7045-85B5-704B9269B3E3}"/>
              </a:ext>
            </a:extLst>
          </p:cNvPr>
          <p:cNvSpPr/>
          <p:nvPr/>
        </p:nvSpPr>
        <p:spPr>
          <a:xfrm rot="5400000">
            <a:off x="9626717" y="4948206"/>
            <a:ext cx="1598132" cy="1316627"/>
          </a:xfrm>
          <a:prstGeom prst="uturnArrow">
            <a:avLst>
              <a:gd name="adj1" fmla="val 14837"/>
              <a:gd name="adj2" fmla="val 17226"/>
              <a:gd name="adj3" fmla="val 23963"/>
              <a:gd name="adj4" fmla="val 43750"/>
              <a:gd name="adj5" fmla="val 100000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Discriminator network </a:t>
            </a:r>
            <a:r>
              <a:rPr lang="en-US" dirty="0" err="1">
                <a:solidFill>
                  <a:schemeClr val="tx1"/>
                </a:solidFill>
              </a:rPr>
              <a:t>passthrough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EC253F32-B9A6-414F-AEAE-668A9C0D1A81}"/>
              </a:ext>
            </a:extLst>
          </p:cNvPr>
          <p:cNvSpPr/>
          <p:nvPr/>
        </p:nvSpPr>
        <p:spPr>
          <a:xfrm>
            <a:off x="7719168" y="5575074"/>
            <a:ext cx="1803400" cy="1073305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=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F5516A-831E-ED43-A837-F1E916E5AD1F}"/>
              </a:ext>
            </a:extLst>
          </p:cNvPr>
          <p:cNvSpPr/>
          <p:nvPr/>
        </p:nvSpPr>
        <p:spPr>
          <a:xfrm flipH="1">
            <a:off x="3812407" y="5817866"/>
            <a:ext cx="3661859" cy="58772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minimize error using the negative gradient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E31A698-CFFD-FD42-8563-AFD8781EF33E}"/>
              </a:ext>
            </a:extLst>
          </p:cNvPr>
          <p:cNvSpPr/>
          <p:nvPr/>
        </p:nvSpPr>
        <p:spPr>
          <a:xfrm flipH="1" flipV="1">
            <a:off x="3116760" y="2926372"/>
            <a:ext cx="1064529" cy="543075"/>
          </a:xfrm>
          <a:prstGeom prst="ben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844B527C-06CB-D344-A354-981E86B497A9}"/>
              </a:ext>
            </a:extLst>
          </p:cNvPr>
          <p:cNvSpPr/>
          <p:nvPr/>
        </p:nvSpPr>
        <p:spPr>
          <a:xfrm>
            <a:off x="1183826" y="2942816"/>
            <a:ext cx="1697462" cy="860558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Generated audio</a:t>
            </a:r>
          </a:p>
        </p:txBody>
      </p:sp>
      <p:sp>
        <p:nvSpPr>
          <p:cNvPr id="32" name="Alternate Process 2">
            <a:extLst/>
          </p:cNvPr>
          <p:cNvSpPr/>
          <p:nvPr/>
        </p:nvSpPr>
        <p:spPr>
          <a:xfrm>
            <a:off x="421188" y="454335"/>
            <a:ext cx="1357086" cy="4491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33" name="Alternate Process 2">
            <a:extLst/>
          </p:cNvPr>
          <p:cNvSpPr/>
          <p:nvPr/>
        </p:nvSpPr>
        <p:spPr>
          <a:xfrm>
            <a:off x="423251" y="1251842"/>
            <a:ext cx="1357086" cy="466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964244" y="909662"/>
            <a:ext cx="90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5" name="TextBox 34">
            <a:extLst/>
          </p:cNvPr>
          <p:cNvSpPr txBox="1"/>
          <p:nvPr/>
        </p:nvSpPr>
        <p:spPr>
          <a:xfrm>
            <a:off x="294382" y="339430"/>
            <a:ext cx="1651282" cy="153679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ight Arrow 5">
            <a:extLst/>
          </p:cNvPr>
          <p:cNvSpPr/>
          <p:nvPr/>
        </p:nvSpPr>
        <p:spPr>
          <a:xfrm>
            <a:off x="2141606" y="721988"/>
            <a:ext cx="1026435" cy="82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Pre-process</a:t>
            </a:r>
          </a:p>
        </p:txBody>
      </p:sp>
      <p:sp>
        <p:nvSpPr>
          <p:cNvPr id="2" name="Arrow: Up-Down 1"/>
          <p:cNvSpPr/>
          <p:nvPr/>
        </p:nvSpPr>
        <p:spPr>
          <a:xfrm>
            <a:off x="7200428" y="3333339"/>
            <a:ext cx="709358" cy="982579"/>
          </a:xfrm>
          <a:prstGeom prst="upDownArrow">
            <a:avLst>
              <a:gd name="adj1" fmla="val 35195"/>
              <a:gd name="adj2" fmla="val 41043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2535" y="3618708"/>
            <a:ext cx="41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 adversarial competition/game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71A4B-BE68-FB45-911F-04FE15EDAAE3}"/>
              </a:ext>
            </a:extLst>
          </p:cNvPr>
          <p:cNvSpPr txBox="1"/>
          <p:nvPr/>
        </p:nvSpPr>
        <p:spPr>
          <a:xfrm>
            <a:off x="165765" y="1687877"/>
            <a:ext cx="11517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tx1">
                    <a:alpha val="36000"/>
                  </a:schemeClr>
                </a:solidFill>
              </a:rPr>
              <a:t>Digitalized previous iteration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74986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331</TotalTime>
  <Words>485</Words>
  <Application>Microsoft Macintosh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The use of a Generative adversarial network to generate instrument tones</vt:lpstr>
      <vt:lpstr>Variables and Hypothesis</vt:lpstr>
      <vt:lpstr>Scope</vt:lpstr>
      <vt:lpstr>Difference from previous research</vt:lpstr>
      <vt:lpstr>Current progress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29</cp:revision>
  <dcterms:created xsi:type="dcterms:W3CDTF">2018-04-25T02:28:40Z</dcterms:created>
  <dcterms:modified xsi:type="dcterms:W3CDTF">2018-04-27T00:47:19Z</dcterms:modified>
</cp:coreProperties>
</file>