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7" r:id="rId2"/>
    <p:sldMasterId id="2147483710" r:id="rId3"/>
    <p:sldMasterId id="2147483733" r:id="rId4"/>
    <p:sldMasterId id="2147483756" r:id="rId5"/>
    <p:sldMasterId id="2147483777" r:id="rId6"/>
    <p:sldMasterId id="2147483782" r:id="rId7"/>
  </p:sldMasterIdLst>
  <p:notesMasterIdLst>
    <p:notesMasterId r:id="rId32"/>
  </p:notesMasterIdLst>
  <p:handoutMasterIdLst>
    <p:handoutMasterId r:id="rId33"/>
  </p:handoutMasterIdLst>
  <p:sldIdLst>
    <p:sldId id="256" r:id="rId8"/>
    <p:sldId id="258" r:id="rId9"/>
    <p:sldId id="260" r:id="rId10"/>
    <p:sldId id="261" r:id="rId11"/>
    <p:sldId id="262" r:id="rId12"/>
    <p:sldId id="263" r:id="rId13"/>
    <p:sldId id="28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84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70AD"/>
    <a:srgbClr val="12ABDB"/>
    <a:srgbClr val="FF304C"/>
    <a:srgbClr val="80B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3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50AD9-EAB6-4945-B345-3E44CDA0D545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Microservices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7160A-6BB8-4866-8277-D4676061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4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483AB-AAD4-4D15-853F-05CE1955FFDA}" type="datetimeFigureOut">
              <a:rPr lang="en-US" smtClean="0"/>
              <a:pPr/>
              <a:t>7/2/2018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Microservices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38F1-A2E2-46D7-B9FE-FECE17471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127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6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2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20">
            <a:extLst>
              <a:ext uri="{FF2B5EF4-FFF2-40B4-BE49-F238E27FC236}">
                <a16:creationId xmlns="" xmlns:a16="http://schemas.microsoft.com/office/drawing/2014/main" id="{80DEC651-0810-4FD4-A2CA-C54974433D45}"/>
              </a:ext>
            </a:extLst>
          </p:cNvPr>
          <p:cNvSpPr/>
          <p:nvPr userDrawn="1"/>
        </p:nvSpPr>
        <p:spPr>
          <a:xfrm>
            <a:off x="5543498" y="3573313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Oval 20">
            <a:extLst>
              <a:ext uri="{FF2B5EF4-FFF2-40B4-BE49-F238E27FC236}">
                <a16:creationId xmlns="" xmlns:a16="http://schemas.microsoft.com/office/drawing/2014/main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3" y="386902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2200"/>
              </a:lnSpc>
              <a:buAutoNum type="arabicPeriod"/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Film Entertainment</a:t>
            </a:r>
          </a:p>
          <a:p>
            <a:pPr lvl="0"/>
            <a:r>
              <a:rPr lang="en-US" dirty="0" smtClean="0"/>
              <a:t>Compass</a:t>
            </a:r>
          </a:p>
          <a:p>
            <a:pPr lvl="0"/>
            <a:r>
              <a:rPr lang="en-US" dirty="0" err="1" smtClean="0"/>
              <a:t>ThemePark</a:t>
            </a:r>
            <a:endParaRPr lang="en-US" dirty="0" smtClean="0"/>
          </a:p>
          <a:p>
            <a:pPr lvl="0"/>
            <a:r>
              <a:rPr lang="en-US" dirty="0" err="1" smtClean="0"/>
              <a:t>Telly</a:t>
            </a:r>
            <a:endParaRPr lang="en-US" dirty="0" smtClean="0"/>
          </a:p>
          <a:p>
            <a:pPr lvl="0"/>
            <a:r>
              <a:rPr lang="en-US" dirty="0" smtClean="0"/>
              <a:t>PROM</a:t>
            </a:r>
          </a:p>
          <a:p>
            <a:pPr lvl="0"/>
            <a:r>
              <a:rPr lang="en-US" dirty="0" smtClean="0"/>
              <a:t>PDM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8" y="999971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8" y="1443189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8" y="3571682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8" y="4014900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5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Delivery</a:t>
            </a:r>
            <a:r>
              <a:rPr lang="en-US" sz="800" kern="0" baseline="0" dirty="0" smtClean="0">
                <a:solidFill>
                  <a:srgbClr val="00458D"/>
                </a:solidFill>
                <a:cs typeface="Arial" panose="020B0604020202020204" pitchFamily="34" charset="0"/>
              </a:rPr>
              <a:t> Performance Review</a:t>
            </a: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 </a:t>
            </a: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| </a:t>
            </a: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Apr 2018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892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50958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Delivery Performance Review </a:t>
            </a: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| </a:t>
            </a: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Apr </a:t>
            </a:r>
            <a:r>
              <a:rPr lang="en-US" sz="800" kern="0" baseline="0" dirty="0" smtClean="0">
                <a:solidFill>
                  <a:srgbClr val="00458D"/>
                </a:solidFill>
                <a:cs typeface="Arial" panose="020B0604020202020204" pitchFamily="34" charset="0"/>
              </a:rPr>
              <a:t>2018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477263" y="983274"/>
            <a:ext cx="10878054" cy="10510"/>
          </a:xfrm>
          <a:prstGeom prst="line">
            <a:avLst/>
          </a:prstGeom>
          <a:ln w="19050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50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96333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/>
          <a:lstStyle/>
          <a:p>
            <a:fld id="{0FB83647-E5F8-418D-8FF9-27EE1A3E0ED2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/>
          <a:lstStyle/>
          <a:p>
            <a:fld id="{338FFE43-62A9-441C-8A41-D5911D819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4457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Delivery</a:t>
            </a:r>
            <a:r>
              <a:rPr lang="en-US" sz="800" kern="0" baseline="0" dirty="0" smtClean="0">
                <a:solidFill>
                  <a:srgbClr val="00458D"/>
                </a:solidFill>
                <a:cs typeface="Arial" panose="020B0604020202020204" pitchFamily="34" charset="0"/>
              </a:rPr>
              <a:t> Performance Review</a:t>
            </a: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 </a:t>
            </a: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| </a:t>
            </a:r>
            <a:r>
              <a:rPr lang="en-US" sz="8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Apr 2018</a:t>
            </a:r>
            <a:endParaRPr lang="en-US" sz="8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477263" y="983274"/>
            <a:ext cx="10878054" cy="10510"/>
          </a:xfrm>
          <a:prstGeom prst="line">
            <a:avLst/>
          </a:prstGeom>
          <a:ln w="19050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43498" y="2978953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xmlns="" id="{4F0142AD-298C-4A60-9F24-035D4F3F07D0}"/>
              </a:ext>
            </a:extLst>
          </p:cNvPr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:a16="http://schemas.microsoft.com/office/drawing/2014/main" xmlns="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3" y="327466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ts val="2200"/>
              </a:lnSpc>
              <a:buAutoNum type="arabicPeriod"/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Film Entertainment</a:t>
            </a:r>
          </a:p>
          <a:p>
            <a:pPr lvl="0"/>
            <a:r>
              <a:rPr lang="en-US" dirty="0"/>
              <a:t>Compass</a:t>
            </a:r>
          </a:p>
          <a:p>
            <a:pPr lvl="0"/>
            <a:r>
              <a:rPr lang="en-US" dirty="0" err="1"/>
              <a:t>ThemePark</a:t>
            </a:r>
            <a:endParaRPr lang="en-US" dirty="0"/>
          </a:p>
          <a:p>
            <a:pPr lvl="0"/>
            <a:r>
              <a:rPr lang="en-US" dirty="0" err="1"/>
              <a:t>Telly</a:t>
            </a:r>
            <a:endParaRPr lang="en-US" dirty="0"/>
          </a:p>
          <a:p>
            <a:pPr lvl="0"/>
            <a:r>
              <a:rPr lang="en-US" dirty="0"/>
              <a:t>PROM</a:t>
            </a:r>
          </a:p>
          <a:p>
            <a:pPr lvl="0"/>
            <a:r>
              <a:rPr lang="en-US" dirty="0"/>
              <a:t>PDM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17888" y="999971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17888" y="1443189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888" y="3571682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17888" y="4014900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Delivery Performance Review | Apr 2018</a:t>
            </a:r>
          </a:p>
        </p:txBody>
      </p:sp>
      <p:sp>
        <p:nvSpPr>
          <p:cNvPr id="4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xmlns="" id="{80DEC651-0810-4FD4-A2CA-C54974433D45}"/>
              </a:ext>
            </a:extLst>
          </p:cNvPr>
          <p:cNvSpPr/>
          <p:nvPr userDrawn="1"/>
        </p:nvSpPr>
        <p:spPr>
          <a:xfrm>
            <a:off x="5516145" y="5222753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936BACCD-6FBF-486E-81CB-3462560DA2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713873" y="555019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38765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xmlns="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xmlns="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50958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cs typeface="Arial" panose="020B0604020202020204" pitchFamily="34" charset="0"/>
              </a:rPr>
              <a:t>Delivery Performance Review | Apr 2018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8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477263" y="983274"/>
            <a:ext cx="10878054" cy="10510"/>
          </a:xfrm>
          <a:prstGeom prst="line">
            <a:avLst/>
          </a:prstGeom>
          <a:ln w="19050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98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27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 smtClean="0"/>
              <a:t>Click to </a:t>
            </a:r>
            <a:r>
              <a:rPr lang="en-US" dirty="0"/>
              <a:t>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1321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 smtClean="0"/>
              <a:t>Click to </a:t>
            </a:r>
            <a:r>
              <a:rPr lang="en-US" dirty="0"/>
              <a:t>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85" r:id="rId3"/>
    <p:sldLayoutId id="214748378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 smtClean="0"/>
              <a:t>Click to </a:t>
            </a:r>
            <a:r>
              <a:rPr lang="en-US" dirty="0"/>
              <a:t>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7220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 smtClean="0"/>
              <a:t>Click to </a:t>
            </a:r>
            <a:r>
              <a:rPr lang="en-US" dirty="0"/>
              <a:t>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2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1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 smtClean="0"/>
              <a:t>Click to </a:t>
            </a:r>
            <a:r>
              <a:rPr lang="en-US" dirty="0"/>
              <a:t>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112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Deep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43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Tech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Red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Zest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149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230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Capgemini 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184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Vibrant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Blue</a:t>
            </a:r>
            <a:r>
              <a:rPr lang="en-US" sz="600" dirty="0">
                <a:solidFill>
                  <a:prstClr val="white"/>
                </a:solidFill>
              </a:rPr>
              <a:t> (-50%)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213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Orange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57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0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195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Green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99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153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Bright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Aqua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209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Peach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255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126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Light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203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41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Claret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134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8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>
                <a:solidFill>
                  <a:prstClr val="white"/>
                </a:solidFill>
              </a:rPr>
              <a:t>Dark</a:t>
            </a:r>
            <a:br>
              <a:rPr lang="en-US" sz="600" b="1" dirty="0">
                <a:solidFill>
                  <a:prstClr val="white"/>
                </a:solidFill>
              </a:rPr>
            </a:br>
            <a:r>
              <a:rPr lang="en-US" sz="600" b="1" dirty="0">
                <a:solidFill>
                  <a:prstClr val="white"/>
                </a:solidFill>
              </a:rPr>
              <a:t>Purple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R 71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G 1</a:t>
            </a:r>
          </a:p>
          <a:p>
            <a:pPr marL="171450"/>
            <a:r>
              <a:rPr lang="en-US" sz="60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3094809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83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79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1892/hypertext-markup-language-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grantup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from-monolith-to-microservices/" TargetMode="External"/><Relationship Id="rId2" Type="http://schemas.openxmlformats.org/officeDocument/2006/relationships/hyperlink" Target="https://12factor.ne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123Ammar/Microservice-demo.git" TargetMode="External"/><Relationship Id="rId5" Type="http://schemas.openxmlformats.org/officeDocument/2006/relationships/hyperlink" Target="https://github.com/rainboyan/spring-cloud-microservice-example.git" TargetMode="External"/><Relationship Id="rId4" Type="http://schemas.openxmlformats.org/officeDocument/2006/relationships/hyperlink" Target="https://www.dragonspears.com/blog/migrating-to-microservice-architectur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CDAD4CD6-0D42-4B53-A553-167F9F35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Microservices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9B4E149-2582-4289-A77E-932BC6D661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dirty="0" smtClean="0"/>
              <a:t>By,</a:t>
            </a:r>
          </a:p>
          <a:p>
            <a:pPr lvl="0" indent="0">
              <a:buNone/>
            </a:pPr>
            <a:r>
              <a:rPr lang="en-US" dirty="0" smtClean="0"/>
              <a:t>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7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Explicitly declare and isolate dependencies</a:t>
            </a:r>
          </a:p>
          <a:p>
            <a:endParaRPr lang="en-US" dirty="0"/>
          </a:p>
          <a:p>
            <a:r>
              <a:rPr lang="en-US" sz="1600" dirty="0"/>
              <a:t>Code dependencies, like a database, or an image processing library,</a:t>
            </a:r>
          </a:p>
          <a:p>
            <a:endParaRPr lang="en-US" sz="1600" dirty="0"/>
          </a:p>
          <a:p>
            <a:r>
              <a:rPr lang="en-US" sz="1600" dirty="0"/>
              <a:t>Tools such as (Maven,Gradle)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90962"/>
            <a:ext cx="4733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6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Configuration is anything that may vary between different environments. Code is the stuff that doesn’t.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9" y="2482516"/>
            <a:ext cx="6400800" cy="337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4.Backing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Treat backing services as attached resources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32209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 to RDS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5" y="3264568"/>
            <a:ext cx="2209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693694" y="3895724"/>
            <a:ext cx="2209800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52" y="3264568"/>
            <a:ext cx="21145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5.Build,Release,Run (Devops)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Strictly separate build and run stages</a:t>
            </a:r>
          </a:p>
          <a:p>
            <a:endParaRPr lang="en-US" dirty="0"/>
          </a:p>
          <a:p>
            <a:r>
              <a:rPr lang="en-US" sz="1600" dirty="0"/>
              <a:t>Tools (Jenkins, Bamboo) can be used in order to achieve this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1" y="2819399"/>
            <a:ext cx="6248400" cy="33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6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6.Stateless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/>
              <a:t>Execute the app as one or more stateless processes</a:t>
            </a:r>
          </a:p>
          <a:p>
            <a:endParaRPr lang="en-US" b="1" dirty="0"/>
          </a:p>
          <a:p>
            <a:r>
              <a:rPr lang="en-US" sz="1700" dirty="0"/>
              <a:t>(eg: </a:t>
            </a:r>
            <a:r>
              <a:rPr lang="en-US" sz="1700" dirty="0">
                <a:hlinkClick r:id="rId2"/>
              </a:rPr>
              <a:t>HTML</a:t>
            </a:r>
            <a:r>
              <a:rPr lang="en-US" sz="1700" dirty="0"/>
              <a:t>,HTTP Protocol</a:t>
            </a:r>
            <a:r>
              <a:rPr lang="en-US" sz="1700" dirty="0" smtClean="0"/>
              <a:t>)</a:t>
            </a:r>
          </a:p>
          <a:p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7.Port </a:t>
            </a:r>
            <a:r>
              <a:rPr lang="en-US" sz="28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Binding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sz="1900" b="1" dirty="0"/>
              <a:t>Export services via port binding (API</a:t>
            </a:r>
            <a:r>
              <a:rPr lang="fr-FR" sz="1900" b="1" dirty="0" smtClean="0"/>
              <a:t>)</a:t>
            </a:r>
          </a:p>
          <a:p>
            <a:endParaRPr lang="en-US" b="1" dirty="0"/>
          </a:p>
          <a:p>
            <a:r>
              <a:rPr lang="en-US" sz="1700" dirty="0"/>
              <a:t>Usually you get this for free because your application is already presenting itself through a web-server. But let’s say you have an API that’s used by both your customers in the outside world (untrusted) and your internal website (trusted). You might create a separate URL to your API that your website can use which doesn’t go through the same security (firewall and authentication), so it’s a bit faster for you than for untrusted clients.</a:t>
            </a:r>
          </a:p>
          <a:p>
            <a:endParaRPr lang="en-US" sz="1700" dirty="0"/>
          </a:p>
          <a:p>
            <a:r>
              <a:rPr lang="en-US" sz="1700" dirty="0"/>
              <a:t>Eg : Apigee, Mashery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or more events or existing at the same time.</a:t>
            </a:r>
          </a:p>
          <a:p>
            <a:endParaRPr lang="en-US" dirty="0"/>
          </a:p>
          <a:p>
            <a:r>
              <a:rPr lang="en-US" sz="1600" dirty="0"/>
              <a:t>Eg : Mail, SMS etc.</a:t>
            </a:r>
          </a:p>
          <a:p>
            <a:endParaRPr lang="en-US" sz="2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600" b="1" dirty="0" smtClean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9.Disposability</a:t>
            </a:r>
          </a:p>
          <a:p>
            <a:endParaRPr lang="en-US" sz="2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/>
              <a:t>Maximize robustness with fast startup and graceful shutdown</a:t>
            </a:r>
          </a:p>
          <a:p>
            <a:endParaRPr lang="en-US" sz="1600" b="1" dirty="0"/>
          </a:p>
          <a:p>
            <a:r>
              <a:rPr lang="en-US" sz="1600" dirty="0"/>
              <a:t>Tools used (</a:t>
            </a:r>
            <a:r>
              <a:rPr lang="en-US" sz="1600" b="1" dirty="0"/>
              <a:t>PCF Autoscaling </a:t>
            </a:r>
            <a:r>
              <a:rPr lang="en-US" sz="1600" dirty="0"/>
              <a:t>, </a:t>
            </a:r>
            <a:r>
              <a:rPr lang="en-US" sz="1600" b="1" dirty="0"/>
              <a:t>AWS Autoscaling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Treat logs as event streams</a:t>
            </a:r>
          </a:p>
          <a:p>
            <a:endParaRPr lang="en-US" dirty="0"/>
          </a:p>
          <a:p>
            <a:r>
              <a:rPr lang="en-US" sz="1600" dirty="0"/>
              <a:t>At the very least, you should be capturing errors and sending them to an error reporting service like </a:t>
            </a:r>
            <a:r>
              <a:rPr lang="en-US" sz="1600" b="1" dirty="0"/>
              <a:t>New Relic</a:t>
            </a:r>
            <a:r>
              <a:rPr lang="en-US" sz="1600" dirty="0"/>
              <a:t> or </a:t>
            </a:r>
            <a:r>
              <a:rPr lang="en-US" sz="1600" b="1" dirty="0"/>
              <a:t>AppDynamics</a:t>
            </a:r>
            <a:r>
              <a:rPr lang="en-US" sz="1600" dirty="0"/>
              <a:t>. You can take a more general approach and send your logs to a service like Splunk ,Storm.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27" y="3429000"/>
            <a:ext cx="55626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599" y="3429000"/>
            <a:ext cx="233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Splunk Dashboard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54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11.Dev/Prod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Keep development, staging, and production as similar as possible</a:t>
            </a:r>
          </a:p>
          <a:p>
            <a:endParaRPr lang="en-US" b="1" dirty="0"/>
          </a:p>
          <a:p>
            <a:r>
              <a:rPr lang="en-US" sz="1600" dirty="0">
                <a:hlinkClick r:id="rId2"/>
              </a:rPr>
              <a:t>Vagrant</a:t>
            </a:r>
            <a:r>
              <a:rPr lang="en-US" sz="1600" dirty="0"/>
              <a:t> to manage their own personal virtual server that’s configured just like production servers</a:t>
            </a:r>
            <a:r>
              <a:rPr lang="en-US" dirty="0"/>
              <a:t>.</a:t>
            </a:r>
          </a:p>
          <a:p>
            <a:endParaRPr lang="en-US" sz="3600" b="1" spc="50" dirty="0" smtClean="0">
              <a:ln w="1333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</a:endParaRPr>
          </a:p>
          <a:p>
            <a:endParaRPr lang="en-US" sz="2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12.Admin Process</a:t>
            </a:r>
          </a:p>
          <a:p>
            <a:endParaRPr lang="en-US" dirty="0"/>
          </a:p>
          <a:p>
            <a:r>
              <a:rPr lang="en-US" b="1" dirty="0"/>
              <a:t>Run admin/management tasks as one-off processes</a:t>
            </a:r>
          </a:p>
          <a:p>
            <a:endParaRPr lang="en-US" b="1" dirty="0"/>
          </a:p>
          <a:p>
            <a:r>
              <a:rPr lang="en-US" sz="1600" dirty="0"/>
              <a:t>e.g. Data repair after deployment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29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E-commerce </a:t>
            </a:r>
            <a:r>
              <a:rPr lang="en-US" dirty="0" smtClean="0"/>
              <a:t>Demo Application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15" y="1412875"/>
            <a:ext cx="540673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0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Microservice(Application Development Approach)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Traditionally, software developers created large, monolithic applications. The single monolith would encompass </a:t>
            </a:r>
            <a:r>
              <a:rPr lang="en-US" sz="1600" i="1" dirty="0"/>
              <a:t>all</a:t>
            </a:r>
            <a:r>
              <a:rPr lang="en-US" sz="1600" dirty="0"/>
              <a:t> the business activities for a single application.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e.g. IRCTC , Banking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</a:t>
            </a:r>
          </a:p>
        </p:txBody>
      </p:sp>
      <p:pic>
        <p:nvPicPr>
          <p:cNvPr id="1026" name="Picture 2" descr="C:\Users\ma143801\Desktop\Microservice Demo\CIR-Ap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11" y="2579945"/>
            <a:ext cx="2785311" cy="38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Hosting the microservice application, we have used the PCF (Pivotal Cloud Foundry) it is PAAS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host your application using (AWS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Implemented in Ad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  </a:t>
            </a:r>
            <a:endParaRPr lang="en-US" dirty="0"/>
          </a:p>
          <a:p>
            <a:pPr marL="685800" lvl="2" indent="0">
              <a:buNone/>
            </a:pPr>
            <a:endParaRPr lang="en-US" sz="1600" dirty="0" smtClean="0"/>
          </a:p>
          <a:p>
            <a:pPr marL="685800" lvl="2" indent="0">
              <a:buNone/>
            </a:pPr>
            <a:r>
              <a:rPr lang="en-US" sz="1600" dirty="0" smtClean="0"/>
              <a:t>PCF </a:t>
            </a:r>
            <a:r>
              <a:rPr lang="en-US" sz="1600" dirty="0"/>
              <a:t>Service (Config server)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11" y="2359740"/>
            <a:ext cx="4572000" cy="1349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PCF config service</a:t>
            </a:r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	  * Config Repo</a:t>
            </a:r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	  * Webhook (Mashery -&gt; Config server monitor application)</a:t>
            </a:r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	  * Binding the application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15" y="961264"/>
            <a:ext cx="4307305" cy="411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4958" y="5199057"/>
            <a:ext cx="4002506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/>
              <a:t>1. Service </a:t>
            </a:r>
            <a:r>
              <a:rPr lang="en-US" sz="1600" dirty="0"/>
              <a:t>Registry</a:t>
            </a:r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/>
              <a:t>	Eureka</a:t>
            </a:r>
            <a:endParaRPr lang="en-US" sz="1600" dirty="0"/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/>
              <a:t>2. Circuit </a:t>
            </a:r>
            <a:r>
              <a:rPr lang="en-US" sz="1600" dirty="0"/>
              <a:t>Breaker</a:t>
            </a:r>
          </a:p>
          <a:p>
            <a:pPr marL="685800" lvl="2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600" dirty="0" smtClean="0"/>
              <a:t>	Hystix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64958" y="4507650"/>
            <a:ext cx="686438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Additional Service used for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12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MICORSERVICE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easier to build application with Multiple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is easier to deploy individual Microservice compared to a monolith.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easier to develop a Microservice for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much easier to change the underlying implementation of a Microservice.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easier to scale a Microservice.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easier to debug any issues with a specific Microservice.</a:t>
            </a:r>
          </a:p>
          <a:p>
            <a:endParaRPr lang="en-US" b="1" dirty="0" smtClean="0"/>
          </a:p>
          <a:p>
            <a:r>
              <a:rPr lang="en-US" b="1" dirty="0" smtClean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very difficult to maintain multiple Microservices.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very difficult to maintain versioning among Microservices.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extremely difficult to find good architects for creating Microservice architecture in right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dirty="0" smtClean="0">
              <a:hlinkClick r:id="rId2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://12factor.net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https://thenewstack.io/from-monolith-to-microservices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www.dragonspears.com/blog/migrating-to-microservice-architecture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github.com/rainboyan/spring-cloud-microservice-example.git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 </a:t>
            </a:r>
            <a:r>
              <a:rPr lang="en-US" sz="20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github.com/123Ammar/Microservice-demo.git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0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2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34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the </a:t>
            </a:r>
            <a:r>
              <a:rPr lang="en-US" dirty="0" smtClean="0"/>
              <a:t>Monolithic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Because of single service failure the whole application will go down or will not </a:t>
            </a:r>
            <a:r>
              <a:rPr lang="en-US" sz="1600" dirty="0" smtClean="0"/>
              <a:t>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Enhancement of business functionality required developers to make changes within the single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Microservice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Microservice is a service-based application development methodology. In this methodology, big applications will be divided into smallest independent service units. By dividing the entire application as a collection of interconnected services, where each service will serve only one business need.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chose any of the technology for creating a </a:t>
            </a:r>
            <a:r>
              <a:rPr lang="en-US" sz="1600" dirty="0" smtClean="0"/>
              <a:t>microservice (e.g</a:t>
            </a:r>
            <a:r>
              <a:rPr lang="en-US" sz="1600" dirty="0"/>
              <a:t>. Node js, Spring </a:t>
            </a:r>
            <a:r>
              <a:rPr lang="en-US" sz="1600" dirty="0" smtClean="0"/>
              <a:t>boot, Dot Net, Ruby </a:t>
            </a:r>
            <a:r>
              <a:rPr lang="en-US" sz="1600" dirty="0"/>
              <a:t>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 Application(Microservice </a:t>
            </a:r>
            <a:r>
              <a:rPr lang="en-US" dirty="0"/>
              <a:t>Approach)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38274" y="3669631"/>
            <a:ext cx="1455821" cy="517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ma143801\Desktop\Microservice Demo\CIR-App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20" y="1956680"/>
            <a:ext cx="3104148" cy="425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143801\Desktop\Microservice Demo\Untitled Diagram (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32" y="2014935"/>
            <a:ext cx="1005829" cy="41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8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Fewer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Web service &amp; Microservices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945559"/>
              </p:ext>
            </p:extLst>
          </p:nvPr>
        </p:nvGraphicFramePr>
        <p:xfrm>
          <a:off x="412750" y="1412875"/>
          <a:ext cx="1137126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71"/>
                <a:gridCol w="6537771"/>
                <a:gridCol w="37904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Microservice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web service is just a technology for providing services over "web" or HTTP.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microservice is a software architecture, which can be implemented with web services.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services cannot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individually deployable, Individually scalable, Individually monitored?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Microservice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can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individually deployable, Individually scalable , Individually monitored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12 Factors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	In order to achieve microservice architecture following factors needs to be consider</a:t>
            </a:r>
          </a:p>
          <a:p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Codebase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Config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Backing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Build, Release,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Stateless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Port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Concurrency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Disposability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Dev/Prod Parity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Logs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Admin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One codebase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codebase tracked in </a:t>
            </a:r>
            <a:r>
              <a:rPr lang="en-US" b="1" dirty="0" smtClean="0"/>
              <a:t>version control</a:t>
            </a:r>
            <a:r>
              <a:rPr lang="en-US" b="1" dirty="0"/>
              <a:t>, many deploys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1600" dirty="0"/>
              <a:t>e.g. (Github , SVN etc.)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76" y="3019927"/>
            <a:ext cx="2095500" cy="14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2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3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065CD12-128C-4DBC-873E-82FC4B88A761}"/>
    </a:ext>
  </a:extLst>
</a:theme>
</file>

<file path=ppt/theme/theme6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7.xml><?xml version="1.0" encoding="utf-8"?>
<a:theme xmlns:a="http://schemas.openxmlformats.org/drawingml/2006/main" name="4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-CG">
    <a:dk1>
      <a:srgbClr val="000000"/>
    </a:dk1>
    <a:lt1>
      <a:sysClr val="window" lastClr="FFFFFF"/>
    </a:lt1>
    <a:dk2>
      <a:srgbClr val="0070AD"/>
    </a:dk2>
    <a:lt2>
      <a:srgbClr val="EDEDED"/>
    </a:lt2>
    <a:accent1>
      <a:srgbClr val="0070AD"/>
    </a:accent1>
    <a:accent2>
      <a:srgbClr val="12ABDB"/>
    </a:accent2>
    <a:accent3>
      <a:srgbClr val="2B0A3D"/>
    </a:accent3>
    <a:accent4>
      <a:srgbClr val="FF304C"/>
    </a:accent4>
    <a:accent5>
      <a:srgbClr val="95E616"/>
    </a:accent5>
    <a:accent6>
      <a:srgbClr val="C2CF00"/>
    </a:accent6>
    <a:hlink>
      <a:srgbClr val="005481"/>
    </a:hlink>
    <a:folHlink>
      <a:srgbClr val="86176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9003</TotalTime>
  <Words>710</Words>
  <Application>Microsoft Office PowerPoint</Application>
  <PresentationFormat>Custom</PresentationFormat>
  <Paragraphs>166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Content Layouts</vt:lpstr>
      <vt:lpstr>1_Content Layouts</vt:lpstr>
      <vt:lpstr>2_Content Layouts</vt:lpstr>
      <vt:lpstr>3_Content Layouts</vt:lpstr>
      <vt:lpstr>Content and Image Layouts</vt:lpstr>
      <vt:lpstr>Section slides</vt:lpstr>
      <vt:lpstr>4_Content Layouts</vt:lpstr>
      <vt:lpstr>PowerPoint Presentation</vt:lpstr>
      <vt:lpstr>Before Microservice(Application Development Approach)</vt:lpstr>
      <vt:lpstr>Cons of the Monolithic Application</vt:lpstr>
      <vt:lpstr>What is Microservice Architecture?</vt:lpstr>
      <vt:lpstr>CIR Application(Microservice Approach)</vt:lpstr>
      <vt:lpstr>Why should you use it?</vt:lpstr>
      <vt:lpstr>Difference between Web service &amp; Microservices</vt:lpstr>
      <vt:lpstr>12 Factors App</vt:lpstr>
      <vt:lpstr>1. One codebase</vt:lpstr>
      <vt:lpstr>2.Dependencies</vt:lpstr>
      <vt:lpstr>3.Config</vt:lpstr>
      <vt:lpstr>4.Backing Service</vt:lpstr>
      <vt:lpstr>5.Build,Release,Run (Devops)</vt:lpstr>
      <vt:lpstr>6.Stateless Processes</vt:lpstr>
      <vt:lpstr>8.Concurrency</vt:lpstr>
      <vt:lpstr>10.Logs</vt:lpstr>
      <vt:lpstr>11.Dev/Prod parity</vt:lpstr>
      <vt:lpstr>PowerPoint Presentation</vt:lpstr>
      <vt:lpstr>E-commerce Demo Application</vt:lpstr>
      <vt:lpstr>Application Hosting</vt:lpstr>
      <vt:lpstr>Factors Implemented in Ad sales</vt:lpstr>
      <vt:lpstr>PROS AND CONS OF MICORSERVICE</vt:lpstr>
      <vt:lpstr>References</vt:lpstr>
      <vt:lpstr>PowerPoint Presentation</vt:lpstr>
    </vt:vector>
  </TitlesOfParts>
  <Company>IGATE Global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Performance Review</dc:title>
  <dc:creator>Lakshmana Perumal</dc:creator>
  <cp:lastModifiedBy>Mohammed Ammar</cp:lastModifiedBy>
  <cp:revision>499</cp:revision>
  <dcterms:created xsi:type="dcterms:W3CDTF">2017-10-20T08:53:45Z</dcterms:created>
  <dcterms:modified xsi:type="dcterms:W3CDTF">2018-07-02T06:23:14Z</dcterms:modified>
</cp:coreProperties>
</file>