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FFFFFF"/>
                </a:solidFill>
              </a:defRPr>
            </a:pPr>
            <a:r>
              <a:t>TopoFlow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840480"/>
            <a:ext cx="1036289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Physics-Informed Deep Learning for Multi-Pollutant Air Quality Forecasting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03628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Ammar Kheddar |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Methodology: Physics-Informed Innovations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11277295" cy="47840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4114800"/>
            <a:ext cx="11277295" cy="594360"/>
          </a:xfrm>
          <a:prstGeom prst="rect">
            <a:avLst/>
          </a:prstGeom>
          <a:solidFill>
            <a:srgbClr val="9B59B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4160520"/>
            <a:ext cx="109728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🌬️ Wind-Guided Scanning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438912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Patches reordered by wind direction (upwind→downwind)</a:t>
            </a:r>
          </a:p>
          <a:p>
            <a:r>
              <a:t>16 pre-computed sectors | Captures atmospheric 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754880"/>
            <a:ext cx="11277295" cy="594360"/>
          </a:xfrm>
          <a:prstGeom prst="rect">
            <a:avLst/>
          </a:prstGeom>
          <a:solidFill>
            <a:srgbClr val="E74C3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40080" y="4800600"/>
            <a:ext cx="109728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🏔️ Elevation-Based Attention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50292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Terrain-aware bias: bias = -α × ReLU(Δh/H)</a:t>
            </a:r>
          </a:p>
          <a:p>
            <a:r>
              <a:t>Penalizes uphill transport | Learnable parameter α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394960"/>
            <a:ext cx="11277295" cy="594360"/>
          </a:xfrm>
          <a:prstGeom prst="rect">
            <a:avLst/>
          </a:prstGeom>
          <a:solidFill>
            <a:srgbClr val="3498D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40080" y="5440680"/>
            <a:ext cx="109728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🧪 Multi-Pollutant Modeling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" y="566928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6 species: PM2.5, PM10, SO₂, NO₂, CO, O₃</a:t>
            </a:r>
          </a:p>
          <a:p>
            <a:r>
              <a:t>4 horizons: 12h, 24h, 48h, 96h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6035040"/>
            <a:ext cx="11277295" cy="594360"/>
          </a:xfrm>
          <a:prstGeom prst="rect">
            <a:avLst/>
          </a:prstGeom>
          <a:solidFill>
            <a:srgbClr val="1ABC9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40080" y="6080759"/>
            <a:ext cx="109728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⚡ Large-Scale Training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6309359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800 AMD MI250X GPUs on LUMI</a:t>
            </a:r>
          </a:p>
          <a:p>
            <a:r>
              <a:t>100 nodes × 8 GPUs | ~48 hours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Results: Performance Metrics (Test Year 2018)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11277295" cy="6554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Mean Absolute Error (MAE) Evolution by Horizon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11277295" cy="745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Detailed Performance: RMSE (MAE) Summary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10362895" cy="58996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34495E"/>
                </a:solidFill>
              </a:defRPr>
            </a:pPr>
            <a:r>
              <a:t>📍 China Region: 11,317 active pixels (34.5%) | 128×256 grid | 4,000 test samples | Val Loss: 0.3557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Spatial Distribution: PM2.5 Predictions (24h Horizon)</a:t>
            </a:r>
          </a:p>
        </p:txBody>
      </p:sp>
      <p:pic>
        <p:nvPicPr>
          <p:cNvPr id="3" name="Picture 2" descr="map_pm25_24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8720"/>
            <a:ext cx="9448495" cy="2615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