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0" r:id="rId9"/>
    <p:sldId id="263" r:id="rId10"/>
    <p:sldId id="271" r:id="rId11"/>
    <p:sldId id="272" r:id="rId12"/>
    <p:sldId id="264" r:id="rId13"/>
    <p:sldId id="274" r:id="rId14"/>
    <p:sldId id="265" r:id="rId15"/>
    <p:sldId id="275" r:id="rId16"/>
    <p:sldId id="267" r:id="rId17"/>
    <p:sldId id="268" r:id="rId18"/>
    <p:sldId id="266" r:id="rId19"/>
    <p:sldId id="269"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2012/10/11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2012/10/11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2012/10/11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2012/10/11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2012/10/11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2012/10/11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2012/10/11</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2012/10/11</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2012/10/11</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2012/10/11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835696" y="692696"/>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2012/10/11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图片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668344" y="188640"/>
            <a:ext cx="1008112" cy="90730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smtClean="0"/>
              <a:t>基于视觉的运动目标跟踪与识别方法研究</a:t>
            </a:r>
            <a:endParaRPr lang="zh-CN" altLang="en-US" dirty="0"/>
          </a:p>
        </p:txBody>
      </p:sp>
      <p:sp>
        <p:nvSpPr>
          <p:cNvPr id="3" name="副标题 2"/>
          <p:cNvSpPr>
            <a:spLocks noGrp="1"/>
          </p:cNvSpPr>
          <p:nvPr>
            <p:ph type="subTitle" idx="1"/>
          </p:nvPr>
        </p:nvSpPr>
        <p:spPr/>
        <p:txBody>
          <a:bodyPr/>
          <a:lstStyle/>
          <a:p>
            <a:r>
              <a:rPr lang="zh-CN" altLang="en-US" dirty="0"/>
              <a:t>刘</a:t>
            </a:r>
            <a:r>
              <a:rPr lang="zh-CN" altLang="en-US" dirty="0" smtClean="0"/>
              <a:t>凤桐</a:t>
            </a:r>
            <a:endParaRPr lang="en-US" altLang="zh-CN" dirty="0" smtClean="0"/>
          </a:p>
          <a:p>
            <a:r>
              <a:rPr lang="zh-CN" altLang="en-US" dirty="0" smtClean="0"/>
              <a:t>导师 王轩</a:t>
            </a:r>
            <a:endParaRPr lang="zh-CN" altLang="en-US" dirty="0"/>
          </a:p>
        </p:txBody>
      </p:sp>
    </p:spTree>
    <p:extLst>
      <p:ext uri="{BB962C8B-B14F-4D97-AF65-F5344CB8AC3E}">
        <p14:creationId xmlns:p14="http://schemas.microsoft.com/office/powerpoint/2010/main" val="324549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运动目标</a:t>
            </a:r>
            <a:r>
              <a:rPr lang="zh-CN" altLang="en-US" dirty="0" smtClean="0"/>
              <a:t>的识别</a:t>
            </a:r>
            <a:endParaRPr lang="en-US" altLang="zh-CN" dirty="0" smtClean="0"/>
          </a:p>
          <a:p>
            <a:pPr marL="0" indent="0">
              <a:buNone/>
            </a:pPr>
            <a:endParaRPr lang="en-US" altLang="zh-CN" sz="2400" dirty="0" smtClean="0"/>
          </a:p>
          <a:p>
            <a:pPr marL="0" indent="0">
              <a:buNone/>
            </a:pPr>
            <a:r>
              <a:rPr lang="zh-CN" altLang="zh-CN" sz="2400" dirty="0" smtClean="0"/>
              <a:t>场景</a:t>
            </a:r>
            <a:r>
              <a:rPr lang="zh-CN" altLang="zh-CN" sz="2400" dirty="0"/>
              <a:t>中的运动目标可以</a:t>
            </a:r>
            <a:r>
              <a:rPr lang="zh-CN" altLang="zh-CN" sz="2400" dirty="0" smtClean="0"/>
              <a:t>是行人</a:t>
            </a:r>
            <a:r>
              <a:rPr lang="zh-CN" altLang="en-US" sz="2400" dirty="0" smtClean="0"/>
              <a:t>、</a:t>
            </a:r>
            <a:r>
              <a:rPr lang="zh-CN" altLang="zh-CN" sz="2400" dirty="0" smtClean="0"/>
              <a:t>车辆</a:t>
            </a:r>
            <a:r>
              <a:rPr lang="zh-CN" altLang="en-US" sz="2400" dirty="0" smtClean="0"/>
              <a:t>、</a:t>
            </a:r>
            <a:r>
              <a:rPr lang="zh-CN" altLang="zh-CN" sz="2400" dirty="0" smtClean="0"/>
              <a:t>军事</a:t>
            </a:r>
            <a:r>
              <a:rPr lang="zh-CN" altLang="zh-CN" sz="2400" dirty="0"/>
              <a:t>目标等</a:t>
            </a:r>
            <a:r>
              <a:rPr lang="zh-CN" altLang="zh-CN" sz="2400" dirty="0" smtClean="0"/>
              <a:t>，</a:t>
            </a:r>
            <a:endParaRPr lang="en-US" altLang="zh-CN" sz="2400" dirty="0" smtClean="0"/>
          </a:p>
          <a:p>
            <a:pPr marL="0" indent="0">
              <a:buNone/>
            </a:pPr>
            <a:endParaRPr lang="en-US" altLang="zh-CN" sz="2400" dirty="0"/>
          </a:p>
          <a:p>
            <a:pPr marL="0" indent="0">
              <a:buNone/>
            </a:pPr>
            <a:r>
              <a:rPr lang="zh-CN" altLang="zh-CN" sz="2400" dirty="0" smtClean="0"/>
              <a:t>目标</a:t>
            </a:r>
            <a:r>
              <a:rPr lang="zh-CN" altLang="zh-CN" sz="2400" dirty="0"/>
              <a:t>的识别有两个步骤</a:t>
            </a:r>
            <a:r>
              <a:rPr lang="zh-CN" altLang="zh-CN" sz="2400" dirty="0" smtClean="0"/>
              <a:t>：</a:t>
            </a:r>
            <a:endParaRPr lang="en-US" altLang="zh-CN" sz="2400" dirty="0" smtClean="0"/>
          </a:p>
          <a:p>
            <a:pPr marL="457200" indent="-457200">
              <a:buFont typeface="+mj-lt"/>
              <a:buAutoNum type="arabicPeriod"/>
            </a:pPr>
            <a:r>
              <a:rPr lang="zh-CN" altLang="zh-CN" sz="2400" dirty="0" smtClean="0"/>
              <a:t>先</a:t>
            </a:r>
            <a:r>
              <a:rPr lang="zh-CN" altLang="zh-CN" sz="2400" dirty="0"/>
              <a:t>提取运动目标</a:t>
            </a:r>
            <a:r>
              <a:rPr lang="zh-CN" altLang="zh-CN" sz="2400" dirty="0" smtClean="0"/>
              <a:t>前景</a:t>
            </a:r>
            <a:endParaRPr lang="en-US" altLang="zh-CN" sz="2400" dirty="0" smtClean="0"/>
          </a:p>
          <a:p>
            <a:pPr marL="457200" indent="-457200">
              <a:buFont typeface="+mj-lt"/>
              <a:buAutoNum type="arabicPeriod"/>
            </a:pPr>
            <a:r>
              <a:rPr lang="zh-CN" altLang="zh-CN" sz="2400" dirty="0" smtClean="0"/>
              <a:t>然后</a:t>
            </a:r>
            <a:r>
              <a:rPr lang="zh-CN" altLang="zh-CN" sz="2400" dirty="0"/>
              <a:t>提取目标的特征并识别</a:t>
            </a:r>
            <a:r>
              <a:rPr lang="zh-CN" altLang="zh-CN" sz="2400" dirty="0" smtClean="0"/>
              <a:t>目标</a:t>
            </a:r>
            <a:endParaRPr lang="zh-CN" altLang="en-US" dirty="0"/>
          </a:p>
        </p:txBody>
      </p:sp>
    </p:spTree>
    <p:extLst>
      <p:ext uri="{BB962C8B-B14F-4D97-AF65-F5344CB8AC3E}">
        <p14:creationId xmlns:p14="http://schemas.microsoft.com/office/powerpoint/2010/main" val="3704703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运动目标</a:t>
            </a:r>
            <a:r>
              <a:rPr lang="zh-CN" altLang="en-US" dirty="0" smtClean="0"/>
              <a:t>的识别</a:t>
            </a:r>
            <a:endParaRPr lang="en-US" altLang="zh-CN" dirty="0" smtClean="0"/>
          </a:p>
          <a:p>
            <a:pPr marL="0" indent="0">
              <a:buNone/>
            </a:pPr>
            <a:r>
              <a:rPr lang="zh-CN" altLang="zh-CN" sz="2400" dirty="0"/>
              <a:t>将用全局特征的方法来达到目标识别的目的，更具有研究价值和通用性，而不针对某种具体物体。</a:t>
            </a:r>
            <a:endParaRPr lang="en-US" altLang="zh-CN" sz="2400" dirty="0" smtClean="0"/>
          </a:p>
          <a:p>
            <a:pPr marL="0" indent="0">
              <a:buNone/>
            </a:pPr>
            <a:endParaRPr lang="en-US" altLang="zh-CN" sz="2400" dirty="0"/>
          </a:p>
          <a:p>
            <a:pPr marL="0" indent="0">
              <a:buNone/>
            </a:pPr>
            <a:r>
              <a:rPr lang="zh-CN" altLang="zh-CN" sz="2400" dirty="0"/>
              <a:t>处理分类或识别问题</a:t>
            </a:r>
            <a:r>
              <a:rPr lang="zh-CN" altLang="zh-CN" sz="2400" dirty="0" smtClean="0"/>
              <a:t>时</a:t>
            </a:r>
            <a:r>
              <a:rPr lang="zh-CN" altLang="en-US" sz="2400" dirty="0" smtClean="0"/>
              <a:t>，就是对全局特征利用降维方法得到低维特征向量，并利用某种分类器识别或分类。</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872" y="3212976"/>
            <a:ext cx="7086600" cy="3590925"/>
          </a:xfrm>
          <a:prstGeom prst="rect">
            <a:avLst/>
          </a:prstGeom>
        </p:spPr>
      </p:pic>
    </p:spTree>
    <p:extLst>
      <p:ext uri="{BB962C8B-B14F-4D97-AF65-F5344CB8AC3E}">
        <p14:creationId xmlns:p14="http://schemas.microsoft.com/office/powerpoint/2010/main" val="365131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场景异常行为分析</a:t>
            </a:r>
            <a:endParaRPr lang="en-US" altLang="zh-CN" dirty="0" smtClean="0"/>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175650"/>
            <a:ext cx="4464496" cy="334485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2996952"/>
            <a:ext cx="6905625" cy="3695700"/>
          </a:xfrm>
          <a:prstGeom prst="rect">
            <a:avLst/>
          </a:prstGeom>
        </p:spPr>
      </p:pic>
    </p:spTree>
    <p:extLst>
      <p:ext uri="{BB962C8B-B14F-4D97-AF65-F5344CB8AC3E}">
        <p14:creationId xmlns:p14="http://schemas.microsoft.com/office/powerpoint/2010/main" val="225457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场景异常行为分析</a:t>
            </a:r>
            <a:endParaRPr lang="en-US" altLang="zh-CN" dirty="0" smtClean="0"/>
          </a:p>
          <a:p>
            <a:pPr marL="0" indent="0">
              <a:buNone/>
            </a:pPr>
            <a:r>
              <a:rPr lang="zh-CN" altLang="zh-CN" sz="2400" dirty="0"/>
              <a:t>异常行为的不可预知性和不常发生性让用收集大量训练样本进行监督学习的方法变的非常有</a:t>
            </a:r>
            <a:r>
              <a:rPr lang="zh-CN" altLang="zh-CN" sz="2400" dirty="0" smtClean="0"/>
              <a:t>局限性</a:t>
            </a:r>
            <a:endParaRPr lang="en-US" altLang="zh-CN" sz="2400" dirty="0" smtClean="0"/>
          </a:p>
          <a:p>
            <a:pPr marL="0" indent="0">
              <a:buNone/>
            </a:pPr>
            <a:endParaRPr lang="en-US" altLang="zh-CN" sz="2400" dirty="0"/>
          </a:p>
          <a:p>
            <a:pPr marL="0" indent="0">
              <a:buNone/>
            </a:pPr>
            <a:r>
              <a:rPr lang="zh-CN" altLang="en-US" sz="2400" dirty="0" smtClean="0"/>
              <a:t>一</a:t>
            </a:r>
            <a:r>
              <a:rPr lang="zh-CN" altLang="zh-CN" sz="2400" dirty="0" smtClean="0"/>
              <a:t>个</a:t>
            </a:r>
            <a:r>
              <a:rPr lang="zh-CN" altLang="zh-CN" sz="2400" dirty="0"/>
              <a:t>好的、较为通用的异常行为检测模型应该具有这样两个功能</a:t>
            </a:r>
            <a:r>
              <a:rPr lang="zh-CN" altLang="zh-CN" sz="2400" dirty="0" smtClean="0"/>
              <a:t>：</a:t>
            </a:r>
            <a:endParaRPr lang="en-US" altLang="zh-CN" sz="2400" dirty="0" smtClean="0"/>
          </a:p>
          <a:p>
            <a:pPr marL="0" indent="0">
              <a:buNone/>
            </a:pPr>
            <a:r>
              <a:rPr lang="zh-CN" altLang="zh-CN" sz="2400" dirty="0" smtClean="0"/>
              <a:t>（</a:t>
            </a:r>
            <a:r>
              <a:rPr lang="en-US" altLang="zh-CN" sz="2400" dirty="0"/>
              <a:t>1</a:t>
            </a:r>
            <a:r>
              <a:rPr lang="zh-CN" altLang="zh-CN" sz="2400" dirty="0"/>
              <a:t>）系统应该允许对已知异常行为进行描述和</a:t>
            </a:r>
            <a:r>
              <a:rPr lang="zh-CN" altLang="zh-CN" sz="2400" dirty="0" smtClean="0"/>
              <a:t>建模</a:t>
            </a:r>
            <a:endParaRPr lang="en-US" altLang="zh-CN" sz="2400" dirty="0" smtClean="0"/>
          </a:p>
          <a:p>
            <a:pPr marL="0" indent="0">
              <a:buNone/>
            </a:pPr>
            <a:r>
              <a:rPr lang="zh-CN" altLang="zh-CN" sz="2400" dirty="0" smtClean="0"/>
              <a:t>（</a:t>
            </a:r>
            <a:r>
              <a:rPr lang="en-US" altLang="zh-CN" sz="2400" dirty="0"/>
              <a:t>2</a:t>
            </a:r>
            <a:r>
              <a:rPr lang="zh-CN" altLang="zh-CN" sz="2400" dirty="0" smtClean="0"/>
              <a:t>）</a:t>
            </a:r>
            <a:r>
              <a:rPr lang="zh-CN" altLang="en-US" sz="2400" dirty="0" smtClean="0"/>
              <a:t>系统</a:t>
            </a:r>
            <a:r>
              <a:rPr lang="zh-CN" altLang="zh-CN" sz="2400" dirty="0" smtClean="0"/>
              <a:t>能</a:t>
            </a:r>
            <a:r>
              <a:rPr lang="zh-CN" altLang="zh-CN" sz="2400" dirty="0"/>
              <a:t>检测到一些不常发生，事先未预料的</a:t>
            </a:r>
            <a:r>
              <a:rPr lang="zh-CN" altLang="zh-CN" sz="2400" dirty="0" smtClean="0"/>
              <a:t>事件</a:t>
            </a:r>
            <a:endParaRPr lang="zh-CN" altLang="en-US" sz="2400" dirty="0"/>
          </a:p>
        </p:txBody>
      </p:sp>
    </p:spTree>
    <p:extLst>
      <p:ext uri="{BB962C8B-B14F-4D97-AF65-F5344CB8AC3E}">
        <p14:creationId xmlns:p14="http://schemas.microsoft.com/office/powerpoint/2010/main" val="2801107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研究方案</a:t>
            </a:r>
            <a:endParaRPr lang="zh-CN" altLang="en-US" dirty="0"/>
          </a:p>
        </p:txBody>
      </p:sp>
      <p:sp>
        <p:nvSpPr>
          <p:cNvPr id="3" name="内容占位符 2"/>
          <p:cNvSpPr>
            <a:spLocks noGrp="1"/>
          </p:cNvSpPr>
          <p:nvPr>
            <p:ph idx="1"/>
          </p:nvPr>
        </p:nvSpPr>
        <p:spPr/>
        <p:txBody>
          <a:bodyPr/>
          <a:lstStyle/>
          <a:p>
            <a:pPr marL="0" indent="0">
              <a:buNone/>
            </a:pPr>
            <a:r>
              <a:rPr lang="zh-CN" altLang="zh-CN" sz="2400" dirty="0"/>
              <a:t>本课题将根据几个实际场景中的视频库资源，研究基于视觉的运动目标跟踪与识别</a:t>
            </a:r>
            <a:r>
              <a:rPr lang="zh-CN" altLang="zh-CN" sz="2400" dirty="0" smtClean="0"/>
              <a:t>。</a:t>
            </a:r>
            <a:endParaRPr lang="en-US" altLang="zh-CN" sz="2400" dirty="0"/>
          </a:p>
          <a:p>
            <a:pPr marL="0" indent="0">
              <a:buNone/>
            </a:pPr>
            <a:endParaRPr lang="en-US" altLang="zh-CN" sz="2400" dirty="0" smtClean="0"/>
          </a:p>
          <a:p>
            <a:pPr marL="0" indent="0">
              <a:buNone/>
            </a:pPr>
            <a:r>
              <a:rPr lang="zh-CN" altLang="zh-CN" sz="2400" dirty="0"/>
              <a:t>首先</a:t>
            </a:r>
            <a:r>
              <a:rPr lang="zh-CN" altLang="zh-CN" sz="2400" dirty="0" smtClean="0"/>
              <a:t>需要采用</a:t>
            </a:r>
            <a:r>
              <a:rPr lang="zh-CN" altLang="zh-CN" sz="2400" dirty="0"/>
              <a:t>背景建模方法中</a:t>
            </a:r>
            <a:r>
              <a:rPr lang="zh-CN" altLang="zh-CN" sz="2400" dirty="0" smtClean="0"/>
              <a:t>的</a:t>
            </a:r>
            <a:r>
              <a:rPr lang="zh-CN" altLang="zh-CN" sz="2400" dirty="0"/>
              <a:t>高斯</a:t>
            </a:r>
            <a:r>
              <a:rPr lang="zh-CN" altLang="zh-CN" sz="2400" dirty="0" smtClean="0"/>
              <a:t>混合模型算法</a:t>
            </a:r>
            <a:r>
              <a:rPr lang="zh-CN" altLang="zh-CN" sz="2400" dirty="0"/>
              <a:t>对场景中的运动目标进行检测</a:t>
            </a:r>
            <a:r>
              <a:rPr lang="zh-CN" altLang="zh-CN" sz="2400" dirty="0" smtClean="0"/>
              <a:t>。</a:t>
            </a:r>
            <a:endParaRPr lang="en-US" altLang="zh-CN" sz="2400" dirty="0" smtClean="0"/>
          </a:p>
          <a:p>
            <a:pPr marL="0" indent="0">
              <a:buNone/>
            </a:pPr>
            <a:endParaRPr lang="en-US" altLang="zh-CN" sz="2400" dirty="0"/>
          </a:p>
          <a:p>
            <a:pPr marL="0" indent="0">
              <a:buNone/>
            </a:pPr>
            <a:r>
              <a:rPr lang="en-US" altLang="zh-CN" sz="2400" dirty="0"/>
              <a:t>Mean-shift</a:t>
            </a:r>
            <a:r>
              <a:rPr lang="zh-CN" altLang="zh-CN" sz="2400" dirty="0"/>
              <a:t>跟踪算法收敛速度快，并已经成功地应用于对实时性要求较高的跟踪领域</a:t>
            </a:r>
            <a:r>
              <a:rPr lang="zh-CN" altLang="en-US" sz="2400" dirty="0"/>
              <a:t>，这里会采用这种方法进行研究</a:t>
            </a:r>
            <a:r>
              <a:rPr lang="zh-CN" altLang="zh-CN" sz="2400" dirty="0"/>
              <a:t>。</a:t>
            </a:r>
            <a:endParaRPr lang="en-US" altLang="zh-CN" sz="2400" dirty="0"/>
          </a:p>
          <a:p>
            <a:pPr marL="0" indent="0">
              <a:buNone/>
            </a:pPr>
            <a:endParaRPr lang="en-US" altLang="zh-CN" sz="2400" dirty="0" smtClean="0"/>
          </a:p>
        </p:txBody>
      </p:sp>
    </p:spTree>
    <p:extLst>
      <p:ext uri="{BB962C8B-B14F-4D97-AF65-F5344CB8AC3E}">
        <p14:creationId xmlns:p14="http://schemas.microsoft.com/office/powerpoint/2010/main" val="966653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研究方案</a:t>
            </a:r>
            <a:endParaRPr lang="zh-CN" altLang="en-US" dirty="0"/>
          </a:p>
        </p:txBody>
      </p:sp>
      <p:sp>
        <p:nvSpPr>
          <p:cNvPr id="3" name="内容占位符 2"/>
          <p:cNvSpPr>
            <a:spLocks noGrp="1"/>
          </p:cNvSpPr>
          <p:nvPr>
            <p:ph idx="1"/>
          </p:nvPr>
        </p:nvSpPr>
        <p:spPr/>
        <p:txBody>
          <a:bodyPr/>
          <a:lstStyle/>
          <a:p>
            <a:pPr marL="0" indent="0">
              <a:buNone/>
            </a:pPr>
            <a:r>
              <a:rPr lang="zh-CN" altLang="en-US" sz="2400" dirty="0" smtClean="0"/>
              <a:t>通过</a:t>
            </a:r>
            <a:r>
              <a:rPr lang="zh-CN" altLang="zh-CN" sz="2400" dirty="0" smtClean="0"/>
              <a:t>对</a:t>
            </a:r>
            <a:r>
              <a:rPr lang="zh-CN" altLang="zh-CN" sz="2400" dirty="0"/>
              <a:t>全局特征采取有效的</a:t>
            </a:r>
            <a:r>
              <a:rPr lang="zh-CN" altLang="zh-CN" sz="2400" dirty="0" smtClean="0"/>
              <a:t>降</a:t>
            </a:r>
            <a:r>
              <a:rPr lang="zh-CN" altLang="en-US" sz="2400" dirty="0" smtClean="0"/>
              <a:t>维</a:t>
            </a:r>
            <a:r>
              <a:rPr lang="zh-CN" altLang="zh-CN" sz="2400" dirty="0" smtClean="0"/>
              <a:t>方法</a:t>
            </a:r>
            <a:r>
              <a:rPr lang="zh-CN" altLang="zh-CN" sz="2400" dirty="0"/>
              <a:t>，得到更低维的特征向量，采用</a:t>
            </a:r>
            <a:r>
              <a:rPr lang="en-US" altLang="zh-CN" sz="2400" dirty="0"/>
              <a:t>SVM</a:t>
            </a:r>
            <a:r>
              <a:rPr lang="zh-CN" altLang="zh-CN" sz="2400" dirty="0"/>
              <a:t>或其他的通用学习方法进行识别分类</a:t>
            </a:r>
            <a:r>
              <a:rPr lang="zh-CN" altLang="zh-CN" sz="2400" dirty="0" smtClean="0"/>
              <a:t>。</a:t>
            </a:r>
            <a:endParaRPr lang="en-US" altLang="zh-CN" sz="2400" dirty="0" smtClean="0"/>
          </a:p>
          <a:p>
            <a:pPr marL="0" indent="0">
              <a:buNone/>
            </a:pPr>
            <a:endParaRPr lang="en-US" altLang="zh-CN" sz="2400" dirty="0" smtClean="0"/>
          </a:p>
          <a:p>
            <a:pPr marL="0" indent="0">
              <a:buNone/>
            </a:pPr>
            <a:r>
              <a:rPr lang="zh-CN" altLang="zh-CN" sz="2400" dirty="0" smtClean="0"/>
              <a:t>在</a:t>
            </a:r>
            <a:r>
              <a:rPr lang="zh-CN" altLang="zh-CN" sz="2400" dirty="0"/>
              <a:t>异常行为分析中，这里将对特定的某个场景根据具体场景中的逻辑关系做出预测，比如说场景中向错误的方向行走、在禁止区域内出现或翻越屏障、错误的停车方式等</a:t>
            </a:r>
            <a:r>
              <a:rPr lang="zh-CN" altLang="zh-CN" sz="2400" dirty="0" smtClean="0"/>
              <a:t>。</a:t>
            </a:r>
            <a:endParaRPr lang="en-US" altLang="zh-CN" sz="2400" dirty="0" smtClean="0"/>
          </a:p>
          <a:p>
            <a:pPr marL="0" indent="0">
              <a:buNone/>
            </a:pPr>
            <a:endParaRPr lang="en-US" altLang="zh-CN" sz="2400" dirty="0" smtClean="0"/>
          </a:p>
          <a:p>
            <a:pPr marL="0" indent="0">
              <a:buNone/>
            </a:pPr>
            <a:r>
              <a:rPr lang="zh-CN" altLang="zh-CN" sz="2400" dirty="0" smtClean="0"/>
              <a:t>当然</a:t>
            </a:r>
            <a:r>
              <a:rPr lang="zh-CN" altLang="zh-CN" sz="2400" dirty="0"/>
              <a:t>，我会将课题的研究重点放在运动目标跟踪与识别的方法中，或者更趋向于其中一点做深入的研究与分析。</a:t>
            </a:r>
            <a:endParaRPr lang="zh-CN" altLang="en-US" sz="2400" dirty="0"/>
          </a:p>
        </p:txBody>
      </p:sp>
    </p:spTree>
    <p:extLst>
      <p:ext uri="{BB962C8B-B14F-4D97-AF65-F5344CB8AC3E}">
        <p14:creationId xmlns:p14="http://schemas.microsoft.com/office/powerpoint/2010/main" val="544187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预期目标</a:t>
            </a:r>
            <a:endParaRPr lang="zh-CN" altLang="en-US" dirty="0"/>
          </a:p>
        </p:txBody>
      </p:sp>
      <p:sp>
        <p:nvSpPr>
          <p:cNvPr id="3" name="内容占位符 2"/>
          <p:cNvSpPr>
            <a:spLocks noGrp="1"/>
          </p:cNvSpPr>
          <p:nvPr>
            <p:ph idx="1"/>
          </p:nvPr>
        </p:nvSpPr>
        <p:spPr/>
        <p:txBody>
          <a:bodyPr/>
          <a:lstStyle/>
          <a:p>
            <a:pPr marL="0" indent="0">
              <a:buNone/>
            </a:pPr>
            <a:endParaRPr lang="en-US" altLang="zh-CN" sz="2400" dirty="0" smtClean="0"/>
          </a:p>
          <a:p>
            <a:pPr marL="0" indent="0">
              <a:buNone/>
            </a:pPr>
            <a:r>
              <a:rPr lang="zh-CN" altLang="zh-CN" sz="2400" dirty="0" smtClean="0"/>
              <a:t>在</a:t>
            </a:r>
            <a:r>
              <a:rPr lang="zh-CN" altLang="zh-CN" sz="2400" dirty="0"/>
              <a:t>实际场景中能对目标进行实时的检测、跟踪与识别，并分析场景中发生的异常行为和现象，将重点研究对运动目标的跟踪与识别。</a:t>
            </a:r>
            <a:endParaRPr lang="zh-CN" altLang="en-US" sz="2400" dirty="0"/>
          </a:p>
        </p:txBody>
      </p:sp>
    </p:spTree>
    <p:extLst>
      <p:ext uri="{BB962C8B-B14F-4D97-AF65-F5344CB8AC3E}">
        <p14:creationId xmlns:p14="http://schemas.microsoft.com/office/powerpoint/2010/main" val="2588396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已有条件和可能遇到的困难</a:t>
            </a:r>
            <a:endParaRPr lang="zh-CN" altLang="en-US" dirty="0"/>
          </a:p>
        </p:txBody>
      </p:sp>
      <p:sp>
        <p:nvSpPr>
          <p:cNvPr id="3" name="内容占位符 2"/>
          <p:cNvSpPr>
            <a:spLocks noGrp="1"/>
          </p:cNvSpPr>
          <p:nvPr>
            <p:ph idx="1"/>
          </p:nvPr>
        </p:nvSpPr>
        <p:spPr/>
        <p:txBody>
          <a:bodyPr/>
          <a:lstStyle/>
          <a:p>
            <a:pPr marL="0" indent="0">
              <a:buNone/>
            </a:pPr>
            <a:r>
              <a:rPr lang="zh-CN" altLang="zh-CN" sz="2400" dirty="0"/>
              <a:t>已具备条件</a:t>
            </a:r>
            <a:r>
              <a:rPr lang="zh-CN" altLang="zh-CN" sz="2400" dirty="0" smtClean="0"/>
              <a:t>：有</a:t>
            </a:r>
            <a:r>
              <a:rPr lang="zh-CN" altLang="zh-CN" sz="2400" dirty="0"/>
              <a:t>一定的研究基础，在深圳市基础研究</a:t>
            </a:r>
            <a:r>
              <a:rPr lang="zh-CN" altLang="zh-CN" sz="2400" dirty="0" smtClean="0"/>
              <a:t>计划的</a:t>
            </a:r>
            <a:r>
              <a:rPr lang="zh-CN" altLang="zh-CN" sz="2400" dirty="0"/>
              <a:t>项目中对于运动目标的检测以及人体行为</a:t>
            </a:r>
            <a:r>
              <a:rPr lang="zh-CN" altLang="zh-CN" sz="2400" dirty="0" smtClean="0"/>
              <a:t>识别</a:t>
            </a:r>
            <a:r>
              <a:rPr lang="zh-CN" altLang="en-US" sz="2400" dirty="0" smtClean="0"/>
              <a:t>进行</a:t>
            </a:r>
            <a:r>
              <a:rPr lang="zh-CN" altLang="zh-CN" sz="2400" dirty="0" smtClean="0"/>
              <a:t>了</a:t>
            </a:r>
            <a:r>
              <a:rPr lang="zh-CN" altLang="zh-CN" sz="2400" dirty="0"/>
              <a:t>实验</a:t>
            </a:r>
            <a:r>
              <a:rPr lang="zh-CN" altLang="zh-CN" sz="2400" dirty="0" smtClean="0"/>
              <a:t>的</a:t>
            </a:r>
            <a:r>
              <a:rPr lang="zh-CN" altLang="en-US" sz="2400" dirty="0" smtClean="0"/>
              <a:t>验证</a:t>
            </a:r>
            <a:r>
              <a:rPr lang="zh-CN" altLang="zh-CN" sz="2400" dirty="0" smtClean="0"/>
              <a:t>。</a:t>
            </a:r>
            <a:endParaRPr lang="en-US" altLang="zh-CN" sz="2400" dirty="0" smtClean="0"/>
          </a:p>
          <a:p>
            <a:pPr marL="0" indent="0">
              <a:buNone/>
            </a:pPr>
            <a:endParaRPr lang="en-US" altLang="zh-CN" sz="2400" dirty="0"/>
          </a:p>
          <a:p>
            <a:pPr marL="0" indent="0">
              <a:buNone/>
            </a:pPr>
            <a:r>
              <a:rPr lang="zh-CN" altLang="zh-CN" sz="2400" dirty="0" smtClean="0"/>
              <a:t>可能</a:t>
            </a:r>
            <a:r>
              <a:rPr lang="zh-CN" altLang="zh-CN" sz="2400" dirty="0"/>
              <a:t>遇到的困难和问题：包括复杂场景中的环境变化、目标阴影以及重叠跟踪与识别产生的影响，此为还有异常行为的不可以预知性</a:t>
            </a:r>
            <a:r>
              <a:rPr lang="zh-CN" altLang="zh-CN" sz="2400" dirty="0" smtClean="0"/>
              <a:t>。</a:t>
            </a:r>
            <a:endParaRPr lang="en-US" altLang="zh-CN" sz="2400" dirty="0" smtClean="0"/>
          </a:p>
          <a:p>
            <a:pPr marL="0" indent="0">
              <a:buNone/>
            </a:pPr>
            <a:endParaRPr lang="zh-CN" altLang="zh-CN" sz="2400" dirty="0"/>
          </a:p>
          <a:p>
            <a:pPr marL="0" indent="0">
              <a:buNone/>
            </a:pPr>
            <a:r>
              <a:rPr lang="zh-CN" altLang="zh-CN" sz="2400" dirty="0"/>
              <a:t>解决的措施：找到难点与问题的原因，对已有方法进行改进并提高，以期达到解决出现的难题。</a:t>
            </a:r>
          </a:p>
        </p:txBody>
      </p:sp>
    </p:spTree>
    <p:extLst>
      <p:ext uri="{BB962C8B-B14F-4D97-AF65-F5344CB8AC3E}">
        <p14:creationId xmlns:p14="http://schemas.microsoft.com/office/powerpoint/2010/main" val="725636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进度安排</a:t>
            </a:r>
            <a:endParaRPr lang="zh-CN" altLang="en-US" dirty="0"/>
          </a:p>
        </p:txBody>
      </p:sp>
      <p:sp>
        <p:nvSpPr>
          <p:cNvPr id="3" name="内容占位符 2"/>
          <p:cNvSpPr>
            <a:spLocks noGrp="1"/>
          </p:cNvSpPr>
          <p:nvPr>
            <p:ph idx="1"/>
          </p:nvPr>
        </p:nvSpPr>
        <p:spPr/>
        <p:txBody>
          <a:bodyPr/>
          <a:lstStyle/>
          <a:p>
            <a:pPr marL="0" indent="0">
              <a:buNone/>
            </a:pPr>
            <a:endParaRPr lang="en-US" altLang="zh-CN" sz="2800" dirty="0" smtClean="0"/>
          </a:p>
          <a:p>
            <a:pPr marL="0" indent="0">
              <a:buNone/>
            </a:pPr>
            <a:r>
              <a:rPr lang="en-US" altLang="zh-CN" sz="2800" dirty="0" smtClean="0"/>
              <a:t>2012</a:t>
            </a:r>
            <a:r>
              <a:rPr lang="zh-CN" altLang="zh-CN" sz="2800" dirty="0"/>
              <a:t>年</a:t>
            </a:r>
            <a:r>
              <a:rPr lang="en-US" altLang="zh-CN" sz="2800" dirty="0"/>
              <a:t>11</a:t>
            </a:r>
            <a:r>
              <a:rPr lang="zh-CN" altLang="zh-CN" sz="2800" dirty="0"/>
              <a:t>月－</a:t>
            </a:r>
            <a:r>
              <a:rPr lang="en-US" altLang="zh-CN" sz="2800" dirty="0"/>
              <a:t>1</a:t>
            </a:r>
            <a:r>
              <a:rPr lang="zh-CN" altLang="zh-CN" sz="2800" dirty="0"/>
              <a:t>月，搭建实验平台；</a:t>
            </a:r>
          </a:p>
          <a:p>
            <a:pPr marL="0" indent="0">
              <a:buNone/>
            </a:pPr>
            <a:r>
              <a:rPr lang="en-US" altLang="zh-CN" sz="2800" dirty="0"/>
              <a:t>2013</a:t>
            </a:r>
            <a:r>
              <a:rPr lang="zh-CN" altLang="zh-CN" sz="2800" dirty="0"/>
              <a:t>年</a:t>
            </a:r>
            <a:r>
              <a:rPr lang="en-US" altLang="zh-CN" sz="2800" dirty="0"/>
              <a:t>3</a:t>
            </a:r>
            <a:r>
              <a:rPr lang="zh-CN" altLang="zh-CN" sz="2800" dirty="0"/>
              <a:t>月－</a:t>
            </a:r>
            <a:r>
              <a:rPr lang="en-US" altLang="zh-CN" sz="2800" dirty="0"/>
              <a:t>5</a:t>
            </a:r>
            <a:r>
              <a:rPr lang="zh-CN" altLang="zh-CN" sz="2800" dirty="0"/>
              <a:t>月，初步完成课题中的实验； </a:t>
            </a:r>
          </a:p>
          <a:p>
            <a:pPr marL="0" indent="0">
              <a:buNone/>
            </a:pPr>
            <a:r>
              <a:rPr lang="en-US" altLang="zh-CN" sz="2800" dirty="0"/>
              <a:t>2013</a:t>
            </a:r>
            <a:r>
              <a:rPr lang="zh-CN" altLang="zh-CN" sz="2800" dirty="0"/>
              <a:t>年</a:t>
            </a:r>
            <a:r>
              <a:rPr lang="en-US" altLang="zh-CN" sz="2800" dirty="0"/>
              <a:t>6</a:t>
            </a:r>
            <a:r>
              <a:rPr lang="zh-CN" altLang="zh-CN" sz="2800" dirty="0"/>
              <a:t>月－</a:t>
            </a:r>
            <a:r>
              <a:rPr lang="en-US" altLang="zh-CN" sz="2800" dirty="0"/>
              <a:t>8</a:t>
            </a:r>
            <a:r>
              <a:rPr lang="zh-CN" altLang="zh-CN" sz="2800" dirty="0"/>
              <a:t>月，进一步优化和提高实验；</a:t>
            </a:r>
          </a:p>
          <a:p>
            <a:pPr marL="0" indent="0">
              <a:buNone/>
            </a:pPr>
            <a:r>
              <a:rPr lang="en-US" altLang="zh-CN" sz="2800" dirty="0"/>
              <a:t>2013</a:t>
            </a:r>
            <a:r>
              <a:rPr lang="zh-CN" altLang="zh-CN" sz="2800" dirty="0"/>
              <a:t>年</a:t>
            </a:r>
            <a:r>
              <a:rPr lang="en-US" altLang="zh-CN" sz="2800" dirty="0"/>
              <a:t>9</a:t>
            </a:r>
            <a:r>
              <a:rPr lang="zh-CN" altLang="zh-CN" sz="2800" dirty="0"/>
              <a:t>月－</a:t>
            </a:r>
            <a:r>
              <a:rPr lang="en-US" altLang="zh-CN" sz="2800" dirty="0"/>
              <a:t>10</a:t>
            </a:r>
            <a:r>
              <a:rPr lang="zh-CN" altLang="zh-CN" sz="2800" dirty="0"/>
              <a:t>月，撰写论文；</a:t>
            </a:r>
          </a:p>
          <a:p>
            <a:pPr marL="0" indent="0">
              <a:buNone/>
            </a:pPr>
            <a:r>
              <a:rPr lang="en-US" altLang="zh-CN" sz="2800" dirty="0"/>
              <a:t>2013</a:t>
            </a:r>
            <a:r>
              <a:rPr lang="zh-CN" altLang="zh-CN" sz="2800" dirty="0"/>
              <a:t>年</a:t>
            </a:r>
            <a:r>
              <a:rPr lang="en-US" altLang="zh-CN" sz="2800" dirty="0"/>
              <a:t>11</a:t>
            </a:r>
            <a:r>
              <a:rPr lang="zh-CN" altLang="zh-CN" sz="2800" dirty="0"/>
              <a:t>月－</a:t>
            </a:r>
            <a:r>
              <a:rPr lang="en-US" altLang="zh-CN" sz="2800" dirty="0"/>
              <a:t>12</a:t>
            </a:r>
            <a:r>
              <a:rPr lang="zh-CN" altLang="zh-CN" sz="2800" dirty="0"/>
              <a:t>月，总结、完善论文</a:t>
            </a:r>
            <a:r>
              <a:rPr lang="zh-CN" altLang="zh-CN" sz="2800" dirty="0" smtClean="0"/>
              <a:t>。</a:t>
            </a:r>
            <a:endParaRPr lang="zh-CN" altLang="zh-CN" sz="2800" dirty="0"/>
          </a:p>
        </p:txBody>
      </p:sp>
    </p:spTree>
    <p:extLst>
      <p:ext uri="{BB962C8B-B14F-4D97-AF65-F5344CB8AC3E}">
        <p14:creationId xmlns:p14="http://schemas.microsoft.com/office/powerpoint/2010/main" val="261430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lgn="ctr">
              <a:buNone/>
            </a:pPr>
            <a:r>
              <a:rPr lang="zh-CN" altLang="en-US" sz="3600" dirty="0" smtClean="0"/>
              <a:t>感谢各位老师指导！</a:t>
            </a:r>
            <a:endParaRPr lang="zh-CN" altLang="en-US" sz="3600" dirty="0"/>
          </a:p>
        </p:txBody>
      </p:sp>
    </p:spTree>
    <p:extLst>
      <p:ext uri="{BB962C8B-B14F-4D97-AF65-F5344CB8AC3E}">
        <p14:creationId xmlns:p14="http://schemas.microsoft.com/office/powerpoint/2010/main" val="1560054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课题研究的背景和意义</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公共安全严峻</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204864"/>
            <a:ext cx="5715000" cy="3676650"/>
          </a:xfrm>
          <a:prstGeom prst="rect">
            <a:avLst/>
          </a:prstGeom>
        </p:spPr>
      </p:pic>
    </p:spTree>
    <p:extLst>
      <p:ext uri="{BB962C8B-B14F-4D97-AF65-F5344CB8AC3E}">
        <p14:creationId xmlns:p14="http://schemas.microsoft.com/office/powerpoint/2010/main" val="3732202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课题研究的背景和意义</a:t>
            </a:r>
          </a:p>
        </p:txBody>
      </p:sp>
      <p:sp>
        <p:nvSpPr>
          <p:cNvPr id="3" name="内容占位符 2"/>
          <p:cNvSpPr>
            <a:spLocks noGrp="1"/>
          </p:cNvSpPr>
          <p:nvPr>
            <p:ph idx="1"/>
          </p:nvPr>
        </p:nvSpPr>
        <p:spPr/>
        <p:txBody>
          <a:bodyPr/>
          <a:lstStyle/>
          <a:p>
            <a:pPr marL="0" indent="0">
              <a:buNone/>
            </a:pPr>
            <a:r>
              <a:rPr lang="zh-CN" altLang="en-US" dirty="0" smtClean="0"/>
              <a:t>视频监控设备的普及</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92896"/>
            <a:ext cx="4885646" cy="3364989"/>
          </a:xfrm>
          <a:prstGeom prst="rect">
            <a:avLst/>
          </a:prstGeom>
        </p:spPr>
      </p:pic>
    </p:spTree>
    <p:extLst>
      <p:ext uri="{BB962C8B-B14F-4D97-AF65-F5344CB8AC3E}">
        <p14:creationId xmlns:p14="http://schemas.microsoft.com/office/powerpoint/2010/main" val="7550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课题研究的背景和意义</a:t>
            </a:r>
          </a:p>
        </p:txBody>
      </p:sp>
      <p:sp>
        <p:nvSpPr>
          <p:cNvPr id="3" name="内容占位符 2"/>
          <p:cNvSpPr>
            <a:spLocks noGrp="1"/>
          </p:cNvSpPr>
          <p:nvPr>
            <p:ph idx="1"/>
          </p:nvPr>
        </p:nvSpPr>
        <p:spPr/>
        <p:txBody>
          <a:bodyPr/>
          <a:lstStyle/>
          <a:p>
            <a:pPr marL="0" indent="0">
              <a:buNone/>
            </a:pPr>
            <a:r>
              <a:rPr lang="zh-CN" altLang="en-US" dirty="0" smtClean="0"/>
              <a:t>研究意义</a:t>
            </a:r>
            <a:endParaRPr lang="en-US" altLang="zh-CN" dirty="0" smtClean="0"/>
          </a:p>
          <a:p>
            <a:pPr marL="0" indent="0">
              <a:buNone/>
            </a:pPr>
            <a:r>
              <a:rPr lang="zh-CN" altLang="zh-CN" sz="2400" dirty="0"/>
              <a:t>基于视觉的运动目标跟踪与识别作为计算机视觉的一个重要应用</a:t>
            </a:r>
            <a:r>
              <a:rPr lang="zh-CN" altLang="zh-CN" sz="2400" dirty="0" smtClean="0"/>
              <a:t>领域</a:t>
            </a:r>
            <a:r>
              <a:rPr lang="zh-CN" altLang="en-US" sz="2400" dirty="0" smtClean="0"/>
              <a:t>，对智能视频监控系统的实现有重要的意义。</a:t>
            </a:r>
            <a:endParaRPr lang="en-US" altLang="zh-CN" sz="2400" dirty="0" smtClean="0"/>
          </a:p>
          <a:p>
            <a:pPr marL="0" indent="0">
              <a:buNone/>
            </a:pPr>
            <a:endParaRPr lang="en-US" altLang="zh-CN" sz="2400" dirty="0"/>
          </a:p>
          <a:p>
            <a:pPr marL="0" indent="0">
              <a:buNone/>
            </a:pPr>
            <a:r>
              <a:rPr lang="zh-CN" altLang="en-US" sz="2400" dirty="0" smtClean="0"/>
              <a:t>对场景中的运动目标包括人、车辆等进行跟踪与识别，并分析异常行为等信息将得到广泛的应用。</a:t>
            </a:r>
            <a:endParaRPr lang="en-US" altLang="zh-CN" sz="2400" dirty="0"/>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730" y="3284984"/>
            <a:ext cx="4838700" cy="3095625"/>
          </a:xfrm>
          <a:prstGeom prst="rect">
            <a:avLst/>
          </a:prstGeom>
        </p:spPr>
      </p:pic>
    </p:spTree>
    <p:extLst>
      <p:ext uri="{BB962C8B-B14F-4D97-AF65-F5344CB8AC3E}">
        <p14:creationId xmlns:p14="http://schemas.microsoft.com/office/powerpoint/2010/main" val="33269009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国内外研究现状</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国外研究现状</a:t>
            </a:r>
            <a:endParaRPr lang="en-US" altLang="zh-CN" dirty="0" smtClean="0"/>
          </a:p>
          <a:p>
            <a:pPr marL="0" indent="0">
              <a:buNone/>
            </a:pPr>
            <a:r>
              <a:rPr lang="zh-CN" altLang="zh-CN" sz="2000" dirty="0"/>
              <a:t>美国国防高级研究项目署</a:t>
            </a:r>
            <a:r>
              <a:rPr lang="en-US" altLang="zh-CN" sz="2000" dirty="0" smtClean="0"/>
              <a:t>DARPA</a:t>
            </a:r>
            <a:r>
              <a:rPr lang="zh-CN" altLang="zh-CN" sz="2000" dirty="0" smtClean="0"/>
              <a:t>在</a:t>
            </a:r>
            <a:r>
              <a:rPr lang="en-US" altLang="zh-CN" sz="2000" dirty="0"/>
              <a:t>2000</a:t>
            </a:r>
            <a:r>
              <a:rPr lang="zh-CN" altLang="zh-CN" sz="2000" dirty="0"/>
              <a:t>年先后资助了视频监控项目（</a:t>
            </a:r>
            <a:r>
              <a:rPr lang="en-US" altLang="zh-CN" sz="2000" dirty="0"/>
              <a:t>Video Surveillance and Monitoring, </a:t>
            </a:r>
            <a:r>
              <a:rPr lang="en-US" altLang="zh-CN" sz="2000" dirty="0" smtClean="0"/>
              <a:t>VSAM</a:t>
            </a:r>
            <a:r>
              <a:rPr lang="zh-CN" altLang="zh-CN" sz="2000" dirty="0" smtClean="0"/>
              <a:t>）</a:t>
            </a:r>
            <a:r>
              <a:rPr lang="zh-CN" altLang="zh-CN" sz="2000" dirty="0"/>
              <a:t>和远程人类识别项目（</a:t>
            </a:r>
            <a:r>
              <a:rPr lang="en-US" altLang="zh-CN" sz="2000" dirty="0"/>
              <a:t>Human Identification at a Distance, </a:t>
            </a:r>
            <a:r>
              <a:rPr lang="en-US" altLang="zh-CN" sz="2000" dirty="0" smtClean="0"/>
              <a:t>HID</a:t>
            </a:r>
            <a:r>
              <a:rPr lang="zh-CN" altLang="zh-CN" sz="2000" dirty="0" smtClean="0"/>
              <a:t>）</a:t>
            </a:r>
            <a:r>
              <a:rPr lang="zh-CN" altLang="en-US" sz="2000" dirty="0" smtClean="0"/>
              <a:t>。</a:t>
            </a:r>
            <a:endParaRPr lang="en-US" altLang="zh-CN" sz="2000" dirty="0" smtClean="0"/>
          </a:p>
          <a:p>
            <a:pPr marL="0" indent="0">
              <a:buNone/>
            </a:pPr>
            <a:endParaRPr lang="en-US" altLang="zh-CN" sz="2000" dirty="0" smtClean="0"/>
          </a:p>
          <a:p>
            <a:pPr marL="0" indent="0">
              <a:buNone/>
            </a:pPr>
            <a:r>
              <a:rPr lang="zh-CN" altLang="en-US" sz="2000" dirty="0" smtClean="0"/>
              <a:t>欧盟在</a:t>
            </a:r>
            <a:r>
              <a:rPr lang="en-US" altLang="zh-CN" sz="2000" dirty="0" smtClean="0"/>
              <a:t>2002</a:t>
            </a:r>
            <a:r>
              <a:rPr lang="zh-CN" altLang="en-US" sz="2000" dirty="0" smtClean="0"/>
              <a:t>到</a:t>
            </a:r>
            <a:r>
              <a:rPr lang="en-US" altLang="zh-CN" sz="2000" dirty="0" smtClean="0"/>
              <a:t>2005</a:t>
            </a:r>
            <a:r>
              <a:rPr lang="zh-CN" altLang="en-US" sz="2000" dirty="0" smtClean="0"/>
              <a:t>年间资助</a:t>
            </a:r>
            <a:r>
              <a:rPr lang="en-US" altLang="zh-CN" sz="2000" dirty="0" smtClean="0"/>
              <a:t>CAVIAR</a:t>
            </a:r>
            <a:r>
              <a:rPr lang="zh-CN" altLang="en-US" sz="2000" dirty="0" smtClean="0"/>
              <a:t>项目，主要用于</a:t>
            </a:r>
            <a:r>
              <a:rPr lang="zh-CN" altLang="zh-CN" sz="2000" dirty="0"/>
              <a:t>研究城市闹市区的监控问题和商业顾客行为分析</a:t>
            </a:r>
            <a:r>
              <a:rPr lang="zh-CN" altLang="zh-CN" sz="2000" dirty="0" smtClean="0"/>
              <a:t>。</a:t>
            </a:r>
            <a:endParaRPr lang="en-US" altLang="zh-CN" sz="2000" dirty="0" smtClean="0"/>
          </a:p>
          <a:p>
            <a:pPr marL="0" indent="0">
              <a:buNone/>
            </a:pPr>
            <a:endParaRPr lang="en-US" altLang="zh-CN" sz="2000" dirty="0"/>
          </a:p>
          <a:p>
            <a:pPr marL="0" indent="0">
              <a:buNone/>
            </a:pPr>
            <a:r>
              <a:rPr lang="zh-CN" altLang="zh-CN" sz="2000" dirty="0"/>
              <a:t>日本也开展了用于公共区域及智能小区的视觉监控的计划（</a:t>
            </a:r>
            <a:r>
              <a:rPr lang="en-US" altLang="zh-CN" sz="2000" dirty="0"/>
              <a:t>The Cooperative Distributed Vision Project</a:t>
            </a:r>
            <a:r>
              <a:rPr lang="zh-CN" altLang="zh-CN" sz="2000" dirty="0"/>
              <a:t>，</a:t>
            </a:r>
            <a:r>
              <a:rPr lang="en-US" altLang="zh-CN" sz="2000" dirty="0"/>
              <a:t>CDVP</a:t>
            </a:r>
            <a:r>
              <a:rPr lang="en-US" altLang="zh-CN" sz="2000" baseline="30000" dirty="0"/>
              <a:t>[4]</a:t>
            </a:r>
            <a:r>
              <a:rPr lang="zh-CN" altLang="zh-CN" sz="2000" dirty="0"/>
              <a:t>）。</a:t>
            </a:r>
            <a:endParaRPr lang="zh-CN" altLang="en-US" sz="2000" dirty="0"/>
          </a:p>
        </p:txBody>
      </p:sp>
    </p:spTree>
    <p:extLst>
      <p:ext uri="{BB962C8B-B14F-4D97-AF65-F5344CB8AC3E}">
        <p14:creationId xmlns:p14="http://schemas.microsoft.com/office/powerpoint/2010/main" val="1906871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国内外研究现状</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国内研究现状</a:t>
            </a:r>
            <a:endParaRPr lang="en-US" altLang="zh-CN" dirty="0" smtClean="0"/>
          </a:p>
          <a:p>
            <a:pPr marL="0" indent="0">
              <a:buNone/>
            </a:pPr>
            <a:r>
              <a:rPr lang="en-US" altLang="zh-CN" sz="2000" dirty="0"/>
              <a:t>863</a:t>
            </a:r>
            <a:r>
              <a:rPr lang="zh-CN" altLang="zh-CN" sz="2000" dirty="0" smtClean="0"/>
              <a:t>开展</a:t>
            </a:r>
            <a:r>
              <a:rPr lang="zh-CN" altLang="zh-CN" sz="2000" dirty="0"/>
              <a:t>了一系列重大项目</a:t>
            </a:r>
            <a:r>
              <a:rPr lang="zh-CN" altLang="zh-CN" sz="2000" dirty="0" smtClean="0"/>
              <a:t>研究</a:t>
            </a:r>
            <a:endParaRPr lang="en-US" altLang="zh-CN" sz="2000" dirty="0" smtClean="0"/>
          </a:p>
          <a:p>
            <a:pPr marL="0" indent="0">
              <a:buNone/>
            </a:pPr>
            <a:endParaRPr lang="en-US" altLang="zh-CN" sz="2000" dirty="0" smtClean="0"/>
          </a:p>
          <a:p>
            <a:pPr marL="0" indent="0">
              <a:buNone/>
            </a:pPr>
            <a:r>
              <a:rPr lang="zh-CN" altLang="zh-CN" sz="2000" dirty="0"/>
              <a:t>公安部在全国开展城市报警与监控系统建设“</a:t>
            </a:r>
            <a:r>
              <a:rPr lang="en-US" altLang="zh-CN" sz="2000" dirty="0"/>
              <a:t>3111</a:t>
            </a:r>
            <a:r>
              <a:rPr lang="zh-CN" altLang="zh-CN" sz="2000" dirty="0"/>
              <a:t>”试点</a:t>
            </a:r>
            <a:r>
              <a:rPr lang="zh-CN" altLang="zh-CN" sz="2000" dirty="0" smtClean="0"/>
              <a:t>工程</a:t>
            </a:r>
            <a:endParaRPr lang="en-US" altLang="zh-CN" sz="2000" dirty="0" smtClean="0"/>
          </a:p>
          <a:p>
            <a:pPr marL="0" indent="0">
              <a:buNone/>
            </a:pPr>
            <a:endParaRPr lang="en-US" altLang="zh-CN" sz="2000" dirty="0"/>
          </a:p>
          <a:p>
            <a:pPr marL="0" indent="0">
              <a:buNone/>
            </a:pPr>
            <a:r>
              <a:rPr lang="zh-CN" altLang="zh-CN" sz="2000" dirty="0" smtClean="0"/>
              <a:t>中国科学院自动化研究所自动化研究所</a:t>
            </a:r>
            <a:r>
              <a:rPr lang="zh-CN" altLang="zh-CN" sz="2000" dirty="0"/>
              <a:t>生物识别与安全技术研究中心研究开发的</a:t>
            </a:r>
            <a:r>
              <a:rPr lang="en-US" altLang="zh-CN" sz="2000" dirty="0"/>
              <a:t>CBSR </a:t>
            </a:r>
            <a:r>
              <a:rPr lang="zh-CN" altLang="zh-CN" sz="2000" dirty="0" smtClean="0"/>
              <a:t>智能</a:t>
            </a:r>
            <a:r>
              <a:rPr lang="zh-CN" altLang="zh-CN" sz="2000" dirty="0"/>
              <a:t>视频监控系统要功能包括人和车辆的多目标检测、跟踪，并对目标异常行为的识别与报警以及人群和交通流量评估、车辆计数和拥堵报警等</a:t>
            </a:r>
            <a:r>
              <a:rPr lang="zh-CN" altLang="zh-CN" sz="2000" dirty="0" smtClean="0"/>
              <a:t>。</a:t>
            </a:r>
            <a:endParaRPr lang="en-US" altLang="zh-CN" sz="2000" dirty="0" smtClean="0"/>
          </a:p>
          <a:p>
            <a:pPr marL="0" indent="0">
              <a:buNone/>
            </a:pPr>
            <a:endParaRPr lang="en-US" altLang="zh-CN" sz="2000" dirty="0"/>
          </a:p>
          <a:p>
            <a:pPr marL="0" indent="0">
              <a:buNone/>
            </a:pPr>
            <a:r>
              <a:rPr lang="zh-CN" altLang="zh-CN" sz="2000" dirty="0"/>
              <a:t>国内的许多高校如清华大学、北京大学、哈尔滨工业大学、上海交通大学等也在基于视觉的运动目标跟踪与识别领域开展了深入的研究。</a:t>
            </a:r>
            <a:endParaRPr lang="zh-CN" altLang="en-US" sz="2000" dirty="0"/>
          </a:p>
        </p:txBody>
      </p:sp>
    </p:spTree>
    <p:extLst>
      <p:ext uri="{BB962C8B-B14F-4D97-AF65-F5344CB8AC3E}">
        <p14:creationId xmlns:p14="http://schemas.microsoft.com/office/powerpoint/2010/main" val="734481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场景背景建模与运动目标</a:t>
            </a:r>
            <a:r>
              <a:rPr lang="zh-CN" altLang="en-US" dirty="0" smtClean="0"/>
              <a:t>检测</a:t>
            </a:r>
            <a:endParaRPr lang="en-US" altLang="zh-CN" sz="2400" dirty="0"/>
          </a:p>
          <a:p>
            <a:pPr marL="0" indent="0">
              <a:buNone/>
            </a:pPr>
            <a:r>
              <a:rPr lang="zh-CN" altLang="zh-CN" sz="2400" dirty="0" smtClean="0"/>
              <a:t>背景</a:t>
            </a:r>
            <a:r>
              <a:rPr lang="zh-CN" altLang="zh-CN" sz="2400" dirty="0"/>
              <a:t>建模</a:t>
            </a:r>
            <a:r>
              <a:rPr lang="zh-CN" altLang="zh-CN" sz="2400" dirty="0" smtClean="0"/>
              <a:t>法是目前</a:t>
            </a:r>
            <a:r>
              <a:rPr lang="zh-CN" altLang="zh-CN" sz="2400" dirty="0"/>
              <a:t>运动检测中最常用的一种</a:t>
            </a:r>
            <a:r>
              <a:rPr lang="zh-CN" altLang="zh-CN" sz="2400" dirty="0" smtClean="0"/>
              <a:t>方法，</a:t>
            </a:r>
            <a:r>
              <a:rPr lang="zh-CN" altLang="zh-CN" sz="2400" dirty="0"/>
              <a:t>其原理是基于背景模型为每一当前帧生成一幅背景图像，利用当前帧和背景图像的差分进行运动检测</a:t>
            </a:r>
            <a:r>
              <a:rPr lang="zh-CN" altLang="zh-CN" sz="2400" dirty="0" smtClean="0"/>
              <a:t>。</a:t>
            </a:r>
            <a:endParaRPr lang="en-US" altLang="zh-CN" sz="2400" dirty="0" smtClean="0"/>
          </a:p>
          <a:p>
            <a:pPr marL="0" indent="0">
              <a:buNone/>
            </a:pPr>
            <a:r>
              <a:rPr lang="zh-CN" altLang="zh-CN" sz="2400" dirty="0" smtClean="0"/>
              <a:t>背景</a:t>
            </a:r>
            <a:r>
              <a:rPr lang="zh-CN" altLang="zh-CN" sz="2400" dirty="0"/>
              <a:t>建模的方法</a:t>
            </a:r>
            <a:r>
              <a:rPr lang="zh-CN" altLang="zh-CN" sz="2400" dirty="0" smtClean="0"/>
              <a:t>有</a:t>
            </a:r>
            <a:r>
              <a:rPr lang="zh-CN" altLang="en-US" sz="2400" dirty="0" smtClean="0"/>
              <a:t>：</a:t>
            </a:r>
            <a:endParaRPr lang="en-US" altLang="zh-CN" sz="2400" dirty="0" smtClean="0"/>
          </a:p>
          <a:p>
            <a:pPr>
              <a:buFont typeface="Wingdings" pitchFamily="2" charset="2"/>
              <a:buChar char="Ø"/>
            </a:pPr>
            <a:r>
              <a:rPr lang="zh-CN" altLang="zh-CN" sz="2400" dirty="0" smtClean="0"/>
              <a:t>时序中值滤波</a:t>
            </a:r>
            <a:endParaRPr lang="en-US" altLang="zh-CN" sz="2400" dirty="0" smtClean="0"/>
          </a:p>
          <a:p>
            <a:pPr>
              <a:buFont typeface="Wingdings" pitchFamily="2" charset="2"/>
              <a:buChar char="Ø"/>
            </a:pPr>
            <a:r>
              <a:rPr lang="zh-CN" altLang="zh-CN" sz="2400" dirty="0" smtClean="0"/>
              <a:t>增量</a:t>
            </a:r>
            <a:r>
              <a:rPr lang="zh-CN" altLang="zh-CN" sz="2400" dirty="0"/>
              <a:t>式高斯</a:t>
            </a:r>
            <a:r>
              <a:rPr lang="zh-CN" altLang="zh-CN" sz="2400" dirty="0" smtClean="0"/>
              <a:t>平均</a:t>
            </a:r>
            <a:endParaRPr lang="en-US" altLang="zh-CN" sz="2400" dirty="0" smtClean="0"/>
          </a:p>
          <a:p>
            <a:pPr>
              <a:buFont typeface="Wingdings" pitchFamily="2" charset="2"/>
              <a:buChar char="Ø"/>
            </a:pPr>
            <a:r>
              <a:rPr lang="zh-CN" altLang="zh-CN" sz="2400" dirty="0" smtClean="0"/>
              <a:t>混合</a:t>
            </a:r>
            <a:r>
              <a:rPr lang="zh-CN" altLang="zh-CN" sz="2400" dirty="0"/>
              <a:t>高斯</a:t>
            </a:r>
            <a:r>
              <a:rPr lang="zh-CN" altLang="zh-CN" sz="2400" dirty="0" smtClean="0"/>
              <a:t>模型</a:t>
            </a:r>
            <a:endParaRPr lang="en-US" altLang="zh-CN" sz="2400" dirty="0" smtClean="0"/>
          </a:p>
          <a:p>
            <a:pPr>
              <a:buFont typeface="Wingdings" pitchFamily="2" charset="2"/>
              <a:buChar char="Ø"/>
            </a:pPr>
            <a:r>
              <a:rPr lang="zh-CN" altLang="zh-CN" sz="2400" dirty="0" smtClean="0"/>
              <a:t>核密度估计</a:t>
            </a:r>
            <a:endParaRPr lang="zh-CN" altLang="zh-CN" sz="2400" dirty="0"/>
          </a:p>
          <a:p>
            <a:pPr marL="0" indent="0">
              <a:buNone/>
            </a:pPr>
            <a:endParaRPr lang="zh-CN" altLang="en-US" sz="2400" dirty="0"/>
          </a:p>
        </p:txBody>
      </p:sp>
    </p:spTree>
    <p:extLst>
      <p:ext uri="{BB962C8B-B14F-4D97-AF65-F5344CB8AC3E}">
        <p14:creationId xmlns:p14="http://schemas.microsoft.com/office/powerpoint/2010/main" val="1172144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混合高斯模型</a:t>
            </a:r>
            <a:endParaRPr lang="en-US" altLang="zh-CN" dirty="0" smtClean="0"/>
          </a:p>
          <a:p>
            <a:pPr marL="0" indent="0">
              <a:buNone/>
            </a:pPr>
            <a:endParaRPr lang="en-US" altLang="zh-CN" sz="2400" dirty="0" smtClean="0"/>
          </a:p>
          <a:p>
            <a:pPr marL="0" indent="0">
              <a:buNone/>
            </a:pPr>
            <a:r>
              <a:rPr lang="en-US" altLang="zh-CN" sz="2400" dirty="0" smtClean="0"/>
              <a:t>Stauffer</a:t>
            </a:r>
            <a:r>
              <a:rPr lang="zh-CN" altLang="zh-CN" sz="2400" dirty="0"/>
              <a:t>和</a:t>
            </a:r>
            <a:r>
              <a:rPr lang="en-US" altLang="zh-CN" sz="2400" dirty="0" err="1" smtClean="0"/>
              <a:t>Grimson</a:t>
            </a:r>
            <a:r>
              <a:rPr lang="zh-CN" altLang="zh-CN" sz="2400" dirty="0" smtClean="0"/>
              <a:t>提出</a:t>
            </a:r>
            <a:r>
              <a:rPr lang="zh-CN" altLang="zh-CN" sz="2400" dirty="0"/>
              <a:t>采用</a:t>
            </a:r>
            <a:r>
              <a:rPr lang="zh-CN" altLang="zh-CN" sz="2400" dirty="0" smtClean="0"/>
              <a:t>多</a:t>
            </a:r>
            <a:r>
              <a:rPr lang="zh-CN" altLang="en-US" sz="2400" dirty="0" smtClean="0"/>
              <a:t>个</a:t>
            </a:r>
            <a:r>
              <a:rPr lang="zh-CN" altLang="zh-CN" sz="2400" dirty="0" smtClean="0"/>
              <a:t>高斯</a:t>
            </a:r>
            <a:r>
              <a:rPr lang="zh-CN" altLang="zh-CN" sz="2400" dirty="0"/>
              <a:t>模型对多个背景对象进行建模</a:t>
            </a:r>
            <a:r>
              <a:rPr lang="zh-CN" altLang="zh-CN" sz="2400" dirty="0" smtClean="0"/>
              <a:t>。</a:t>
            </a:r>
            <a:endParaRPr lang="en-US" altLang="zh-CN" sz="2400" dirty="0" smtClean="0"/>
          </a:p>
          <a:p>
            <a:pPr marL="0" indent="0">
              <a:buNone/>
            </a:pPr>
            <a:endParaRPr lang="en-US" altLang="zh-CN" sz="2400" dirty="0"/>
          </a:p>
          <a:p>
            <a:pPr marL="0" indent="0">
              <a:buNone/>
            </a:pPr>
            <a:r>
              <a:rPr lang="zh-CN" altLang="zh-CN" sz="2400" dirty="0" smtClean="0"/>
              <a:t>它</a:t>
            </a:r>
            <a:r>
              <a:rPr lang="zh-CN" altLang="zh-CN" sz="2400" dirty="0"/>
              <a:t>的优点在于：背景的自适应更新过程可以让算法适应全天候的光线渐变</a:t>
            </a:r>
            <a:r>
              <a:rPr lang="zh-CN" altLang="zh-CN" sz="2400" dirty="0" smtClean="0"/>
              <a:t>情况</a:t>
            </a:r>
            <a:r>
              <a:rPr lang="zh-CN" altLang="en-US" sz="2400" dirty="0" smtClean="0"/>
              <a:t>，相对稳定</a:t>
            </a:r>
            <a:r>
              <a:rPr lang="zh-CN" altLang="zh-CN" sz="2400" dirty="0" smtClean="0"/>
              <a:t>。</a:t>
            </a:r>
            <a:endParaRPr lang="zh-CN" altLang="en-US" sz="2400" dirty="0"/>
          </a:p>
        </p:txBody>
      </p:sp>
    </p:spTree>
    <p:extLst>
      <p:ext uri="{BB962C8B-B14F-4D97-AF65-F5344CB8AC3E}">
        <p14:creationId xmlns:p14="http://schemas.microsoft.com/office/powerpoint/2010/main" val="1686585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运动目标的</a:t>
            </a:r>
            <a:r>
              <a:rPr lang="zh-CN" altLang="en-US" dirty="0" smtClean="0"/>
              <a:t>跟踪</a:t>
            </a:r>
            <a:endParaRPr lang="en-US" altLang="zh-CN" sz="2400" dirty="0" smtClean="0"/>
          </a:p>
          <a:p>
            <a:pPr marL="0" indent="0">
              <a:buNone/>
            </a:pPr>
            <a:endParaRPr lang="en-US" altLang="zh-CN" sz="2400" dirty="0" smtClean="0"/>
          </a:p>
          <a:p>
            <a:pPr marL="0" indent="0">
              <a:buNone/>
            </a:pPr>
            <a:r>
              <a:rPr lang="zh-CN" altLang="zh-CN" sz="2400" dirty="0" smtClean="0"/>
              <a:t>两</a:t>
            </a:r>
            <a:r>
              <a:rPr lang="zh-CN" altLang="zh-CN" sz="2400" dirty="0"/>
              <a:t>个主要研究</a:t>
            </a:r>
            <a:r>
              <a:rPr lang="zh-CN" altLang="zh-CN" sz="2400" dirty="0" smtClean="0"/>
              <a:t>方法</a:t>
            </a:r>
            <a:r>
              <a:rPr lang="zh-CN" altLang="en-US" sz="2400" dirty="0" smtClean="0"/>
              <a:t>：</a:t>
            </a:r>
            <a:endParaRPr lang="en-US" altLang="zh-CN" sz="2400" dirty="0" smtClean="0"/>
          </a:p>
          <a:p>
            <a:pPr marL="0" indent="0">
              <a:buNone/>
            </a:pPr>
            <a:endParaRPr lang="en-US" altLang="zh-CN" sz="2400" dirty="0" smtClean="0"/>
          </a:p>
          <a:p>
            <a:r>
              <a:rPr lang="zh-CN" altLang="zh-CN" sz="2400" dirty="0" smtClean="0"/>
              <a:t>条件概率</a:t>
            </a:r>
            <a:r>
              <a:rPr lang="zh-CN" altLang="zh-CN" sz="2400" dirty="0"/>
              <a:t>密度传播方法</a:t>
            </a:r>
            <a:r>
              <a:rPr lang="zh-CN" altLang="zh-CN" sz="2400" dirty="0" smtClean="0"/>
              <a:t>（粒子</a:t>
            </a:r>
            <a:r>
              <a:rPr lang="zh-CN" altLang="zh-CN" sz="2400" dirty="0"/>
              <a:t>滤波跟踪方法</a:t>
            </a:r>
            <a:r>
              <a:rPr lang="zh-CN" altLang="zh-CN" sz="2400" dirty="0" smtClean="0"/>
              <a:t>）</a:t>
            </a:r>
            <a:endParaRPr lang="en-US" altLang="zh-CN" sz="2400" dirty="0" smtClean="0"/>
          </a:p>
          <a:p>
            <a:endParaRPr lang="en-US" altLang="zh-CN" sz="2400" dirty="0" smtClean="0"/>
          </a:p>
          <a:p>
            <a:r>
              <a:rPr lang="en-US" altLang="zh-CN" sz="2400" dirty="0" smtClean="0"/>
              <a:t>Mean-shift</a:t>
            </a:r>
            <a:r>
              <a:rPr lang="zh-CN" altLang="zh-CN" sz="2400" dirty="0"/>
              <a:t>跟踪方法</a:t>
            </a:r>
            <a:r>
              <a:rPr lang="zh-CN" altLang="zh-CN" sz="2400" dirty="0" smtClean="0"/>
              <a:t>（均值</a:t>
            </a:r>
            <a:r>
              <a:rPr lang="zh-CN" altLang="zh-CN" sz="2400" dirty="0"/>
              <a:t>漂移方法</a:t>
            </a:r>
            <a:r>
              <a:rPr lang="zh-CN" altLang="zh-CN" sz="2400" dirty="0" smtClean="0"/>
              <a:t>）</a:t>
            </a:r>
            <a:endParaRPr lang="zh-CN" altLang="en-US" dirty="0"/>
          </a:p>
        </p:txBody>
      </p:sp>
    </p:spTree>
    <p:extLst>
      <p:ext uri="{BB962C8B-B14F-4D97-AF65-F5344CB8AC3E}">
        <p14:creationId xmlns:p14="http://schemas.microsoft.com/office/powerpoint/2010/main" val="2254577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265</TotalTime>
  <Words>1048</Words>
  <Application>Microsoft Office PowerPoint</Application>
  <PresentationFormat>全屏显示(4:3)</PresentationFormat>
  <Paragraphs>104</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基于视觉的运动目标跟踪与识别方法研究</vt:lpstr>
      <vt:lpstr>课题研究的背景和意义</vt:lpstr>
      <vt:lpstr>课题研究的背景和意义</vt:lpstr>
      <vt:lpstr>课题研究的背景和意义</vt:lpstr>
      <vt:lpstr>国内外研究现状</vt:lpstr>
      <vt:lpstr>国内外研究现状</vt:lpstr>
      <vt:lpstr>主要研究内容</vt:lpstr>
      <vt:lpstr>主要研究内容</vt:lpstr>
      <vt:lpstr>主要研究内容</vt:lpstr>
      <vt:lpstr>主要研究内容</vt:lpstr>
      <vt:lpstr>主要研究内容</vt:lpstr>
      <vt:lpstr>主要研究内容</vt:lpstr>
      <vt:lpstr>主要研究内容</vt:lpstr>
      <vt:lpstr>研究方案</vt:lpstr>
      <vt:lpstr>研究方案</vt:lpstr>
      <vt:lpstr>预期目标</vt:lpstr>
      <vt:lpstr>已有条件和可能遇到的困难</vt:lpstr>
      <vt:lpstr>进度安排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tong</dc:creator>
  <cp:lastModifiedBy>tong</cp:lastModifiedBy>
  <cp:revision>76</cp:revision>
  <dcterms:created xsi:type="dcterms:W3CDTF">2012-10-10T13:05:03Z</dcterms:created>
  <dcterms:modified xsi:type="dcterms:W3CDTF">2012-10-11T13:37:49Z</dcterms:modified>
</cp:coreProperties>
</file>