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3" r:id="rId5"/>
    <p:sldId id="272" r:id="rId6"/>
    <p:sldId id="271" r:id="rId7"/>
    <p:sldId id="259" r:id="rId8"/>
    <p:sldId id="261" r:id="rId9"/>
    <p:sldId id="262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E2123-8266-42FF-ADF7-0AC337EED2D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535B47-1BDF-453A-B466-8D2F0D03DBE6}">
      <dgm:prSet phldrT="[文本]"/>
      <dgm:spPr/>
      <dgm:t>
        <a:bodyPr/>
        <a:lstStyle/>
        <a:p>
          <a:r>
            <a:rPr lang="zh-CN" altLang="en-US" dirty="0" smtClean="0"/>
            <a:t>已完成的研究工作</a:t>
          </a:r>
          <a:endParaRPr lang="zh-CN" altLang="en-US" dirty="0"/>
        </a:p>
      </dgm:t>
    </dgm:pt>
    <dgm:pt modelId="{395D679F-F774-44E1-80C0-D0EDF57CAA7A}" type="parTrans" cxnId="{42C35011-6594-40F2-A97E-740663B6106C}">
      <dgm:prSet/>
      <dgm:spPr/>
      <dgm:t>
        <a:bodyPr/>
        <a:lstStyle/>
        <a:p>
          <a:endParaRPr lang="zh-CN" altLang="en-US"/>
        </a:p>
      </dgm:t>
    </dgm:pt>
    <dgm:pt modelId="{CBDFC84D-3499-45A8-AE62-8FAFA37AF36F}" type="sibTrans" cxnId="{42C35011-6594-40F2-A97E-740663B6106C}">
      <dgm:prSet/>
      <dgm:spPr/>
      <dgm:t>
        <a:bodyPr/>
        <a:lstStyle/>
        <a:p>
          <a:endParaRPr lang="zh-CN" altLang="en-US"/>
        </a:p>
      </dgm:t>
    </dgm:pt>
    <dgm:pt modelId="{A1CB53EA-8939-4926-9D62-00240BE5CC95}">
      <dgm:prSet phldrT="[文本]" custT="1"/>
      <dgm:spPr/>
      <dgm:t>
        <a:bodyPr/>
        <a:lstStyle/>
        <a:p>
          <a:r>
            <a:rPr lang="zh-CN" altLang="en-US" sz="1600" dirty="0" smtClean="0"/>
            <a:t>光流特征提取</a:t>
          </a:r>
          <a:endParaRPr lang="zh-CN" altLang="en-US" sz="1600" dirty="0"/>
        </a:p>
      </dgm:t>
    </dgm:pt>
    <dgm:pt modelId="{8E7F84BD-593E-46B6-807F-0030EABAE1D0}" type="parTrans" cxnId="{1DAC074F-705B-4BA5-B112-79E6AE83BC0E}">
      <dgm:prSet/>
      <dgm:spPr/>
      <dgm:t>
        <a:bodyPr/>
        <a:lstStyle/>
        <a:p>
          <a:endParaRPr lang="zh-CN" altLang="en-US"/>
        </a:p>
      </dgm:t>
    </dgm:pt>
    <dgm:pt modelId="{4BEF583E-62F9-4CF7-BA18-F91ECA899567}" type="sibTrans" cxnId="{1DAC074F-705B-4BA5-B112-79E6AE83BC0E}">
      <dgm:prSet/>
      <dgm:spPr/>
      <dgm:t>
        <a:bodyPr/>
        <a:lstStyle/>
        <a:p>
          <a:endParaRPr lang="zh-CN" altLang="en-US"/>
        </a:p>
      </dgm:t>
    </dgm:pt>
    <dgm:pt modelId="{DBE37EEE-11ED-4D5A-8840-6C7B2C3BDA31}">
      <dgm:prSet phldrT="[文本]" custT="1"/>
      <dgm:spPr/>
      <dgm:t>
        <a:bodyPr/>
        <a:lstStyle/>
        <a:p>
          <a:r>
            <a:rPr lang="en-US" altLang="zh-CN" sz="1600" dirty="0" smtClean="0"/>
            <a:t>GMM</a:t>
          </a:r>
          <a:r>
            <a:rPr lang="zh-CN" altLang="en-US" sz="1600" dirty="0" smtClean="0"/>
            <a:t>运动区域检测</a:t>
          </a:r>
          <a:endParaRPr lang="zh-CN" altLang="en-US" sz="1600" dirty="0"/>
        </a:p>
      </dgm:t>
    </dgm:pt>
    <dgm:pt modelId="{12EFECA8-C0D6-4C67-AFB5-FD77FC485D75}" type="parTrans" cxnId="{C217DBD0-136C-41EB-9E21-57314C995393}">
      <dgm:prSet/>
      <dgm:spPr/>
      <dgm:t>
        <a:bodyPr/>
        <a:lstStyle/>
        <a:p>
          <a:endParaRPr lang="zh-CN" altLang="en-US"/>
        </a:p>
      </dgm:t>
    </dgm:pt>
    <dgm:pt modelId="{1DD583A2-3F0E-4965-ABEB-391F3FB39369}" type="sibTrans" cxnId="{C217DBD0-136C-41EB-9E21-57314C995393}">
      <dgm:prSet/>
      <dgm:spPr/>
      <dgm:t>
        <a:bodyPr/>
        <a:lstStyle/>
        <a:p>
          <a:endParaRPr lang="zh-CN" altLang="en-US"/>
        </a:p>
      </dgm:t>
    </dgm:pt>
    <dgm:pt modelId="{21902372-F2D7-4476-814B-3373C138E1D4}">
      <dgm:prSet phldrT="[文本]"/>
      <dgm:spPr/>
      <dgm:t>
        <a:bodyPr/>
        <a:lstStyle/>
        <a:p>
          <a:r>
            <a:rPr lang="zh-CN" altLang="en-US" dirty="0" smtClean="0"/>
            <a:t>后期拟完成的研究工作</a:t>
          </a:r>
          <a:endParaRPr lang="zh-CN" altLang="en-US" dirty="0"/>
        </a:p>
      </dgm:t>
    </dgm:pt>
    <dgm:pt modelId="{9BA98BC9-0D3E-4E63-B093-268CCB5C8255}" type="parTrans" cxnId="{DC5C8ACD-D345-40B4-A6B5-6C362A3E3E60}">
      <dgm:prSet/>
      <dgm:spPr/>
      <dgm:t>
        <a:bodyPr/>
        <a:lstStyle/>
        <a:p>
          <a:endParaRPr lang="zh-CN" altLang="en-US"/>
        </a:p>
      </dgm:t>
    </dgm:pt>
    <dgm:pt modelId="{5CC592AB-2881-46FA-A5B0-17E4923E0617}" type="sibTrans" cxnId="{DC5C8ACD-D345-40B4-A6B5-6C362A3E3E60}">
      <dgm:prSet/>
      <dgm:spPr/>
      <dgm:t>
        <a:bodyPr/>
        <a:lstStyle/>
        <a:p>
          <a:endParaRPr lang="zh-CN" altLang="en-US"/>
        </a:p>
      </dgm:t>
    </dgm:pt>
    <dgm:pt modelId="{CE3B1E24-3B9F-4933-97AA-A2E2159EA847}">
      <dgm:prSet phldrT="[文本]" custT="1"/>
      <dgm:spPr/>
      <dgm:t>
        <a:bodyPr/>
        <a:lstStyle/>
        <a:p>
          <a:r>
            <a:rPr lang="zh-CN" altLang="en-US" sz="1600" dirty="0" smtClean="0"/>
            <a:t>时空</a:t>
          </a:r>
          <a:r>
            <a:rPr lang="en-US" altLang="zh-CN" sz="1600" dirty="0" smtClean="0"/>
            <a:t>MRF</a:t>
          </a:r>
          <a:r>
            <a:rPr lang="zh-CN" altLang="en-US" sz="1600" dirty="0" smtClean="0"/>
            <a:t>模型的算法实现</a:t>
          </a:r>
          <a:endParaRPr lang="zh-CN" altLang="en-US" sz="1600" dirty="0"/>
        </a:p>
      </dgm:t>
    </dgm:pt>
    <dgm:pt modelId="{36778EDA-7A08-4554-8906-359D6B9CE7BA}" type="parTrans" cxnId="{8E680533-0987-4271-9897-A1C8ACDD9702}">
      <dgm:prSet/>
      <dgm:spPr/>
      <dgm:t>
        <a:bodyPr/>
        <a:lstStyle/>
        <a:p>
          <a:endParaRPr lang="zh-CN" altLang="en-US"/>
        </a:p>
      </dgm:t>
    </dgm:pt>
    <dgm:pt modelId="{A1B78B97-1395-47CB-8DED-13CDAC7EC24C}" type="sibTrans" cxnId="{8E680533-0987-4271-9897-A1C8ACDD9702}">
      <dgm:prSet/>
      <dgm:spPr/>
      <dgm:t>
        <a:bodyPr/>
        <a:lstStyle/>
        <a:p>
          <a:endParaRPr lang="zh-CN" altLang="en-US"/>
        </a:p>
      </dgm:t>
    </dgm:pt>
    <dgm:pt modelId="{05851BC4-466C-4B03-99DF-57C034B54873}">
      <dgm:prSet phldrT="[文本]" custT="1"/>
      <dgm:spPr/>
      <dgm:t>
        <a:bodyPr/>
        <a:lstStyle/>
        <a:p>
          <a:r>
            <a:rPr lang="zh-CN" altLang="en-US" sz="1600" dirty="0" smtClean="0"/>
            <a:t>进行实验，检测与评价应用的模型</a:t>
          </a:r>
          <a:endParaRPr lang="zh-CN" altLang="en-US" sz="1600" dirty="0"/>
        </a:p>
      </dgm:t>
    </dgm:pt>
    <dgm:pt modelId="{F323C640-4942-4533-839A-36D16E3AAFD2}" type="parTrans" cxnId="{6B398C9F-5566-4CFE-B433-B42DA0067505}">
      <dgm:prSet/>
      <dgm:spPr/>
      <dgm:t>
        <a:bodyPr/>
        <a:lstStyle/>
        <a:p>
          <a:endParaRPr lang="zh-CN" altLang="en-US"/>
        </a:p>
      </dgm:t>
    </dgm:pt>
    <dgm:pt modelId="{0DF448BD-A87F-45A8-9832-7D9EC5B894B2}" type="sibTrans" cxnId="{6B398C9F-5566-4CFE-B433-B42DA0067505}">
      <dgm:prSet/>
      <dgm:spPr/>
      <dgm:t>
        <a:bodyPr/>
        <a:lstStyle/>
        <a:p>
          <a:endParaRPr lang="zh-CN" altLang="en-US"/>
        </a:p>
      </dgm:t>
    </dgm:pt>
    <dgm:pt modelId="{F1D95D31-3D53-4A08-B480-A4B97B7D4235}">
      <dgm:prSet phldrT="[文本]" custT="1"/>
      <dgm:spPr/>
      <dgm:t>
        <a:bodyPr/>
        <a:lstStyle/>
        <a:p>
          <a:r>
            <a:rPr lang="zh-CN" altLang="en-US" sz="1600" dirty="0" smtClean="0"/>
            <a:t>结合运动区域检测</a:t>
          </a:r>
          <a:endParaRPr lang="zh-CN" altLang="en-US" sz="1600" dirty="0"/>
        </a:p>
      </dgm:t>
    </dgm:pt>
    <dgm:pt modelId="{ADD65DB9-A46A-4F66-8F33-652F9D778D9D}" type="parTrans" cxnId="{DEC7B7F9-B505-4C24-9980-98E0568DFC70}">
      <dgm:prSet/>
      <dgm:spPr/>
      <dgm:t>
        <a:bodyPr/>
        <a:lstStyle/>
        <a:p>
          <a:endParaRPr lang="zh-CN" altLang="en-US"/>
        </a:p>
      </dgm:t>
    </dgm:pt>
    <dgm:pt modelId="{8F908112-DB55-48A7-8029-B79C03FF0C23}" type="sibTrans" cxnId="{DEC7B7F9-B505-4C24-9980-98E0568DFC70}">
      <dgm:prSet/>
      <dgm:spPr/>
      <dgm:t>
        <a:bodyPr/>
        <a:lstStyle/>
        <a:p>
          <a:endParaRPr lang="zh-CN" altLang="en-US"/>
        </a:p>
      </dgm:t>
    </dgm:pt>
    <dgm:pt modelId="{44AC915E-680A-467D-B15B-B02F104C1067}">
      <dgm:prSet phldrT="[文本]" custT="1"/>
      <dgm:spPr/>
      <dgm:t>
        <a:bodyPr/>
        <a:lstStyle/>
        <a:p>
          <a:endParaRPr lang="zh-CN" altLang="en-US" sz="1600" dirty="0"/>
        </a:p>
      </dgm:t>
    </dgm:pt>
    <dgm:pt modelId="{89399A13-B793-4FEB-B003-4DB2DC5A529B}" type="parTrans" cxnId="{A0871DED-E894-4B16-B503-BD48477BFAB9}">
      <dgm:prSet/>
      <dgm:spPr/>
      <dgm:t>
        <a:bodyPr/>
        <a:lstStyle/>
        <a:p>
          <a:endParaRPr lang="zh-CN" altLang="en-US"/>
        </a:p>
      </dgm:t>
    </dgm:pt>
    <dgm:pt modelId="{FAC124CD-6336-4216-A265-6F8281C3FDEA}" type="sibTrans" cxnId="{A0871DED-E894-4B16-B503-BD48477BFAB9}">
      <dgm:prSet/>
      <dgm:spPr/>
      <dgm:t>
        <a:bodyPr/>
        <a:lstStyle/>
        <a:p>
          <a:endParaRPr lang="zh-CN" altLang="en-US"/>
        </a:p>
      </dgm:t>
    </dgm:pt>
    <dgm:pt modelId="{C0445EBE-94E1-43CC-B7F3-C887FDBA3918}" type="pres">
      <dgm:prSet presAssocID="{2B5E2123-8266-42FF-ADF7-0AC337EED2DE}" presName="Name0" presStyleCnt="0">
        <dgm:presLayoutVars>
          <dgm:dir/>
          <dgm:animLvl val="lvl"/>
          <dgm:resizeHandles val="exact"/>
        </dgm:presLayoutVars>
      </dgm:prSet>
      <dgm:spPr/>
    </dgm:pt>
    <dgm:pt modelId="{1A4F4A87-B7D3-4652-A18E-4D4E68116E5C}" type="pres">
      <dgm:prSet presAssocID="{2B5E2123-8266-42FF-ADF7-0AC337EED2DE}" presName="tSp" presStyleCnt="0"/>
      <dgm:spPr/>
    </dgm:pt>
    <dgm:pt modelId="{332FC73A-A7F3-4169-B043-ECF4B01A7D7B}" type="pres">
      <dgm:prSet presAssocID="{2B5E2123-8266-42FF-ADF7-0AC337EED2DE}" presName="bSp" presStyleCnt="0"/>
      <dgm:spPr/>
    </dgm:pt>
    <dgm:pt modelId="{E45CBC6F-73E7-496F-B71A-D44FDC74AC82}" type="pres">
      <dgm:prSet presAssocID="{2B5E2123-8266-42FF-ADF7-0AC337EED2DE}" presName="process" presStyleCnt="0"/>
      <dgm:spPr/>
    </dgm:pt>
    <dgm:pt modelId="{ED4AEDF6-0B1F-4452-866F-BC4CB8616B86}" type="pres">
      <dgm:prSet presAssocID="{74535B47-1BDF-453A-B466-8D2F0D03DBE6}" presName="composite1" presStyleCnt="0"/>
      <dgm:spPr/>
    </dgm:pt>
    <dgm:pt modelId="{C8127887-343F-499E-A699-EC55633F8934}" type="pres">
      <dgm:prSet presAssocID="{74535B47-1BDF-453A-B466-8D2F0D03DBE6}" presName="dummyNode1" presStyleLbl="node1" presStyleIdx="0" presStyleCnt="2"/>
      <dgm:spPr/>
    </dgm:pt>
    <dgm:pt modelId="{8EBE0E45-03F8-4E3C-A9FD-60DF883DE7A4}" type="pres">
      <dgm:prSet presAssocID="{74535B47-1BDF-453A-B466-8D2F0D03DBE6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1ABBC1-4051-48EC-95E2-F571B7AF5E43}" type="pres">
      <dgm:prSet presAssocID="{74535B47-1BDF-453A-B466-8D2F0D03DBE6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2B20C-2DC9-4371-A079-2ADB254AD91A}" type="pres">
      <dgm:prSet presAssocID="{74535B47-1BDF-453A-B466-8D2F0D03DBE6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93223487-A3AC-4C54-A09A-33B19699E64C}" type="pres">
      <dgm:prSet presAssocID="{74535B47-1BDF-453A-B466-8D2F0D03DBE6}" presName="connSite1" presStyleCnt="0"/>
      <dgm:spPr/>
    </dgm:pt>
    <dgm:pt modelId="{4BC0AC16-11AC-4E50-A170-998960F91E0A}" type="pres">
      <dgm:prSet presAssocID="{CBDFC84D-3499-45A8-AE62-8FAFA37AF36F}" presName="Name9" presStyleLbl="sibTrans2D1" presStyleIdx="0" presStyleCnt="1"/>
      <dgm:spPr/>
    </dgm:pt>
    <dgm:pt modelId="{B8B4E017-0E95-40F2-A7FB-DAE1D44328E7}" type="pres">
      <dgm:prSet presAssocID="{21902372-F2D7-4476-814B-3373C138E1D4}" presName="composite2" presStyleCnt="0"/>
      <dgm:spPr/>
    </dgm:pt>
    <dgm:pt modelId="{12530BC5-161A-46BC-AB04-C851514C124C}" type="pres">
      <dgm:prSet presAssocID="{21902372-F2D7-4476-814B-3373C138E1D4}" presName="dummyNode2" presStyleLbl="node1" presStyleIdx="0" presStyleCnt="2"/>
      <dgm:spPr/>
    </dgm:pt>
    <dgm:pt modelId="{DB5FA489-ADA4-47FA-8D3E-E2D003B9144B}" type="pres">
      <dgm:prSet presAssocID="{21902372-F2D7-4476-814B-3373C138E1D4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74E32-BD26-40E0-A60A-1EDC5255E4A4}" type="pres">
      <dgm:prSet presAssocID="{21902372-F2D7-4476-814B-3373C138E1D4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FF303-4107-45E4-BC42-5D2498C954AB}" type="pres">
      <dgm:prSet presAssocID="{21902372-F2D7-4476-814B-3373C138E1D4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09513CDF-A818-4D05-A5EC-11E0D8D646CC}" type="pres">
      <dgm:prSet presAssocID="{21902372-F2D7-4476-814B-3373C138E1D4}" presName="connSite2" presStyleCnt="0"/>
      <dgm:spPr/>
    </dgm:pt>
  </dgm:ptLst>
  <dgm:cxnLst>
    <dgm:cxn modelId="{AEA040ED-29EE-4999-838E-510E9F6B577F}" type="presOf" srcId="{CE3B1E24-3B9F-4933-97AA-A2E2159EA847}" destId="{DB5FA489-ADA4-47FA-8D3E-E2D003B9144B}" srcOrd="0" destOrd="0" presId="urn:microsoft.com/office/officeart/2005/8/layout/hProcess4"/>
    <dgm:cxn modelId="{4EE44D01-7DB1-4FE7-85A0-55279F1BA127}" type="presOf" srcId="{DBE37EEE-11ED-4D5A-8840-6C7B2C3BDA31}" destId="{8EBE0E45-03F8-4E3C-A9FD-60DF883DE7A4}" srcOrd="0" destOrd="2" presId="urn:microsoft.com/office/officeart/2005/8/layout/hProcess4"/>
    <dgm:cxn modelId="{C217DBD0-136C-41EB-9E21-57314C995393}" srcId="{74535B47-1BDF-453A-B466-8D2F0D03DBE6}" destId="{DBE37EEE-11ED-4D5A-8840-6C7B2C3BDA31}" srcOrd="2" destOrd="0" parTransId="{12EFECA8-C0D6-4C67-AFB5-FD77FC485D75}" sibTransId="{1DD583A2-3F0E-4965-ABEB-391F3FB39369}"/>
    <dgm:cxn modelId="{DC5C8ACD-D345-40B4-A6B5-6C362A3E3E60}" srcId="{2B5E2123-8266-42FF-ADF7-0AC337EED2DE}" destId="{21902372-F2D7-4476-814B-3373C138E1D4}" srcOrd="1" destOrd="0" parTransId="{9BA98BC9-0D3E-4E63-B093-268CCB5C8255}" sibTransId="{5CC592AB-2881-46FA-A5B0-17E4923E0617}"/>
    <dgm:cxn modelId="{A2897289-D578-4BA0-A541-91EF185C0B2E}" type="presOf" srcId="{F1D95D31-3D53-4A08-B480-A4B97B7D4235}" destId="{DB5FA489-ADA4-47FA-8D3E-E2D003B9144B}" srcOrd="0" destOrd="2" presId="urn:microsoft.com/office/officeart/2005/8/layout/hProcess4"/>
    <dgm:cxn modelId="{DEC7B7F9-B505-4C24-9980-98E0568DFC70}" srcId="{21902372-F2D7-4476-814B-3373C138E1D4}" destId="{F1D95D31-3D53-4A08-B480-A4B97B7D4235}" srcOrd="2" destOrd="0" parTransId="{ADD65DB9-A46A-4F66-8F33-652F9D778D9D}" sibTransId="{8F908112-DB55-48A7-8029-B79C03FF0C23}"/>
    <dgm:cxn modelId="{EB2148DF-871F-45E9-B357-62751FC8BCE8}" type="presOf" srcId="{2B5E2123-8266-42FF-ADF7-0AC337EED2DE}" destId="{C0445EBE-94E1-43CC-B7F3-C887FDBA3918}" srcOrd="0" destOrd="0" presId="urn:microsoft.com/office/officeart/2005/8/layout/hProcess4"/>
    <dgm:cxn modelId="{E3CBE067-7046-4795-B3DC-8B93E820EA61}" type="presOf" srcId="{CBDFC84D-3499-45A8-AE62-8FAFA37AF36F}" destId="{4BC0AC16-11AC-4E50-A170-998960F91E0A}" srcOrd="0" destOrd="0" presId="urn:microsoft.com/office/officeart/2005/8/layout/hProcess4"/>
    <dgm:cxn modelId="{8E680533-0987-4271-9897-A1C8ACDD9702}" srcId="{21902372-F2D7-4476-814B-3373C138E1D4}" destId="{CE3B1E24-3B9F-4933-97AA-A2E2159EA847}" srcOrd="0" destOrd="0" parTransId="{36778EDA-7A08-4554-8906-359D6B9CE7BA}" sibTransId="{A1B78B97-1395-47CB-8DED-13CDAC7EC24C}"/>
    <dgm:cxn modelId="{C45BE452-9489-4375-8EB9-55640473F42A}" type="presOf" srcId="{21902372-F2D7-4476-814B-3373C138E1D4}" destId="{B2FFF303-4107-45E4-BC42-5D2498C954AB}" srcOrd="0" destOrd="0" presId="urn:microsoft.com/office/officeart/2005/8/layout/hProcess4"/>
    <dgm:cxn modelId="{1DAC074F-705B-4BA5-B112-79E6AE83BC0E}" srcId="{74535B47-1BDF-453A-B466-8D2F0D03DBE6}" destId="{A1CB53EA-8939-4926-9D62-00240BE5CC95}" srcOrd="0" destOrd="0" parTransId="{8E7F84BD-593E-46B6-807F-0030EABAE1D0}" sibTransId="{4BEF583E-62F9-4CF7-BA18-F91ECA899567}"/>
    <dgm:cxn modelId="{A0871DED-E894-4B16-B503-BD48477BFAB9}" srcId="{74535B47-1BDF-453A-B466-8D2F0D03DBE6}" destId="{44AC915E-680A-467D-B15B-B02F104C1067}" srcOrd="1" destOrd="0" parTransId="{89399A13-B793-4FEB-B003-4DB2DC5A529B}" sibTransId="{FAC124CD-6336-4216-A265-6F8281C3FDEA}"/>
    <dgm:cxn modelId="{4612242C-3EF8-42B8-AA96-25FAA05155D5}" type="presOf" srcId="{CE3B1E24-3B9F-4933-97AA-A2E2159EA847}" destId="{F2174E32-BD26-40E0-A60A-1EDC5255E4A4}" srcOrd="1" destOrd="0" presId="urn:microsoft.com/office/officeart/2005/8/layout/hProcess4"/>
    <dgm:cxn modelId="{F4E7FF42-9607-48B7-97BC-6D63D5F3305F}" type="presOf" srcId="{74535B47-1BDF-453A-B466-8D2F0D03DBE6}" destId="{9F82B20C-2DC9-4371-A079-2ADB254AD91A}" srcOrd="0" destOrd="0" presId="urn:microsoft.com/office/officeart/2005/8/layout/hProcess4"/>
    <dgm:cxn modelId="{D6AF40F8-60FC-437B-BA43-4A7FE5EF1E55}" type="presOf" srcId="{05851BC4-466C-4B03-99DF-57C034B54873}" destId="{F2174E32-BD26-40E0-A60A-1EDC5255E4A4}" srcOrd="1" destOrd="1" presId="urn:microsoft.com/office/officeart/2005/8/layout/hProcess4"/>
    <dgm:cxn modelId="{72428971-11C7-49A1-A7DF-27B862E30ADF}" type="presOf" srcId="{05851BC4-466C-4B03-99DF-57C034B54873}" destId="{DB5FA489-ADA4-47FA-8D3E-E2D003B9144B}" srcOrd="0" destOrd="1" presId="urn:microsoft.com/office/officeart/2005/8/layout/hProcess4"/>
    <dgm:cxn modelId="{DC1317E2-9123-4062-A04D-448B7BB424E3}" type="presOf" srcId="{F1D95D31-3D53-4A08-B480-A4B97B7D4235}" destId="{F2174E32-BD26-40E0-A60A-1EDC5255E4A4}" srcOrd="1" destOrd="2" presId="urn:microsoft.com/office/officeart/2005/8/layout/hProcess4"/>
    <dgm:cxn modelId="{A187EF37-52BC-4657-A95F-6A0FDC12D210}" type="presOf" srcId="{A1CB53EA-8939-4926-9D62-00240BE5CC95}" destId="{8EBE0E45-03F8-4E3C-A9FD-60DF883DE7A4}" srcOrd="0" destOrd="0" presId="urn:microsoft.com/office/officeart/2005/8/layout/hProcess4"/>
    <dgm:cxn modelId="{B0E62CBA-2244-4C5B-BEE4-0570E71FEAD4}" type="presOf" srcId="{44AC915E-680A-467D-B15B-B02F104C1067}" destId="{6E1ABBC1-4051-48EC-95E2-F571B7AF5E43}" srcOrd="1" destOrd="1" presId="urn:microsoft.com/office/officeart/2005/8/layout/hProcess4"/>
    <dgm:cxn modelId="{EE80CDC8-CCA0-4BCB-8ADE-D2444A0403FB}" type="presOf" srcId="{DBE37EEE-11ED-4D5A-8840-6C7B2C3BDA31}" destId="{6E1ABBC1-4051-48EC-95E2-F571B7AF5E43}" srcOrd="1" destOrd="2" presId="urn:microsoft.com/office/officeart/2005/8/layout/hProcess4"/>
    <dgm:cxn modelId="{C9F0476A-8996-41CE-8093-BB0A90A187FC}" type="presOf" srcId="{44AC915E-680A-467D-B15B-B02F104C1067}" destId="{8EBE0E45-03F8-4E3C-A9FD-60DF883DE7A4}" srcOrd="0" destOrd="1" presId="urn:microsoft.com/office/officeart/2005/8/layout/hProcess4"/>
    <dgm:cxn modelId="{42C35011-6594-40F2-A97E-740663B6106C}" srcId="{2B5E2123-8266-42FF-ADF7-0AC337EED2DE}" destId="{74535B47-1BDF-453A-B466-8D2F0D03DBE6}" srcOrd="0" destOrd="0" parTransId="{395D679F-F774-44E1-80C0-D0EDF57CAA7A}" sibTransId="{CBDFC84D-3499-45A8-AE62-8FAFA37AF36F}"/>
    <dgm:cxn modelId="{6B398C9F-5566-4CFE-B433-B42DA0067505}" srcId="{21902372-F2D7-4476-814B-3373C138E1D4}" destId="{05851BC4-466C-4B03-99DF-57C034B54873}" srcOrd="1" destOrd="0" parTransId="{F323C640-4942-4533-839A-36D16E3AAFD2}" sibTransId="{0DF448BD-A87F-45A8-9832-7D9EC5B894B2}"/>
    <dgm:cxn modelId="{4BF6F276-3088-44E4-8760-A76A27DE17C9}" type="presOf" srcId="{A1CB53EA-8939-4926-9D62-00240BE5CC95}" destId="{6E1ABBC1-4051-48EC-95E2-F571B7AF5E43}" srcOrd="1" destOrd="0" presId="urn:microsoft.com/office/officeart/2005/8/layout/hProcess4"/>
    <dgm:cxn modelId="{05E65BE0-A4D3-4555-B06C-7403DDE2D795}" type="presParOf" srcId="{C0445EBE-94E1-43CC-B7F3-C887FDBA3918}" destId="{1A4F4A87-B7D3-4652-A18E-4D4E68116E5C}" srcOrd="0" destOrd="0" presId="urn:microsoft.com/office/officeart/2005/8/layout/hProcess4"/>
    <dgm:cxn modelId="{9355B4C8-6547-417D-A54A-334872997737}" type="presParOf" srcId="{C0445EBE-94E1-43CC-B7F3-C887FDBA3918}" destId="{332FC73A-A7F3-4169-B043-ECF4B01A7D7B}" srcOrd="1" destOrd="0" presId="urn:microsoft.com/office/officeart/2005/8/layout/hProcess4"/>
    <dgm:cxn modelId="{B7395967-C18E-4996-A8C3-F9FF9DEF7514}" type="presParOf" srcId="{C0445EBE-94E1-43CC-B7F3-C887FDBA3918}" destId="{E45CBC6F-73E7-496F-B71A-D44FDC74AC82}" srcOrd="2" destOrd="0" presId="urn:microsoft.com/office/officeart/2005/8/layout/hProcess4"/>
    <dgm:cxn modelId="{A9443A63-3395-42FA-A672-19584F28AB2A}" type="presParOf" srcId="{E45CBC6F-73E7-496F-B71A-D44FDC74AC82}" destId="{ED4AEDF6-0B1F-4452-866F-BC4CB8616B86}" srcOrd="0" destOrd="0" presId="urn:microsoft.com/office/officeart/2005/8/layout/hProcess4"/>
    <dgm:cxn modelId="{5EFA6875-042E-44F0-8882-1D6B90612573}" type="presParOf" srcId="{ED4AEDF6-0B1F-4452-866F-BC4CB8616B86}" destId="{C8127887-343F-499E-A699-EC55633F8934}" srcOrd="0" destOrd="0" presId="urn:microsoft.com/office/officeart/2005/8/layout/hProcess4"/>
    <dgm:cxn modelId="{8A7F13AB-FCB2-4FAD-937E-0B4DC269C0A6}" type="presParOf" srcId="{ED4AEDF6-0B1F-4452-866F-BC4CB8616B86}" destId="{8EBE0E45-03F8-4E3C-A9FD-60DF883DE7A4}" srcOrd="1" destOrd="0" presId="urn:microsoft.com/office/officeart/2005/8/layout/hProcess4"/>
    <dgm:cxn modelId="{4E7A697B-2570-4B7D-85FF-B05C0A409125}" type="presParOf" srcId="{ED4AEDF6-0B1F-4452-866F-BC4CB8616B86}" destId="{6E1ABBC1-4051-48EC-95E2-F571B7AF5E43}" srcOrd="2" destOrd="0" presId="urn:microsoft.com/office/officeart/2005/8/layout/hProcess4"/>
    <dgm:cxn modelId="{8AE18DAF-B8EB-482B-BE94-9CE4E95F28DA}" type="presParOf" srcId="{ED4AEDF6-0B1F-4452-866F-BC4CB8616B86}" destId="{9F82B20C-2DC9-4371-A079-2ADB254AD91A}" srcOrd="3" destOrd="0" presId="urn:microsoft.com/office/officeart/2005/8/layout/hProcess4"/>
    <dgm:cxn modelId="{CBB8194C-241E-45F3-8626-02FA9D96CDFF}" type="presParOf" srcId="{ED4AEDF6-0B1F-4452-866F-BC4CB8616B86}" destId="{93223487-A3AC-4C54-A09A-33B19699E64C}" srcOrd="4" destOrd="0" presId="urn:microsoft.com/office/officeart/2005/8/layout/hProcess4"/>
    <dgm:cxn modelId="{932D7B5B-A392-46BC-953B-6C6FFEB7DCAB}" type="presParOf" srcId="{E45CBC6F-73E7-496F-B71A-D44FDC74AC82}" destId="{4BC0AC16-11AC-4E50-A170-998960F91E0A}" srcOrd="1" destOrd="0" presId="urn:microsoft.com/office/officeart/2005/8/layout/hProcess4"/>
    <dgm:cxn modelId="{18A221A7-C79E-41B2-A548-A754A29A7910}" type="presParOf" srcId="{E45CBC6F-73E7-496F-B71A-D44FDC74AC82}" destId="{B8B4E017-0E95-40F2-A7FB-DAE1D44328E7}" srcOrd="2" destOrd="0" presId="urn:microsoft.com/office/officeart/2005/8/layout/hProcess4"/>
    <dgm:cxn modelId="{A2419A8E-FE96-4934-A3D8-1730BDAC955E}" type="presParOf" srcId="{B8B4E017-0E95-40F2-A7FB-DAE1D44328E7}" destId="{12530BC5-161A-46BC-AB04-C851514C124C}" srcOrd="0" destOrd="0" presId="urn:microsoft.com/office/officeart/2005/8/layout/hProcess4"/>
    <dgm:cxn modelId="{03562C1D-CE44-42EE-A416-BD9D72861076}" type="presParOf" srcId="{B8B4E017-0E95-40F2-A7FB-DAE1D44328E7}" destId="{DB5FA489-ADA4-47FA-8D3E-E2D003B9144B}" srcOrd="1" destOrd="0" presId="urn:microsoft.com/office/officeart/2005/8/layout/hProcess4"/>
    <dgm:cxn modelId="{51B3AB54-E62E-49AF-9D9A-F83241A2AC76}" type="presParOf" srcId="{B8B4E017-0E95-40F2-A7FB-DAE1D44328E7}" destId="{F2174E32-BD26-40E0-A60A-1EDC5255E4A4}" srcOrd="2" destOrd="0" presId="urn:microsoft.com/office/officeart/2005/8/layout/hProcess4"/>
    <dgm:cxn modelId="{302ACC8A-D0CA-4450-9231-7AE3CCACAF5C}" type="presParOf" srcId="{B8B4E017-0E95-40F2-A7FB-DAE1D44328E7}" destId="{B2FFF303-4107-45E4-BC42-5D2498C954AB}" srcOrd="3" destOrd="0" presId="urn:microsoft.com/office/officeart/2005/8/layout/hProcess4"/>
    <dgm:cxn modelId="{02B52C7A-D256-4E18-B4AF-E0A2DF5262EC}" type="presParOf" srcId="{B8B4E017-0E95-40F2-A7FB-DAE1D44328E7}" destId="{09513CDF-A818-4D05-A5EC-11E0D8D646C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E0E45-03F8-4E3C-A9FD-60DF883DE7A4}">
      <dsp:nvSpPr>
        <dsp:cNvPr id="0" name=""/>
        <dsp:cNvSpPr/>
      </dsp:nvSpPr>
      <dsp:spPr>
        <a:xfrm>
          <a:off x="212953" y="1036319"/>
          <a:ext cx="2414381" cy="199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光流特征提取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GMM</a:t>
          </a:r>
          <a:r>
            <a:rPr lang="zh-CN" altLang="en-US" sz="1600" kern="1200" dirty="0" smtClean="0"/>
            <a:t>运动区域检测</a:t>
          </a:r>
          <a:endParaRPr lang="zh-CN" altLang="en-US" sz="1600" kern="1200" dirty="0"/>
        </a:p>
      </dsp:txBody>
      <dsp:txXfrm>
        <a:off x="258780" y="1082146"/>
        <a:ext cx="2322727" cy="1472986"/>
      </dsp:txXfrm>
    </dsp:sp>
    <dsp:sp modelId="{4BC0AC16-11AC-4E50-A170-998960F91E0A}">
      <dsp:nvSpPr>
        <dsp:cNvPr id="0" name=""/>
        <dsp:cNvSpPr/>
      </dsp:nvSpPr>
      <dsp:spPr>
        <a:xfrm>
          <a:off x="1598554" y="1613969"/>
          <a:ext cx="2509907" cy="2509907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2B20C-2DC9-4371-A079-2ADB254AD91A}">
      <dsp:nvSpPr>
        <dsp:cNvPr id="0" name=""/>
        <dsp:cNvSpPr/>
      </dsp:nvSpPr>
      <dsp:spPr>
        <a:xfrm>
          <a:off x="749482" y="2600960"/>
          <a:ext cx="2146117" cy="85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已完成的研究工作</a:t>
          </a:r>
          <a:endParaRPr lang="zh-CN" altLang="en-US" sz="2400" kern="1200" dirty="0"/>
        </a:p>
      </dsp:txBody>
      <dsp:txXfrm>
        <a:off x="774478" y="2625956"/>
        <a:ext cx="2096125" cy="803448"/>
      </dsp:txXfrm>
    </dsp:sp>
    <dsp:sp modelId="{DB5FA489-ADA4-47FA-8D3E-E2D003B9144B}">
      <dsp:nvSpPr>
        <dsp:cNvPr id="0" name=""/>
        <dsp:cNvSpPr/>
      </dsp:nvSpPr>
      <dsp:spPr>
        <a:xfrm>
          <a:off x="3200400" y="1036320"/>
          <a:ext cx="2414381" cy="1991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时空</a:t>
          </a:r>
          <a:r>
            <a:rPr lang="en-US" altLang="zh-CN" sz="1600" kern="1200" dirty="0" smtClean="0"/>
            <a:t>MRF</a:t>
          </a:r>
          <a:r>
            <a:rPr lang="zh-CN" altLang="en-US" sz="1600" kern="1200" dirty="0" smtClean="0"/>
            <a:t>模型的算法实现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进行实验，检测与评价应用的模型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结合运动区域检测</a:t>
          </a:r>
          <a:endParaRPr lang="zh-CN" altLang="en-US" sz="1600" kern="1200" dirty="0"/>
        </a:p>
      </dsp:txBody>
      <dsp:txXfrm>
        <a:off x="3246227" y="1508867"/>
        <a:ext cx="2322727" cy="1472986"/>
      </dsp:txXfrm>
    </dsp:sp>
    <dsp:sp modelId="{B2FFF303-4107-45E4-BC42-5D2498C954AB}">
      <dsp:nvSpPr>
        <dsp:cNvPr id="0" name=""/>
        <dsp:cNvSpPr/>
      </dsp:nvSpPr>
      <dsp:spPr>
        <a:xfrm>
          <a:off x="3736929" y="609600"/>
          <a:ext cx="2146117" cy="85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后期拟完成的研究工作</a:t>
          </a:r>
          <a:endParaRPr lang="zh-CN" altLang="en-US" sz="2400" kern="1200" dirty="0"/>
        </a:p>
      </dsp:txBody>
      <dsp:txXfrm>
        <a:off x="3761925" y="634596"/>
        <a:ext cx="2096125" cy="803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A2DC2-C703-4379-AAD3-8CA7F4589573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FF018-B1E1-49B8-A957-C24601D9E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此種方式是針對某種場景參數，給定部份對應的影像與場景做為訓練資料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(training data)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，藉由研究影像的統計特性來學習如何由給定的任一影像推論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(infer)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出其相對應的場景。我們以圖進一步說明，我們一開始先對原始真實場景進行特定運算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(operations)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以得到相對應的影像。此運算的選擇與我們的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目的有關，若所欲評估的場景參數為移動估計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(motion estimation)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，則運算則是人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為的影像平移；同樣地，若評估參數為超級解析度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(super-resolution)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，則運算為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高頻濾波器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(high-frequency filter)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。如此一來，即可得到多組不同的場景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影像組，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並透過馬可夫網路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(Markov network)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自動學習出影像與場景間的對應關係。得到這樣一個經訓練的馬可夫網路後，將來只要輸入任何一張影像，則可經由自動的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貝氏可信度傳遞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(Bayesian belief propagation)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測試，找到該影像最可能的對應場景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使得事後機率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scene|image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最大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，而得知該影像所隱含的場景參數。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4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馬可夫網路可視為一個隨機變數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(random variable)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中的所有聯合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機率分布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(joint probability distribution)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的表示模型。就數學定義而言，一個馬可夫</a:t>
            </a: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網路包含兩部份，分別為：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‧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一個無向性圖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(undirected graph) G = (V, E)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，其中每個節點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(vertex)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v∈V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一個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中的隨機變數，而每個邊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altLang="zh-TW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∈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代表隨機變數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u,v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間的依賴關係。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‧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一群潛在函式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(potential functions) 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的集合，其中每一個函式對應於一個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中的派系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(clique) 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。每一個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是一個由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中元素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(element)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所產生的可能聯合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(joint assignment)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到非負實數的對應。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為使影像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場景組能有效套入馬可夫網路，我們將影像與場景都分割成較小塊的補丁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(patch)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，然後將馬可夫網路中的一個節點對應到一個補丁，而連接的邊表示統計上的依賴關係，如圖四。當我們知道了位置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上的場景即可同時獲得該處影像與相鄰場景的資訊。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因此，解決一個完整的馬可夫網路包含兩個階段：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首先為學習階段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(learning phase)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，網路的連結參數將由訓練資料中學習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而得；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接著是推論階段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(inference phase)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，對應於特定影像的場景將由已訓練之網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路中推論與評估而得。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8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7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dirty="0" smtClean="0"/>
                  <a:t>简单来说，就是给定一个观察序列（高维度），</a:t>
                </a:r>
                <a:r>
                  <a:rPr lang="en-US" altLang="zh-CN" sz="1200" dirty="0" smtClean="0"/>
                  <a:t>PPCA</a:t>
                </a:r>
                <a:r>
                  <a:rPr lang="zh-CN" altLang="zh-CN" sz="1200" dirty="0" smtClean="0"/>
                  <a:t>模型建立潜在的可变序列（低维度），同时根据最大似然估计准则找到最优的参数。它的优点是避免了带有丢失数据的</a:t>
                </a:r>
                <a:r>
                  <a:rPr lang="en-US" altLang="zh-CN" sz="1200" dirty="0" smtClean="0"/>
                  <a:t>PCA</a:t>
                </a:r>
                <a:r>
                  <a:rPr lang="zh-CN" altLang="zh-CN" sz="1200" dirty="0" smtClean="0"/>
                  <a:t>处理情况，也</a:t>
                </a:r>
                <a:r>
                  <a:rPr lang="zh-CN" altLang="zh-CN" sz="1200" dirty="0" smtClean="0"/>
                  <a:t>可以</a:t>
                </a:r>
                <a:endParaRPr lang="en-US" altLang="zh-CN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组件的系数；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t</m:t>
                        </m:r>
                      </m:e>
                      <m:e>
                        <m:sSub>
                          <m:sSub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组件的概率密度函数；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组件的协方差矩阵；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组件的均值向量。各参数使用期望最大化方法计算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dirty="0" smtClean="0"/>
                  <a:t>简单来说，就是给定一个观察序列（高维度），</a:t>
                </a:r>
                <a:r>
                  <a:rPr lang="en-US" altLang="zh-CN" sz="1200" dirty="0" smtClean="0"/>
                  <a:t>PPCA</a:t>
                </a:r>
                <a:r>
                  <a:rPr lang="zh-CN" altLang="zh-CN" sz="1200" dirty="0" smtClean="0"/>
                  <a:t>模型建立潜在的可变序列（低维度），同时根据最大似然估计准则找到最优的参数。它的优点是避免了带有丢失数据的</a:t>
                </a:r>
                <a:r>
                  <a:rPr lang="en-US" altLang="zh-CN" sz="1200" dirty="0" smtClean="0"/>
                  <a:t>PCA</a:t>
                </a:r>
                <a:r>
                  <a:rPr lang="zh-CN" altLang="zh-CN" sz="1200" dirty="0" smtClean="0"/>
                  <a:t>处理情况，也</a:t>
                </a:r>
                <a:r>
                  <a:rPr lang="zh-CN" altLang="zh-CN" sz="1200" dirty="0" smtClean="0"/>
                  <a:t>可以</a:t>
                </a:r>
                <a:endParaRPr lang="en-US" altLang="zh-CN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π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组件的系数；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t│C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i,μ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 )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组件的概率密度函数；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组件的协方差矩阵；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μ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：第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PPCA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组件的均值向量。各参数使用期望最大化方法计算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8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FF018-B1E1-49B8-A957-C24601D9EA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2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35696" y="69269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88640"/>
            <a:ext cx="1008112" cy="907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 smtClean="0"/>
              <a:t>基于视觉</a:t>
            </a:r>
            <a:r>
              <a:rPr lang="zh-CN" altLang="en-US" b="1" dirty="0" smtClean="0"/>
              <a:t>的</a:t>
            </a:r>
            <a:r>
              <a:rPr lang="zh-CN" altLang="zh-CN" b="1" dirty="0"/>
              <a:t>运动区域检测</a:t>
            </a:r>
            <a:r>
              <a:rPr lang="zh-CN" altLang="zh-CN" b="1" dirty="0" smtClean="0"/>
              <a:t>与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b="1" dirty="0" smtClean="0"/>
              <a:t>异常</a:t>
            </a:r>
            <a:r>
              <a:rPr lang="zh-CN" altLang="zh-CN" b="1" dirty="0"/>
              <a:t>行为方法研究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     学生     </a:t>
            </a:r>
            <a:r>
              <a:rPr lang="zh-CN" altLang="en-US" dirty="0" smtClean="0"/>
              <a:t>刘凤桐</a:t>
            </a:r>
            <a:endParaRPr lang="en-US" altLang="zh-CN" dirty="0"/>
          </a:p>
          <a:p>
            <a:r>
              <a:rPr lang="zh-CN" altLang="en-US" dirty="0" smtClean="0"/>
              <a:t>导师     王轩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600" dirty="0" smtClean="0"/>
              <a:t>感谢各位老师指导！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0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8229600" cy="3181768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VISTA(Vision by Image/Scene Training) Framework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8229600" cy="3026663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Framework of the MRF Model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光流特征提取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824455" y="3017809"/>
            <a:ext cx="7272808" cy="1818522"/>
            <a:chOff x="323528" y="2831725"/>
            <a:chExt cx="7272808" cy="1818522"/>
          </a:xfrm>
        </p:grpSpPr>
        <p:pic>
          <p:nvPicPr>
            <p:cNvPr id="1026" name="Picture 2" descr="C:\Users\tong\Desktop\of_sma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013446"/>
              <a:ext cx="1390650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组合 27"/>
            <p:cNvGrpSpPr/>
            <p:nvPr/>
          </p:nvGrpSpPr>
          <p:grpSpPr>
            <a:xfrm>
              <a:off x="3420112" y="2902310"/>
              <a:ext cx="1440000" cy="1440160"/>
              <a:chOff x="4139952" y="2996952"/>
              <a:chExt cx="1440000" cy="144016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139952" y="2996952"/>
                <a:ext cx="1440000" cy="1440160"/>
                <a:chOff x="4139952" y="2996952"/>
                <a:chExt cx="1440000" cy="144016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139952" y="3717032"/>
                  <a:ext cx="144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/>
                <p:nvPr/>
              </p:nvCxnSpPr>
              <p:spPr>
                <a:xfrm>
                  <a:off x="4859952" y="2996952"/>
                  <a:ext cx="0" cy="14401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4355976" y="3212976"/>
                  <a:ext cx="1008112" cy="10081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4355976" y="3212976"/>
                  <a:ext cx="1008112" cy="10081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V="1">
                  <a:off x="5148064" y="3356992"/>
                  <a:ext cx="288032" cy="1411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5220072" y="3645024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4899571" y="2831725"/>
              <a:ext cx="517704" cy="141170"/>
              <a:chOff x="6228184" y="3212976"/>
              <a:chExt cx="517704" cy="141170"/>
            </a:xfrm>
          </p:grpSpPr>
          <p:cxnSp>
            <p:nvCxnSpPr>
              <p:cNvPr id="23" name="直接箭头连接符 22"/>
              <p:cNvCxnSpPr/>
              <p:nvPr/>
            </p:nvCxnSpPr>
            <p:spPr>
              <a:xfrm flipV="1">
                <a:off x="6228184" y="3212976"/>
                <a:ext cx="288032" cy="1411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/>
              <p:cNvGrpSpPr/>
              <p:nvPr/>
            </p:nvGrpSpPr>
            <p:grpSpPr>
              <a:xfrm>
                <a:off x="6228184" y="3226624"/>
                <a:ext cx="517704" cy="127522"/>
                <a:chOff x="6228184" y="3226624"/>
                <a:chExt cx="517704" cy="127522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6457856" y="322662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/>
                <p:nvPr/>
              </p:nvCxnSpPr>
              <p:spPr>
                <a:xfrm flipV="1">
                  <a:off x="6228184" y="3226624"/>
                  <a:ext cx="517704" cy="12752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TextBox 29"/>
            <p:cNvSpPr txBox="1"/>
            <p:nvPr/>
          </p:nvSpPr>
          <p:spPr>
            <a:xfrm>
              <a:off x="3776623" y="4342470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+mn-ea"/>
                </a:rPr>
                <a:t>8</a:t>
              </a:r>
              <a:r>
                <a:rPr lang="zh-CN" altLang="en-US" sz="1400" dirty="0" smtClean="0"/>
                <a:t>个方向</a:t>
              </a:r>
              <a:endParaRPr lang="zh-CN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56176" y="3501008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+mn-ea"/>
                </a:rPr>
                <a:t>1</a:t>
              </a:r>
              <a:r>
                <a:rPr lang="zh-CN" altLang="en-US" sz="1400" dirty="0" smtClean="0">
                  <a:latin typeface="+mn-ea"/>
                </a:rPr>
                <a:t>个速度（求和）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34" name="右箭头 33"/>
            <p:cNvSpPr/>
            <p:nvPr/>
          </p:nvSpPr>
          <p:spPr>
            <a:xfrm>
              <a:off x="1835696" y="3527749"/>
              <a:ext cx="1440160" cy="189283"/>
            </a:xfrm>
            <a:prstGeom prst="rightArrow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加号 34"/>
            <p:cNvSpPr/>
            <p:nvPr/>
          </p:nvSpPr>
          <p:spPr>
            <a:xfrm>
              <a:off x="5436096" y="3403520"/>
              <a:ext cx="447580" cy="514302"/>
            </a:xfrm>
            <a:prstGeom prst="mathPlus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7704" y="3193231"/>
              <a:ext cx="1173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+mn-ea"/>
                </a:rPr>
                <a:t>9</a:t>
              </a:r>
              <a:r>
                <a:rPr lang="zh-CN" altLang="en-US" sz="1400" dirty="0" smtClean="0">
                  <a:latin typeface="+mn-ea"/>
                </a:rPr>
                <a:t>维光流特征</a:t>
              </a:r>
              <a:endParaRPr lang="zh-CN" altLang="en-US" sz="1400" dirty="0">
                <a:latin typeface="+mn-ea"/>
              </a:endParaRPr>
            </a:p>
          </p:txBody>
        </p:sp>
        <p:sp>
          <p:nvSpPr>
            <p:cNvPr id="37" name="直角上箭头 36"/>
            <p:cNvSpPr/>
            <p:nvPr/>
          </p:nvSpPr>
          <p:spPr>
            <a:xfrm>
              <a:off x="4795827" y="3052061"/>
              <a:ext cx="440840" cy="295058"/>
            </a:xfrm>
            <a:prstGeom prst="bentUpArrow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MPPCA(Mixture Probabilistic Principal Component Analysis)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PPCA</a:t>
                </a:r>
                <a:r>
                  <a:rPr lang="zh-CN" altLang="zh-CN" sz="2400" dirty="0" smtClean="0"/>
                  <a:t>是</a:t>
                </a:r>
                <a:r>
                  <a:rPr lang="zh-CN" altLang="zh-CN" sz="2400" dirty="0"/>
                  <a:t>将</a:t>
                </a:r>
                <a:r>
                  <a:rPr lang="en-US" altLang="zh-CN" sz="2400" dirty="0"/>
                  <a:t>PCA</a:t>
                </a:r>
                <a:r>
                  <a:rPr lang="zh-CN" altLang="zh-CN" sz="2400" dirty="0"/>
                  <a:t>用概率的方式表示</a:t>
                </a:r>
                <a:r>
                  <a:rPr lang="zh-CN" altLang="zh-CN" sz="2400" dirty="0" smtClean="0"/>
                  <a:t>。混合</a:t>
                </a:r>
                <a:r>
                  <a:rPr lang="zh-CN" altLang="zh-CN" sz="2400" dirty="0"/>
                  <a:t>多组</a:t>
                </a:r>
                <a:r>
                  <a:rPr lang="en-US" altLang="zh-CN" sz="2400" dirty="0"/>
                  <a:t>PPCA</a:t>
                </a:r>
                <a:r>
                  <a:rPr lang="zh-CN" altLang="zh-CN" sz="2400" dirty="0"/>
                  <a:t>来表示更复杂的情况，即</a:t>
                </a:r>
                <a:r>
                  <a:rPr lang="en-US" altLang="zh-CN" sz="2400" dirty="0" smtClean="0"/>
                  <a:t>MPPCA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/>
                        <m:t>𝑝</m:t>
                      </m:r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r>
                            <a:rPr lang="en-US" altLang="zh-CN" sz="2400" i="1"/>
                            <m:t>𝑡</m:t>
                          </m:r>
                        </m:e>
                      </m:d>
                      <m:r>
                        <a:rPr lang="en-US" altLang="zh-CN" sz="2400"/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/>
                          </m:ctrlPr>
                        </m:naryPr>
                        <m:sub>
                          <m:r>
                            <a:rPr lang="en-US" altLang="zh-CN" sz="2400" i="1"/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𝜋</m:t>
                              </m:r>
                            </m:e>
                            <m:sub>
                              <m:r>
                                <a:rPr lang="en-US" altLang="zh-CN" sz="2400" i="1"/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𝑝</m:t>
                              </m:r>
                            </m:e>
                            <m:sub>
                              <m:r>
                                <a:rPr lang="en-US" altLang="zh-CN" sz="2400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/>
                              </m:ctrlPr>
                            </m:dPr>
                            <m:e>
                              <m:r>
                                <a:rPr lang="en-US" altLang="zh-CN" sz="2400" i="1"/>
                                <m:t>𝑡</m:t>
                              </m:r>
                              <m:r>
                                <a:rPr lang="en-US" altLang="zh-CN" sz="2400"/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sz="2400" i="1"/>
                                  </m:ctrlPr>
                                </m:sSubPr>
                                <m:e>
                                  <m:r>
                                    <a:rPr lang="en-US" altLang="zh-CN" sz="2400" i="1"/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/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400" i="1"/>
                                  </m:ctrlPr>
                                </m:sSubPr>
                                <m:e>
                                  <m:r>
                                    <a:rPr lang="en-US" altLang="zh-CN" sz="2400" i="1"/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C:\Users\Administrator\Desktop\recent\pc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63" y="2064246"/>
            <a:ext cx="22955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12231" y="41397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857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课题主要研究内容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GMM</a:t>
            </a:r>
            <a:r>
              <a:rPr lang="zh-CN" altLang="en-US" dirty="0" smtClean="0"/>
              <a:t>背景建模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检测运动区域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C:\Users\tong\Desktop\gm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4386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研究工作进度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76329774"/>
              </p:ext>
            </p:extLst>
          </p:nvPr>
        </p:nvGraphicFramePr>
        <p:xfrm>
          <a:off x="1259632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9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后期的进度安排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月</a:t>
            </a:r>
            <a:r>
              <a:rPr lang="en-US" altLang="zh-CN" dirty="0"/>
              <a:t>-5</a:t>
            </a:r>
            <a:r>
              <a:rPr lang="zh-CN" altLang="zh-CN" dirty="0"/>
              <a:t>月 实现整个时空</a:t>
            </a:r>
            <a:r>
              <a:rPr lang="en-US" altLang="zh-CN" dirty="0"/>
              <a:t>MRF</a:t>
            </a:r>
            <a:r>
              <a:rPr lang="zh-CN" altLang="zh-CN" dirty="0"/>
              <a:t>模型的算法。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-7</a:t>
            </a:r>
            <a:r>
              <a:rPr lang="zh-CN" altLang="zh-CN" dirty="0"/>
              <a:t>月 通过实验检验并评价模型并进行相应改进。</a:t>
            </a:r>
          </a:p>
          <a:p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-9</a:t>
            </a:r>
            <a:r>
              <a:rPr lang="zh-CN" altLang="zh-CN" dirty="0"/>
              <a:t>月 撰写论文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344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存在的困难与问题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目前实行</a:t>
            </a:r>
            <a:r>
              <a:rPr lang="en-US" altLang="zh-CN" dirty="0"/>
              <a:t>GMM</a:t>
            </a:r>
            <a:r>
              <a:rPr lang="zh-CN" altLang="zh-CN" dirty="0"/>
              <a:t>背景建模不能很好的处理阴影问题；</a:t>
            </a:r>
          </a:p>
          <a:p>
            <a:pPr lvl="0"/>
            <a:r>
              <a:rPr lang="zh-CN" altLang="zh-CN" dirty="0"/>
              <a:t>时空</a:t>
            </a:r>
            <a:r>
              <a:rPr lang="en-US" altLang="zh-CN" dirty="0"/>
              <a:t>MRF</a:t>
            </a:r>
            <a:r>
              <a:rPr lang="zh-CN" altLang="zh-CN" dirty="0"/>
              <a:t>模型的算法实现将是实现的难点；</a:t>
            </a:r>
          </a:p>
          <a:p>
            <a:pPr lvl="0"/>
            <a:r>
              <a:rPr lang="zh-CN" altLang="zh-CN" dirty="0"/>
              <a:t>模型的检测效果有待于实验的检验与评价；</a:t>
            </a:r>
          </a:p>
          <a:p>
            <a:pPr lvl="0"/>
            <a:r>
              <a:rPr lang="zh-CN" altLang="zh-CN" dirty="0"/>
              <a:t>如何有效结合</a:t>
            </a:r>
            <a:r>
              <a:rPr lang="en-US" altLang="zh-CN" dirty="0"/>
              <a:t>GMM</a:t>
            </a:r>
            <a:r>
              <a:rPr lang="zh-CN" altLang="zh-CN" dirty="0"/>
              <a:t>的运动区域检测与时空</a:t>
            </a:r>
            <a:r>
              <a:rPr lang="en-US" altLang="zh-CN" dirty="0"/>
              <a:t>MRF</a:t>
            </a:r>
            <a:r>
              <a:rPr lang="zh-CN" altLang="zh-CN" dirty="0"/>
              <a:t>上的异常检测。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1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784</TotalTime>
  <Words>1093</Words>
  <Application>Microsoft Office PowerPoint</Application>
  <PresentationFormat>全屏显示(4:3)</PresentationFormat>
  <Paragraphs>67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基于视觉的运动区域检测与 异常行为方法研究</vt:lpstr>
      <vt:lpstr>课题主要研究内容</vt:lpstr>
      <vt:lpstr>课题主要研究内容</vt:lpstr>
      <vt:lpstr>课题主要研究内容</vt:lpstr>
      <vt:lpstr>课题主要研究内容</vt:lpstr>
      <vt:lpstr>课题主要研究内容</vt:lpstr>
      <vt:lpstr>研究工作进度</vt:lpstr>
      <vt:lpstr>后期的进度安排</vt:lpstr>
      <vt:lpstr>存在的困难与问题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</dc:creator>
  <cp:lastModifiedBy>tong</cp:lastModifiedBy>
  <cp:revision>127</cp:revision>
  <dcterms:created xsi:type="dcterms:W3CDTF">2012-10-10T13:05:03Z</dcterms:created>
  <dcterms:modified xsi:type="dcterms:W3CDTF">2013-03-24T12:47:47Z</dcterms:modified>
</cp:coreProperties>
</file>