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52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9144000" cy="6858000" type="screen4x3"/>
  <p:notesSz cx="7315200" cy="96012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bazi, Anahita" initials="S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  <a:srgbClr val="F26322"/>
    <a:srgbClr val="D85A1A"/>
    <a:srgbClr val="615042"/>
    <a:srgbClr val="4B403B"/>
    <a:srgbClr val="F4F2F1"/>
    <a:srgbClr val="FFC8BA"/>
    <a:srgbClr val="FFFFFF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6" autoAdjust="0"/>
    <p:restoredTop sz="91786" autoAdjust="0"/>
  </p:normalViewPr>
  <p:slideViewPr>
    <p:cSldViewPr snapToGrid="0" snapToObjects="1">
      <p:cViewPr varScale="1">
        <p:scale>
          <a:sx n="87" d="100"/>
          <a:sy n="87" d="100"/>
        </p:scale>
        <p:origin x="2072" y="200"/>
      </p:cViewPr>
      <p:guideLst>
        <p:guide orient="horz" pos="218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19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138B7CA6-9454-4A14-95EA-EE05FFC95FDF}" type="datetimeFigureOut">
              <a:rPr lang="en-US" altLang="en-US"/>
              <a:pPr>
                <a:defRPr/>
              </a:pPr>
              <a:t>3/16/18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43760E6-F268-4A08-A0D2-A761CBD67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8197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itchFamily="34" charset="0"/>
              </a:defRPr>
            </a:lvl1pPr>
          </a:lstStyle>
          <a:p>
            <a:pPr>
              <a:defRPr/>
            </a:pPr>
            <a:fld id="{5C773112-5AEC-47C0-8592-D9A50AF14E27}" type="datetimeFigureOut">
              <a:rPr lang="en-US" altLang="en-US"/>
              <a:pPr>
                <a:defRPr/>
              </a:pPr>
              <a:t>3/16/18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9" tIns="48330" rIns="96659" bIns="4833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59" tIns="48330" rIns="96659" bIns="4833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9" tIns="48330" rIns="96659" bIns="4833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A33B1B-AC40-430E-887D-9F9BD71A8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1181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38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Pitch </a:t>
            </a:r>
            <a:r>
              <a:rPr lang="mr-IN" altLang="ko-KR" dirty="0" smtClean="0"/>
              <a:t>–</a:t>
            </a:r>
            <a:r>
              <a:rPr lang="en-US" altLang="ko-KR" smtClean="0"/>
              <a:t> flipped phone</a:t>
            </a:r>
            <a:r>
              <a:rPr lang="en-US" altLang="ko-KR" baseline="0" smtClean="0"/>
              <a:t> forward (front down)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54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Choose GPS!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89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10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Bias and</a:t>
            </a:r>
            <a:r>
              <a:rPr lang="en-US" altLang="ko-KR" baseline="0" dirty="0" smtClean="0"/>
              <a:t> errors of the IMU are not really predicting motion correctly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86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8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Better than integrating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1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Any measurement at any time can be used, just need more H,R matrices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95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Bias and</a:t>
            </a:r>
            <a:r>
              <a:rPr lang="en-US" altLang="ko-KR" baseline="0" dirty="0" smtClean="0"/>
              <a:t> errors of the IMU are not really predicting motion correctly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29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Pitch </a:t>
            </a:r>
            <a:r>
              <a:rPr lang="mr-IN" altLang="ko-KR" dirty="0" smtClean="0"/>
              <a:t>–</a:t>
            </a:r>
            <a:r>
              <a:rPr lang="en-US" altLang="ko-KR" dirty="0" smtClean="0"/>
              <a:t> flipped phone</a:t>
            </a:r>
            <a:r>
              <a:rPr lang="en-US" altLang="ko-KR" baseline="0" dirty="0" smtClean="0"/>
              <a:t> forward (front down)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33B1B-AC40-430E-887D-9F9BD71A897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05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cce-heade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logo_tag2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063" y="0"/>
            <a:ext cx="1276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7361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37FA6-640E-4442-9DE5-E6E3241B3EA8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504CA-E460-4E95-A9F2-DD8E3EE9F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>
          <a:xfrm>
            <a:off x="457200" y="6354763"/>
            <a:ext cx="4648874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128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E9947-2F10-49B7-9DE1-468A1755B205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2142F-9465-4260-8BCC-69FF588AD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02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5DD92-F367-4296-8260-EBADCAA4AB9E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40F02-61A9-4CC6-B8BA-26F0E0E284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302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66ACC-B1B4-4D47-B748-F13459E3150B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36290-306A-4FCC-BD03-07C01C4B3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3"/>
          </p:nvPr>
        </p:nvSpPr>
        <p:spPr>
          <a:xfrm>
            <a:off x="457200" y="6354763"/>
            <a:ext cx="3103296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Farid</a:t>
            </a:r>
            <a:r>
              <a:rPr lang="en-US" dirty="0" smtClean="0"/>
              <a:t> </a:t>
            </a:r>
            <a:r>
              <a:rPr lang="en-US" dirty="0" err="1" smtClean="0"/>
              <a:t>Javadnejad</a:t>
            </a:r>
            <a:r>
              <a:rPr lang="en-US" dirty="0" smtClean="0"/>
              <a:t> - Geomatics Engineering Group</a:t>
            </a:r>
          </a:p>
        </p:txBody>
      </p:sp>
    </p:spTree>
    <p:extLst>
      <p:ext uri="{BB962C8B-B14F-4D97-AF65-F5344CB8AC3E}">
        <p14:creationId xmlns:p14="http://schemas.microsoft.com/office/powerpoint/2010/main" val="1503704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CE21A-3C13-4A3F-B6B1-3034388743BC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902BA-27EE-4E7B-BC30-DFE3B361BF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457200" y="6354763"/>
            <a:ext cx="3151848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99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F6C56-E476-496B-83C1-45289B1A7BBF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4AB65-AED8-4553-B191-1E89D6A85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>
          <a:xfrm>
            <a:off x="457199" y="6354763"/>
            <a:ext cx="3418885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Farid</a:t>
            </a:r>
            <a:r>
              <a:rPr lang="en-US" dirty="0" smtClean="0"/>
              <a:t> </a:t>
            </a:r>
            <a:r>
              <a:rPr lang="en-US" dirty="0" err="1" smtClean="0"/>
              <a:t>Javadnejad</a:t>
            </a:r>
            <a:r>
              <a:rPr lang="en-US" dirty="0" smtClean="0"/>
              <a:t> - Geomatics Engineering Group</a:t>
            </a:r>
          </a:p>
        </p:txBody>
      </p:sp>
    </p:spTree>
    <p:extLst>
      <p:ext uri="{BB962C8B-B14F-4D97-AF65-F5344CB8AC3E}">
        <p14:creationId xmlns:p14="http://schemas.microsoft.com/office/powerpoint/2010/main" val="26952366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104D-C283-4576-B3BB-33B9FAAD5C1F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D776E-4F31-4784-A7D6-3E8FDBC6E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66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8021" y="0"/>
            <a:ext cx="9144000" cy="68580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27387" y="6625388"/>
            <a:ext cx="365125" cy="244643"/>
          </a:xfrm>
        </p:spPr>
        <p:txBody>
          <a:bodyPr/>
          <a:lstStyle>
            <a:lvl1pPr algn="l">
              <a:defRPr sz="1300" b="0">
                <a:solidFill>
                  <a:srgbClr val="FFFFFF"/>
                </a:solidFill>
              </a:defRPr>
            </a:lvl1pPr>
          </a:lstStyle>
          <a:p>
            <a:fld id="{E4322B19-9E58-4834-965F-6B271A62545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248653" y="252664"/>
            <a:ext cx="8620709" cy="63526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+mn-lt"/>
              <a:ea typeface="ＭＳ Ｐゴシック" pitchFamily="-96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62" r="2835" b="6601"/>
          <a:stretch/>
        </p:blipFill>
        <p:spPr>
          <a:xfrm>
            <a:off x="7409209" y="5880864"/>
            <a:ext cx="1608688" cy="694322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 bwMode="auto">
          <a:xfrm>
            <a:off x="457200" y="433388"/>
            <a:ext cx="828322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595959"/>
                </a:solidFill>
                <a:latin typeface="Cambria"/>
                <a:ea typeface="MS PGothic" panose="020B0600070205080204" pitchFamily="34" charset="-128"/>
                <a:cs typeface="Cambr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" panose="02040503050406030204" pitchFamily="18" charset="0"/>
                <a:ea typeface="MS PGothic" panose="020B0600070205080204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2048" y="1048232"/>
            <a:ext cx="7952337" cy="5403368"/>
          </a:xfrm>
        </p:spPr>
        <p:txBody>
          <a:bodyPr/>
          <a:lstStyle>
            <a:lvl1pPr marL="228600" indent="-228600">
              <a:buFont typeface="Arial"/>
              <a:buChar char="•"/>
              <a:defRPr sz="2600">
                <a:latin typeface="+mn-lt"/>
              </a:defRPr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46862" y="443394"/>
            <a:ext cx="8184774" cy="648797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9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804"/>
            <a:ext cx="8229600" cy="524933"/>
          </a:xfrm>
        </p:spPr>
        <p:txBody>
          <a:bodyPr/>
          <a:lstStyle>
            <a:lvl1pPr>
              <a:defRPr sz="2400" b="1">
                <a:solidFill>
                  <a:srgbClr val="F263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25118"/>
            <a:ext cx="8229600" cy="5124882"/>
          </a:xfrm>
        </p:spPr>
        <p:txBody>
          <a:bodyPr/>
          <a:lstStyle>
            <a:lvl1pPr marL="228600" indent="-228600">
              <a:buFont typeface="Arial"/>
              <a:buChar char="•"/>
              <a:defRPr sz="2000">
                <a:latin typeface="+mn-lt"/>
              </a:defRPr>
            </a:lvl1pPr>
            <a:lvl2pPr marL="457200" indent="-228600">
              <a:buFont typeface="Arial"/>
              <a:buChar char="•"/>
              <a:defRPr sz="1600">
                <a:latin typeface="+mn-lt"/>
              </a:defRPr>
            </a:lvl2pPr>
            <a:lvl3pPr marL="685800" indent="-228600">
              <a:buFont typeface="Arial"/>
              <a:buChar char="•"/>
              <a:defRPr>
                <a:latin typeface="+mn-lt"/>
              </a:defRPr>
            </a:lvl3pPr>
            <a:lvl4pPr marL="914400" indent="-228600">
              <a:defRPr>
                <a:latin typeface="+mn-lt"/>
              </a:defRPr>
            </a:lvl4pPr>
            <a:lvl5pPr marL="1143000" indent="-228600"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6492875" y="6446042"/>
            <a:ext cx="1828800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D26AB-F379-4540-95AD-863F7759B1DB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21675" y="6446043"/>
            <a:ext cx="365125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B8B9B-6C47-4C9C-A963-50272F21E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46044"/>
            <a:ext cx="3412067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Farid Javadnejad - Geomatics Engineering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9786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5F5C-BA23-40E2-B095-8A2F155AF688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33265" y="6446043"/>
            <a:ext cx="365125" cy="182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18EB-1F78-4A48-A1F6-1FBC09FB0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13"/>
          </p:nvPr>
        </p:nvSpPr>
        <p:spPr>
          <a:xfrm>
            <a:off x="457199" y="6354763"/>
            <a:ext cx="3507897" cy="182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Farid</a:t>
            </a:r>
            <a:r>
              <a:rPr lang="en-US" dirty="0" smtClean="0"/>
              <a:t> </a:t>
            </a:r>
            <a:r>
              <a:rPr lang="en-US" dirty="0" err="1" smtClean="0"/>
              <a:t>Javadnejad</a:t>
            </a:r>
            <a:r>
              <a:rPr lang="en-US" dirty="0" smtClean="0"/>
              <a:t> - Geomatics Engineering Group</a:t>
            </a:r>
          </a:p>
        </p:txBody>
      </p:sp>
    </p:spTree>
    <p:extLst>
      <p:ext uri="{BB962C8B-B14F-4D97-AF65-F5344CB8AC3E}">
        <p14:creationId xmlns:p14="http://schemas.microsoft.com/office/powerpoint/2010/main" val="2771740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000"/>
            </a:lvl1pPr>
            <a:lvl2pPr marL="457200" indent="-228600">
              <a:buFont typeface="Arial"/>
              <a:buChar char="•"/>
              <a:defRPr sz="16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43F1-F406-45F6-ABD7-E767EA295575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6C373-BDD9-4832-98FC-09825FECEB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667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2DF2A-6C05-4F8F-9F82-EF73BE3C6B02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46E0-08B9-4433-96A0-910ED1C49E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194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6640-7B8F-40C1-851F-9582F1B3B3EB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9A198-376A-458D-8774-8AAF1C35B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6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000"/>
            </a:lvl1pPr>
            <a:lvl2pPr marL="0" indent="0">
              <a:spcBef>
                <a:spcPts val="900"/>
              </a:spcBef>
              <a:buNone/>
              <a:defRPr sz="16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873F3-443B-4BD9-856B-CA552038F8E7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F8192-DF52-4D62-B92C-F5E36A814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28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 marL="682625" indent="-230188">
              <a:buFont typeface="Arial"/>
              <a:buChar char="•"/>
              <a:defRPr sz="16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FF451-2AD8-46C6-9E6A-D81A3BBD4CD7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576D-D531-4E0A-A41C-30B5817DFC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750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ce-seconda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000"/>
            </a:lvl1pPr>
            <a:lvl2pPr marL="0">
              <a:buFontTx/>
              <a:buNone/>
              <a:defRPr sz="16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4B086-3B99-4F55-B6C3-F56809748CEF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047F9-7B86-43FC-B7CD-A00C87CB7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513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0" i="0">
                <a:solidFill>
                  <a:srgbClr val="717171"/>
                </a:solidFill>
                <a:latin typeface="Verdana"/>
                <a:ea typeface="+mn-ea"/>
                <a:cs typeface="Calibri"/>
              </a:defRPr>
            </a:lvl1pPr>
          </a:lstStyle>
          <a:p>
            <a:pPr>
              <a:defRPr/>
            </a:pPr>
            <a:r>
              <a:rPr lang="en-US" smtClean="0"/>
              <a:t>Farid Javadnejad - Geomatics Engineering Group</a:t>
            </a:r>
            <a:endParaRPr lang="en-US" dirty="0" smtClean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D8C27F2-25F3-407B-9732-DE3DF0C5D798}" type="datetime4">
              <a:rPr lang="en-US" altLang="en-US" smtClean="0"/>
              <a:t>March 16, 2018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71717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C01400C-59B1-4B56-B12E-243763552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 descr="cce-secondary.png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400" kern="1200" dirty="0">
          <a:solidFill>
            <a:srgbClr val="595959"/>
          </a:solidFill>
          <a:latin typeface="Verdana"/>
          <a:ea typeface="MS PGothic" pitchFamily="34" charset="-128"/>
          <a:cs typeface="Cambr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itchFamily="34" charset="-128"/>
          <a:cs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itchFamily="34" charset="-128"/>
          <a:cs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itchFamily="34" charset="-128"/>
          <a:cs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Verdana" charset="0"/>
          <a:ea typeface="MS PGothic" pitchFamily="34" charset="-128"/>
          <a:cs typeface="Cambr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defRPr lang="en-US" sz="2000" kern="1200" dirty="0">
          <a:solidFill>
            <a:srgbClr val="595959"/>
          </a:solidFill>
          <a:latin typeface="Verdana"/>
          <a:ea typeface="MS PGothic" pitchFamily="34" charset="-128"/>
          <a:cs typeface="Calibri"/>
        </a:defRPr>
      </a:lvl1pPr>
      <a:lvl2pPr marL="460375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MS PGothic" pitchFamily="34" charset="-128"/>
          <a:cs typeface="Verdana"/>
        </a:defRPr>
      </a:lvl2pPr>
      <a:lvl3pPr marL="687388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3pPr>
      <a:lvl4pPr marL="922338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4pPr>
      <a:lvl5pPr marL="113665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lang="en-US" sz="1600" kern="1200" dirty="0">
          <a:solidFill>
            <a:srgbClr val="595959"/>
          </a:solidFill>
          <a:latin typeface="Verdana"/>
          <a:ea typeface="Verdana" charset="0"/>
          <a:cs typeface="Verdan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Issue: Measurements come in at different times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Solution</a:t>
            </a:r>
          </a:p>
          <a:p>
            <a:pPr lvl="2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Use only 1 sensor (IMU, GPS)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230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Magnets Do Weird Things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" t="4002" r="6626" b="6203"/>
          <a:stretch/>
        </p:blipFill>
        <p:spPr>
          <a:xfrm>
            <a:off x="339213" y="2095402"/>
            <a:ext cx="4248632" cy="3338976"/>
          </a:xfrm>
        </p:spPr>
      </p:pic>
      <p:sp>
        <p:nvSpPr>
          <p:cNvPr id="3" name="TextBox 2"/>
          <p:cNvSpPr txBox="1"/>
          <p:nvPr/>
        </p:nvSpPr>
        <p:spPr>
          <a:xfrm>
            <a:off x="3835893" y="119247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Stationary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t="3963" r="6507" b="3963"/>
          <a:stretch/>
        </p:blipFill>
        <p:spPr>
          <a:xfrm>
            <a:off x="4739518" y="2046361"/>
            <a:ext cx="4330742" cy="34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Sensor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4970" r="8453" b="4970"/>
          <a:stretch/>
        </p:blipFill>
        <p:spPr>
          <a:xfrm>
            <a:off x="276002" y="1401097"/>
            <a:ext cx="8709982" cy="4689988"/>
          </a:xfrm>
        </p:spPr>
      </p:pic>
    </p:spTree>
    <p:extLst>
      <p:ext uri="{BB962C8B-B14F-4D97-AF65-F5344CB8AC3E}">
        <p14:creationId xmlns:p14="http://schemas.microsoft.com/office/powerpoint/2010/main" val="13080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Issue: Measurements come in at different times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Solution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Use only 1 sensor (IMU, GPS)</a:t>
            </a:r>
          </a:p>
          <a:p>
            <a:pPr lvl="2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Integrate between GPS measurements with IMU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901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Integrate Between Sensors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2" t="4563" r="8214" b="4563"/>
          <a:stretch/>
        </p:blipFill>
        <p:spPr>
          <a:xfrm>
            <a:off x="162231" y="1327355"/>
            <a:ext cx="8863781" cy="4852220"/>
          </a:xfrm>
        </p:spPr>
      </p:pic>
    </p:spTree>
    <p:extLst>
      <p:ext uri="{BB962C8B-B14F-4D97-AF65-F5344CB8AC3E}">
        <p14:creationId xmlns:p14="http://schemas.microsoft.com/office/powerpoint/2010/main" val="500025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</a:t>
            </a:r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Issue: Measurements come in at different times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Solution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Use only 1 sensor (IMU, GPS)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Integrate between GPS measurements with IMU</a:t>
            </a:r>
          </a:p>
          <a:p>
            <a:pPr lvl="2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Estimate Position with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Kalman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Filter</a:t>
            </a:r>
          </a:p>
          <a:p>
            <a:pPr lvl="3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KF over GPS readings</a:t>
            </a:r>
          </a:p>
          <a:p>
            <a:pPr lvl="3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KF over GPS readings and IMU</a:t>
            </a:r>
          </a:p>
          <a:p>
            <a:pPr lvl="3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</a:rPr>
              <a:t>Predict GPS position between readings with KF</a:t>
            </a:r>
          </a:p>
          <a:p>
            <a:pPr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201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with GPS and IMU Information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4747" r="8453" b="4747"/>
          <a:stretch/>
        </p:blipFill>
        <p:spPr>
          <a:xfrm>
            <a:off x="82117" y="1283110"/>
            <a:ext cx="9038760" cy="4955458"/>
          </a:xfrm>
        </p:spPr>
      </p:pic>
    </p:spTree>
    <p:extLst>
      <p:ext uri="{BB962C8B-B14F-4D97-AF65-F5344CB8AC3E}">
        <p14:creationId xmlns:p14="http://schemas.microsoft.com/office/powerpoint/2010/main" val="168578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Applying 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 - Flow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59393" y="1253618"/>
            <a:ext cx="305291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Initialize</a:t>
            </a:r>
          </a:p>
          <a:p>
            <a:pPr algn="ctr"/>
            <a:r>
              <a:rPr lang="en-US" dirty="0" smtClean="0"/>
              <a:t>(State, Covariance)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9392" y="2364793"/>
            <a:ext cx="305291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Predict State and Covariance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7" idx="0"/>
          </p:cNvCxnSpPr>
          <p:nvPr/>
        </p:nvCxnSpPr>
        <p:spPr bwMode="auto">
          <a:xfrm flipH="1">
            <a:off x="4785851" y="1899949"/>
            <a:ext cx="1" cy="46484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22869" y="3363334"/>
                <a:ext cx="1873046" cy="9500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Compute GPS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Gain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𝐺𝑃𝑆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𝐺𝑃𝑆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69" y="3363334"/>
                <a:ext cx="1873046" cy="950004"/>
              </a:xfrm>
              <a:prstGeom prst="rect">
                <a:avLst/>
              </a:prstGeom>
              <a:blipFill rotWithShape="0">
                <a:blip r:embed="rId3"/>
                <a:stretch>
                  <a:fillRect t="-2532" b="-75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06065" y="3378081"/>
                <a:ext cx="1873046" cy="9500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Compute IMU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Gain</a:t>
                </a:r>
                <a:endParaRPr lang="en-US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𝐺𝑃𝑆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𝐺𝑃𝑆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65" y="3378081"/>
                <a:ext cx="1873046" cy="950004"/>
              </a:xfrm>
              <a:prstGeom prst="rect">
                <a:avLst/>
              </a:prstGeom>
              <a:blipFill rotWithShape="0">
                <a:blip r:embed="rId4"/>
                <a:stretch>
                  <a:fillRect t="-1899" b="-75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 bwMode="auto">
          <a:xfrm flipH="1">
            <a:off x="3259392" y="3011124"/>
            <a:ext cx="1526459" cy="35221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7" idx="2"/>
            <a:endCxn id="11" idx="0"/>
          </p:cNvCxnSpPr>
          <p:nvPr/>
        </p:nvCxnSpPr>
        <p:spPr bwMode="auto">
          <a:xfrm>
            <a:off x="4785851" y="3011124"/>
            <a:ext cx="1656737" cy="366957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322869" y="4730572"/>
            <a:ext cx="18730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estimate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06065" y="4739973"/>
            <a:ext cx="18730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estimate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49327" y="5841747"/>
            <a:ext cx="18730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Covariance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2"/>
            <a:endCxn id="19" idx="0"/>
          </p:cNvCxnSpPr>
          <p:nvPr/>
        </p:nvCxnSpPr>
        <p:spPr bwMode="auto">
          <a:xfrm>
            <a:off x="3259392" y="4313338"/>
            <a:ext cx="0" cy="41723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19" idx="2"/>
            <a:endCxn id="21" idx="0"/>
          </p:cNvCxnSpPr>
          <p:nvPr/>
        </p:nvCxnSpPr>
        <p:spPr bwMode="auto">
          <a:xfrm>
            <a:off x="3259392" y="5376903"/>
            <a:ext cx="1526458" cy="46484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>
            <a:stCxn id="20" idx="2"/>
            <a:endCxn id="21" idx="0"/>
          </p:cNvCxnSpPr>
          <p:nvPr/>
        </p:nvCxnSpPr>
        <p:spPr bwMode="auto">
          <a:xfrm flipH="1">
            <a:off x="4785850" y="5386304"/>
            <a:ext cx="1656738" cy="45544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11" idx="2"/>
            <a:endCxn id="20" idx="0"/>
          </p:cNvCxnSpPr>
          <p:nvPr/>
        </p:nvCxnSpPr>
        <p:spPr bwMode="auto">
          <a:xfrm>
            <a:off x="6442588" y="4328085"/>
            <a:ext cx="0" cy="4118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63010" y="4733714"/>
            <a:ext cx="16247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GPS measurement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19" idx="1"/>
          </p:cNvCxnSpPr>
          <p:nvPr/>
        </p:nvCxnSpPr>
        <p:spPr bwMode="auto">
          <a:xfrm flipV="1">
            <a:off x="1887794" y="5053738"/>
            <a:ext cx="435075" cy="314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90041" y="5588367"/>
            <a:ext cx="16247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IMU measurement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8" idx="3"/>
            <a:endCxn id="20" idx="1"/>
          </p:cNvCxnSpPr>
          <p:nvPr/>
        </p:nvCxnSpPr>
        <p:spPr bwMode="auto">
          <a:xfrm flipV="1">
            <a:off x="1914825" y="5063139"/>
            <a:ext cx="3591240" cy="84839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Elbow Connector 42"/>
          <p:cNvCxnSpPr>
            <a:stCxn id="7" idx="3"/>
          </p:cNvCxnSpPr>
          <p:nvPr/>
        </p:nvCxnSpPr>
        <p:spPr bwMode="auto">
          <a:xfrm flipV="1">
            <a:off x="6312309" y="1804505"/>
            <a:ext cx="12700" cy="883454"/>
          </a:xfrm>
          <a:prstGeom prst="bentConnector4">
            <a:avLst>
              <a:gd name="adj1" fmla="val 4122575"/>
              <a:gd name="adj2" fmla="val 100009"/>
            </a:avLst>
          </a:prstGeom>
          <a:solidFill>
            <a:schemeClr val="accent1"/>
          </a:solidFill>
          <a:ln w="444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Elbow Connector 54"/>
          <p:cNvCxnSpPr>
            <a:stCxn id="21" idx="3"/>
            <a:endCxn id="5" idx="3"/>
          </p:cNvCxnSpPr>
          <p:nvPr/>
        </p:nvCxnSpPr>
        <p:spPr bwMode="auto">
          <a:xfrm flipV="1">
            <a:off x="5722373" y="1576784"/>
            <a:ext cx="589937" cy="4588129"/>
          </a:xfrm>
          <a:prstGeom prst="bentConnector3">
            <a:avLst>
              <a:gd name="adj1" fmla="val 416249"/>
            </a:avLst>
          </a:prstGeom>
          <a:solidFill>
            <a:schemeClr val="accent1"/>
          </a:solidFill>
          <a:ln w="444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5705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Kalman</a:t>
            </a:r>
            <a:r>
              <a:rPr lang="en-US" altLang="ko-KR" dirty="0" smtClean="0"/>
              <a:t> Filter - Comparison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5" t="4481" r="8453" b="4481"/>
          <a:stretch/>
        </p:blipFill>
        <p:spPr>
          <a:xfrm>
            <a:off x="191386" y="1312606"/>
            <a:ext cx="8790726" cy="4866970"/>
          </a:xfrm>
        </p:spPr>
      </p:pic>
    </p:spTree>
    <p:extLst>
      <p:ext uri="{BB962C8B-B14F-4D97-AF65-F5344CB8AC3E}">
        <p14:creationId xmlns:p14="http://schemas.microsoft.com/office/powerpoint/2010/main" val="361670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Dealing with Gimbal Lock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1B8B9B-6C47-4C9C-A963-50272F21E42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4289" r="7058" b="5916"/>
          <a:stretch/>
        </p:blipFill>
        <p:spPr>
          <a:xfrm>
            <a:off x="1312607" y="1078643"/>
            <a:ext cx="6651522" cy="5334896"/>
          </a:xfrm>
        </p:spPr>
      </p:pic>
    </p:spTree>
    <p:extLst>
      <p:ext uri="{BB962C8B-B14F-4D97-AF65-F5344CB8AC3E}">
        <p14:creationId xmlns:p14="http://schemas.microsoft.com/office/powerpoint/2010/main" val="880083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ce-slides">
  <a:themeElements>
    <a:clrScheme name="Custom 1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39889</TotalTime>
  <Words>255</Words>
  <Application>Microsoft Macintosh PowerPoint</Application>
  <PresentationFormat>On-screen Show 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Cambria</vt:lpstr>
      <vt:lpstr>Cambria Math</vt:lpstr>
      <vt:lpstr>MS PGothic</vt:lpstr>
      <vt:lpstr>ＭＳ Ｐゴシック</vt:lpstr>
      <vt:lpstr>Palatino</vt:lpstr>
      <vt:lpstr>Tahoma</vt:lpstr>
      <vt:lpstr>Verdana</vt:lpstr>
      <vt:lpstr>Arial</vt:lpstr>
      <vt:lpstr>cce-slides</vt:lpstr>
      <vt:lpstr>Applying Kalman Filter</vt:lpstr>
      <vt:lpstr>1 Sensor</vt:lpstr>
      <vt:lpstr>Applying Kalman Filter</vt:lpstr>
      <vt:lpstr>Integrate Between Sensors</vt:lpstr>
      <vt:lpstr>Applying Kalman Filter</vt:lpstr>
      <vt:lpstr>Kalman Filter with GPS and IMU Information</vt:lpstr>
      <vt:lpstr>Applying Kalman Filter - Flow</vt:lpstr>
      <vt:lpstr>Kalman Filter - Comparison</vt:lpstr>
      <vt:lpstr>Dealing with Gimbal Lock</vt:lpstr>
      <vt:lpstr>Magnets Do Weird Things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Kothari, Ammar</cp:lastModifiedBy>
  <cp:revision>822</cp:revision>
  <cp:lastPrinted>2015-11-23T21:56:51Z</cp:lastPrinted>
  <dcterms:created xsi:type="dcterms:W3CDTF">2010-01-08T18:22:56Z</dcterms:created>
  <dcterms:modified xsi:type="dcterms:W3CDTF">2018-03-16T16:28:41Z</dcterms:modified>
</cp:coreProperties>
</file>