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5" r:id="rId5"/>
    <p:sldId id="293" r:id="rId6"/>
    <p:sldId id="261" r:id="rId7"/>
    <p:sldId id="271" r:id="rId8"/>
    <p:sldId id="266" r:id="rId9"/>
    <p:sldId id="268" r:id="rId10"/>
    <p:sldId id="267" r:id="rId11"/>
    <p:sldId id="283" r:id="rId12"/>
    <p:sldId id="264" r:id="rId13"/>
    <p:sldId id="292" r:id="rId14"/>
    <p:sldId id="290" r:id="rId15"/>
    <p:sldId id="284" r:id="rId16"/>
    <p:sldId id="301" r:id="rId17"/>
    <p:sldId id="302" r:id="rId18"/>
    <p:sldId id="297" r:id="rId19"/>
    <p:sldId id="298" r:id="rId20"/>
    <p:sldId id="300" r:id="rId21"/>
    <p:sldId id="262" r:id="rId22"/>
    <p:sldId id="299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90" y="7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2.75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44.97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57 180 24575,'-1'51'0,"-3"0"0,-1 0 0,-23 89 0,28-140 0,0 0 0,0 1 0,0-1 0,1 0 0,-1 0 0,0 1 0,0-1 0,0 0 0,0 1 0,0-1 0,0 0 0,-1 0 0,1 1 0,0-1 0,0 0 0,0 1 0,0-1 0,0 0 0,0 0 0,0 1 0,-1-1 0,1 0 0,0 0 0,0 1 0,0-1 0,-1 0 0,1 0 0,0 0 0,0 1 0,-1-1 0,1 0 0,0 0 0,0 0 0,-1 0 0,1 0 0,0 1 0,0-1 0,-1 0 0,1 0 0,0 0 0,-1 0 0,1 0 0,-1 0 0,-4-15 0,1-30 0,1-30 0,4 1 0,2-1 0,21-109 0,-21 172 0,0 11 0,1 22 0,-2 39 0,-4 43 0,3 96 0,-1-195 0,0 1 0,0-1 0,1 0 0,-1 0 0,1 0 0,0 0 0,0 0 0,0 0 0,1 0 0,-1 0 0,1-1 0,0 1 0,0-1 0,0 1 0,1-1 0,-1 1 0,6 3 0,-7-3 0,1 0 0,-1-1 0,1 1 0,-1 0 0,0 0 0,0-1 0,-1 1 0,1 0 0,-1 0 0,0 0 0,0 0 0,-1 6 0,1 2 0,1 68-1365,-2-46-5461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1.115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331 2369 24575,'0'5'0,"0"0"0,-1 0 0,1 1 0,-1-1 0,-1 0 0,1 0 0,-1 0 0,1-1 0,-2 1 0,1 0 0,0-1 0,-1 1 0,0-1 0,0 0 0,0 0 0,-7 7 0,4-6 0,0 0 0,-1 0 0,1-1 0,-1 0 0,0 0 0,0-1 0,0 0 0,0 0 0,0 0 0,-1-1 0,-7 1 0,8-2 0,0-1 0,0 0 0,0-1 0,0 1 0,0-2 0,0 1 0,1-1 0,-1 1 0,0-2 0,1 1 0,0-1 0,-1 0 0,1 0 0,0-1 0,0 0 0,1 0 0,-6-5 0,3 2 0,0 0 0,0 0 0,0-1 0,1 0 0,0-1 0,1 1 0,0-1 0,0 0 0,1-1 0,-6-12 0,11 20 0,-1 1 0,1 0 0,0-1 0,0 1 0,-1 0 0,1-1 0,0 1 0,0-1 0,0 1 0,0 0 0,0-1 0,1 1 0,-1-1 0,0 1 0,1 0 0,-1-1 0,1 1 0,-1 0 0,1 0 0,-1-1 0,1 1 0,0 0 0,0 0 0,0 0 0,0 0 0,0 0 0,0 0 0,0 0 0,0 0 0,0 0 0,0 0 0,0 1 0,1-1 0,-1 0 0,0 1 0,0-1 0,1 1 0,-1 0 0,0-1 0,1 1 0,-1 0 0,2 0 0,9-3 0,0 2 0,0 0 0,23 0 0,-23 2 0,3-2 0,-1 1 0,0 0 0,1 1 0,-1 1 0,0 0 0,1 1 0,26 9 0,-40-12 0,0 1 0,0-1 0,0 1 0,0-1 0,0 1 0,0-1 0,-1 1 0,1-1 0,0 1 0,0 0 0,0-1 0,-1 1 0,1 0 0,0 0 0,-1-1 0,1 1 0,-1 0 0,1 0 0,-1 0 0,1 0 0,-1 0 0,0 0 0,1 0 0,-1 0 0,0 0 0,0 0 0,0 0 0,1 0 0,-1 0 0,-1 2 0,1-1 0,-1-1 0,0 1 0,0 0 0,-1 0 0,1 0 0,0 0 0,0-1 0,-1 1 0,1-1 0,-1 1 0,0-1 0,1 0 0,-4 3 0,-3 0 0,1 1 0,-1-1 0,0 0 0,0-1 0,-1 0 0,-11 3 0,14-6 0,0 1 0,0-1 0,0 0 0,-1 0 0,1-1 0,0 0 0,0 0 0,0 0 0,0-1 0,-6-3 0,17 3 0,7 5 0,-8 0 0,-1 0 0,1 0 0,-1 0 0,0 0 0,0 0 0,0 1 0,0-1 0,-1 1 0,0 0 0,1 0 0,-1 0 0,0 0 0,-1 0 0,1 0 0,1 8 0,0 4 0,-1 0 0,-1 0 0,0 17 0,1 18 0,-2-49 0,0 0 0,1 0 0,-1 0 0,0-1 0,1 1 0,-1 0 0,1 0 0,-1-1 0,1 1 0,0 0 0,0-1 0,0 1 0,0-1 0,0 1 0,0-1 0,0 1 0,0-1 0,1 0 0,-1 0 0,1 1 0,-1-1 0,0 0 0,1 0 0,0-1 0,-1 1 0,1 0 0,0 0 0,-1-1 0,1 1 0,2 0 0,-2-1 0,-1-1 0,1 1 0,-1 0 0,0-1 0,1 1 0,-1-1 0,1 1 0,-1-1 0,0 0 0,0 0 0,1 1 0,-1-1 0,0 0 0,0 0 0,0 0 0,0 0 0,0 0 0,0-1 0,0 1 0,0 0 0,-1 0 0,1-1 0,0 1 0,-1 0 0,1-1 0,-1 1 0,1-1 0,-1 1 0,0 0 0,1-1 0,-1 1 0,0-1 0,0 1 0,0-1 0,0 1 0,0-1 0,-1-1 0,1-2 0,0 0 0,0 0 0,0 0 0,-1 0 0,0 0 0,0 0 0,0 0 0,-1 0 0,1 0 0,-1 1 0,0-1 0,-1 0 0,-4-7 0,2 7 0,-1 0 0,1 1 0,-1-1 0,1 1 0,-1 0 0,0 1 0,-1-1 0,1 1 0,-9-3 0,6 3 0,1-1 0,0 0 0,0 0 0,1-1 0,-1 0 0,1 0 0,0-1 0,1 0 0,-1 0 0,1-1 0,0 0 0,1 0 0,0 0 0,0-1 0,0 1 0,1-1 0,0 0 0,1-1 0,-1 1 0,2 0 0,-3-13 0,-1 4 0,6 33 0,5 34 0,-2-37 0,1 14 0,1 0 0,2 0 0,1-1 0,14 33 0,-19-60 0,0-12 0,-2-15 0,2-8 0,2 0 0,1 1 0,1-1 0,2 1 0,19-46 0,-28 81 0,0-1 0,0 1 0,0-1 0,0 1 0,0-1 0,0 1 0,0-1 0,0 1 0,1-1 0,-1 1 0,0-1 0,0 1 0,1-1 0,-1 1 0,0-1 0,1 1 0,-1-1 0,0 1 0,1 0 0,-1-1 0,1 1 0,-1 0 0,0-1 0,1 1 0,-1 0 0,1-1 0,-1 1 0,1 0 0,5 13 0,-2 29 0,-4-40 0,0-6 0,0 1 0,8-776 0,49 0 0,-37 660 0,42-142 0,-20 98 0,-33 125 0,-2-1 0,4-68 0,9 198 0,-8-18 0,-6-26 0,3-1 0,28 89 0,-26-114-76,-3-17 265,-6-6-312,-1 0 0,0 0 0,0 0 0,1 0-1,-1 0 1,-1 0 0,1 0 0,0 0 0,0-1-1,-1 1 1,1-5 0,5-18-6703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40:53.300"/>
    </inkml:context>
    <inkml:brush xml:id="br0">
      <inkml:brushProperty name="width" value="0.035" units="cm"/>
      <inkml:brushProperty name="height" value="0.035" units="cm"/>
      <inkml:brushProperty name="color" value="#FFCC00"/>
    </inkml:brush>
  </inkml:definitions>
  <inkml:trace contextRef="#ctx0" brushRef="#br0">1 66 24575,'0'-4'0,"0"-3"0,0-18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19.svg"/><Relationship Id="rId5" Type="http://schemas.openxmlformats.org/officeDocument/2006/relationships/image" Target="../media/image160.png"/><Relationship Id="rId10" Type="http://schemas.openxmlformats.org/officeDocument/2006/relationships/image" Target="../media/image18.png"/><Relationship Id="rId4" Type="http://schemas.openxmlformats.org/officeDocument/2006/relationships/customXml" Target="../ink/ink6.xml"/><Relationship Id="rId9" Type="http://schemas.openxmlformats.org/officeDocument/2006/relationships/image" Target="../media/image15.png"/><Relationship Id="rId1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923678"/>
            <a:ext cx="3384376" cy="14401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sz="3600" dirty="0">
                <a:solidFill>
                  <a:schemeClr val="lt2"/>
                </a:solidFill>
              </a:rPr>
              <a:t>Aotunomous Mobile Robot</a:t>
            </a:r>
            <a:r>
              <a:rPr lang="en" sz="3600" dirty="0"/>
              <a:t> </a:t>
            </a:r>
            <a:r>
              <a:rPr lang="en" sz="2800" dirty="0">
                <a:solidFill>
                  <a:schemeClr val="dk1"/>
                </a:solidFill>
              </a:rPr>
              <a:t>ROS2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Graduation Project at MUST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Group #3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Technicality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dirty="0"/>
              <a:t>The project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is divided into two fund-amental elements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8661" y="1216536"/>
            <a:ext cx="2332675" cy="2134363"/>
            <a:chOff x="3607477" y="662936"/>
            <a:chExt cx="2332675" cy="1299417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39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Modularization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Hierarchization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Organizational structuring within the team and assembly methodology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scientific foundation of the design and its technical stages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41CD1E01-FCE4-EED8-6B3F-4FF25E80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1" b="92661" l="10000" r="90000">
                        <a14:foregroundMark x1="21765" y1="9939" x2="12706" y2="10245"/>
                        <a14:foregroundMark x1="76706" y1="11315" x2="88235" y2="10245"/>
                        <a14:foregroundMark x1="67059" y1="92813" x2="31412" y2="91896"/>
                        <a14:foregroundMark x1="17765" y1="11009" x2="14118" y2="11009"/>
                        <a14:foregroundMark x1="12941" y1="9021" x2="24706" y2="9633"/>
                        <a14:foregroundMark x1="38588" y1="62080" x2="38906" y2="62088"/>
                        <a14:foregroundMark x1="41515" y1="40289" x2="40830" y2="40283"/>
                        <a14:backgroundMark x1="49647" y1="28135" x2="49176" y2="64220"/>
                        <a14:backgroundMark x1="42235" y1="64526" x2="37647" y2="7187"/>
                        <a14:backgroundMark x1="34000" y1="19725" x2="40706" y2="60398"/>
                        <a14:backgroundMark x1="52235" y1="63914" x2="58941" y2="44343"/>
                        <a14:backgroundMark x1="58941" y1="44343" x2="59882" y2="28440"/>
                        <a14:backgroundMark x1="66588" y1="30275" x2="31412" y2="29358"/>
                        <a14:backgroundMark x1="68000" y1="29358" x2="68000" y2="32416"/>
                        <a14:backgroundMark x1="64941" y1="39297" x2="41176" y2="39602"/>
                        <a14:backgroundMark x1="59412" y1="41437" x2="65647" y2="41131"/>
                        <a14:backgroundMark x1="65647" y1="41131" x2="67059" y2="41131"/>
                        <a14:backgroundMark x1="63529" y1="51988" x2="38353" y2="50765"/>
                        <a14:backgroundMark x1="34000" y1="38685" x2="34000" y2="41131"/>
                        <a14:backgroundMark x1="58471" y1="52294" x2="64941" y2="51988"/>
                        <a14:backgroundMark x1="60588" y1="64526" x2="39059" y2="61774"/>
                        <a14:backgroundMark x1="39059" y1="61774" x2="56941" y2="61621"/>
                        <a14:backgroundMark x1="56941" y1="61621" x2="59412" y2="63609"/>
                        <a14:backgroundMark x1="58471" y1="65138" x2="61059" y2="59174"/>
                        <a14:backgroundMark x1="57294" y1="62997" x2="62118" y2="62997"/>
                        <a14:backgroundMark x1="63294" y1="46789" x2="36000" y2="45260"/>
                      </a14:backgroundRemoval>
                    </a14:imgEffect>
                    <a14:imgEffect>
                      <a14:sharpenSoften amount="35000"/>
                    </a14:imgEffect>
                    <a14:imgEffect>
                      <a14:saturation sat="400000"/>
                    </a14:imgEffect>
                    <a14:imgEffect>
                      <a14:brightnessContrast bright="1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42" y="2283718"/>
            <a:ext cx="3043214" cy="23414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Majors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95205" y="1366885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138372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138239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8505" y="1555373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157866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158379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2787774"/>
            <a:ext cx="1656184" cy="191567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selection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Motor selection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analysis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Mechanical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2787774"/>
            <a:ext cx="1656184" cy="1627642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 circuit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Sensors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2787774"/>
            <a:ext cx="1656184" cy="1699650"/>
            <a:chOff x="803640" y="3362835"/>
            <a:chExt cx="2059657" cy="92962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ROS2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RTOS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>
            <a:spLocks/>
          </p:cNvSpPr>
          <p:nvPr/>
        </p:nvSpPr>
        <p:spPr>
          <a:xfrm>
            <a:off x="107504" y="-20538"/>
            <a:ext cx="2016224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Material selection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814CA-C5A7-7FF4-2C88-EAC4D014C592}"/>
              </a:ext>
            </a:extLst>
          </p:cNvPr>
          <p:cNvSpPr txBox="1"/>
          <p:nvPr/>
        </p:nvSpPr>
        <p:spPr>
          <a:xfrm>
            <a:off x="2051720" y="51470"/>
            <a:ext cx="6683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Many different materials are used in the manufacture of autonomous mobile robot bodies, and the most commonly used materials nowadays are steel, aluminum, </a:t>
            </a:r>
          </a:p>
          <a:p>
            <a:pPr algn="just"/>
            <a:r>
              <a:rPr lang="en-US" sz="1400" dirty="0"/>
              <a:t>and stainless steel.</a:t>
            </a:r>
          </a:p>
          <a:p>
            <a:pPr algn="just"/>
            <a:r>
              <a:rPr lang="en-US" sz="1400" dirty="0"/>
              <a:t>The following table shows a simple comparison between these materials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47FAD1-1A31-DF3B-1C3A-BAF14361ED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401498"/>
                  </p:ext>
                </p:extLst>
              </p:nvPr>
            </p:nvGraphicFramePr>
            <p:xfrm>
              <a:off x="827582" y="1059582"/>
              <a:ext cx="7776866" cy="40463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5844">
                      <a:extLst>
                        <a:ext uri="{9D8B030D-6E8A-4147-A177-3AD203B41FA5}">
                          <a16:colId xmlns:a16="http://schemas.microsoft.com/office/drawing/2014/main" val="2973517586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1895361919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2109454116"/>
                        </a:ext>
                      </a:extLst>
                    </a:gridCol>
                    <a:gridCol w="1153028">
                      <a:extLst>
                        <a:ext uri="{9D8B030D-6E8A-4147-A177-3AD203B41FA5}">
                          <a16:colId xmlns:a16="http://schemas.microsoft.com/office/drawing/2014/main" val="1073207242"/>
                        </a:ext>
                      </a:extLst>
                    </a:gridCol>
                    <a:gridCol w="1439561">
                      <a:extLst>
                        <a:ext uri="{9D8B030D-6E8A-4147-A177-3AD203B41FA5}">
                          <a16:colId xmlns:a16="http://schemas.microsoft.com/office/drawing/2014/main" val="1036216511"/>
                        </a:ext>
                      </a:extLst>
                    </a:gridCol>
                    <a:gridCol w="1296745">
                      <a:extLst>
                        <a:ext uri="{9D8B030D-6E8A-4147-A177-3AD203B41FA5}">
                          <a16:colId xmlns:a16="http://schemas.microsoft.com/office/drawing/2014/main" val="3860746640"/>
                        </a:ext>
                      </a:extLst>
                    </a:gridCol>
                  </a:tblGrid>
                  <a:tr h="4779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Material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Thickness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Weight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Approx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Load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Deformation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On top part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984738391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3825272532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21.5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83160938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3046006"/>
                      </a:ext>
                    </a:extLst>
                  </a:tr>
                  <a:tr h="1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8KG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1.22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273504914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𝟎𝟐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570053"/>
                      </a:ext>
                    </a:extLst>
                  </a:tr>
                  <a:tr h="457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22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05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050" b="1" i="1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050" b="1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05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𝐦𝐦</m:t>
                                </m:r>
                              </m:oMath>
                            </m:oMathPara>
                          </a14:m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From 2.15 $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To 2.65 $ per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00781932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ABS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324458157"/>
                      </a:ext>
                    </a:extLst>
                  </a:tr>
                  <a:tr h="3658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ABS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10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883065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47FAD1-1A31-DF3B-1C3A-BAF14361ED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401498"/>
                  </p:ext>
                </p:extLst>
              </p:nvPr>
            </p:nvGraphicFramePr>
            <p:xfrm>
              <a:off x="827582" y="1059582"/>
              <a:ext cx="7776866" cy="40463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5844">
                      <a:extLst>
                        <a:ext uri="{9D8B030D-6E8A-4147-A177-3AD203B41FA5}">
                          <a16:colId xmlns:a16="http://schemas.microsoft.com/office/drawing/2014/main" val="2973517586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1895361919"/>
                        </a:ext>
                      </a:extLst>
                    </a:gridCol>
                    <a:gridCol w="1295844">
                      <a:extLst>
                        <a:ext uri="{9D8B030D-6E8A-4147-A177-3AD203B41FA5}">
                          <a16:colId xmlns:a16="http://schemas.microsoft.com/office/drawing/2014/main" val="2109454116"/>
                        </a:ext>
                      </a:extLst>
                    </a:gridCol>
                    <a:gridCol w="1153028">
                      <a:extLst>
                        <a:ext uri="{9D8B030D-6E8A-4147-A177-3AD203B41FA5}">
                          <a16:colId xmlns:a16="http://schemas.microsoft.com/office/drawing/2014/main" val="1073207242"/>
                        </a:ext>
                      </a:extLst>
                    </a:gridCol>
                    <a:gridCol w="1439561">
                      <a:extLst>
                        <a:ext uri="{9D8B030D-6E8A-4147-A177-3AD203B41FA5}">
                          <a16:colId xmlns:a16="http://schemas.microsoft.com/office/drawing/2014/main" val="1036216511"/>
                        </a:ext>
                      </a:extLst>
                    </a:gridCol>
                    <a:gridCol w="1296745">
                      <a:extLst>
                        <a:ext uri="{9D8B030D-6E8A-4147-A177-3AD203B41FA5}">
                          <a16:colId xmlns:a16="http://schemas.microsoft.com/office/drawing/2014/main" val="3860746640"/>
                        </a:ext>
                      </a:extLst>
                    </a:gridCol>
                  </a:tblGrid>
                  <a:tr h="4779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Material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Thickness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Weight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Approx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Load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Deformation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On top part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984738391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98837" r="-91949" b="-59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3825272532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21.5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196552" r="-91949" b="-4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8316093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293046006"/>
                      </a:ext>
                    </a:extLst>
                  </a:tr>
                  <a:tr h="1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Aluminum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8KG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1.22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273504914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en-US" sz="1050" b="1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0.2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16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412644" r="-91949" b="-273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570053"/>
                      </a:ext>
                    </a:extLst>
                  </a:tr>
                  <a:tr h="526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Stainless Steel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0.3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22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250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727" marR="28727" marT="0" marB="0">
                        <a:blipFill>
                          <a:blip r:embed="rId2"/>
                          <a:stretch>
                            <a:fillRect l="-351271" t="-518605" r="-91949" b="-1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From 2.15 $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To 2.65 $ per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1007819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ABS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5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3.5 KG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1324458157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3D printed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ABS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10 mm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 </a:t>
                          </a:r>
                          <a:endParaRPr lang="en-U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8727" marR="28727" marT="0" marB="0"/>
                    </a:tc>
                    <a:extLst>
                      <a:ext uri="{0D108BD9-81ED-4DB2-BD59-A6C34878D82A}">
                        <a16:rowId xmlns:a16="http://schemas.microsoft.com/office/drawing/2014/main" val="8830658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8748464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AMR and Conveyor belt system and forklift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1BE5A-6CF5-CA8E-8E5E-681A16F2D7FC}"/>
              </a:ext>
            </a:extLst>
          </p:cNvPr>
          <p:cNvSpPr txBox="1"/>
          <p:nvPr/>
        </p:nvSpPr>
        <p:spPr>
          <a:xfrm>
            <a:off x="395536" y="1059582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Autonomous mobile robot is a moving robot that navigates the environment </a:t>
            </a:r>
          </a:p>
          <a:p>
            <a:r>
              <a:rPr lang="en-US" dirty="0"/>
              <a:t>around it, knows the paths and places where there are obstacles, and draws a </a:t>
            </a:r>
          </a:p>
          <a:p>
            <a:r>
              <a:rPr lang="en-US" dirty="0"/>
              <a:t>map of the environment around it. As for the conveyor belt, it is a fixed system </a:t>
            </a:r>
          </a:p>
          <a:p>
            <a:r>
              <a:rPr lang="en-US" dirty="0"/>
              <a:t>that is designed according to the area and shape of the warehouse or factory, </a:t>
            </a:r>
          </a:p>
          <a:p>
            <a:r>
              <a:rPr lang="en-US" dirty="0"/>
              <a:t>and if any change occurs in the environment, modification is necessary On the </a:t>
            </a:r>
          </a:p>
          <a:p>
            <a:r>
              <a:rPr lang="en-US" dirty="0"/>
              <a:t>system, meaning that it is not possible to take the same system and place it in </a:t>
            </a:r>
          </a:p>
          <a:p>
            <a:r>
              <a:rPr lang="en-US" dirty="0"/>
              <a:t>another factory that differs in area and design. Rather, this difference must be </a:t>
            </a:r>
          </a:p>
          <a:p>
            <a:r>
              <a:rPr lang="en-US" dirty="0"/>
              <a:t>taken into account, and the system must be modified. As for the Autonomous </a:t>
            </a:r>
          </a:p>
          <a:p>
            <a:r>
              <a:rPr lang="en-US" dirty="0"/>
              <a:t>mobile robot, this can be done as it scans and performs navigation of the enviro-</a:t>
            </a:r>
            <a:r>
              <a:rPr lang="en-US" dirty="0" err="1"/>
              <a:t>nment</a:t>
            </a:r>
            <a:r>
              <a:rPr lang="en-US" dirty="0"/>
              <a:t> around it. To obtain a map with which he can move in the new </a:t>
            </a:r>
            <a:r>
              <a:rPr lang="en-US" dirty="0" err="1"/>
              <a:t>environme-nt</a:t>
            </a:r>
            <a:r>
              <a:rPr lang="en-US" dirty="0"/>
              <a:t>, and as for the forklift, it needs a worker to drive it, and as for the Autonomous mobile robot, it works without the need for a worker and is flexible, as it can </a:t>
            </a:r>
            <a:r>
              <a:rPr lang="en-US" dirty="0" err="1"/>
              <a:t>tran</a:t>
            </a:r>
            <a:r>
              <a:rPr lang="en-US" dirty="0"/>
              <a:t>-sport goods to a different station each time, according to the order it receives, </a:t>
            </a:r>
          </a:p>
          <a:p>
            <a:r>
              <a:rPr lang="en-US" dirty="0"/>
              <a:t>and not transporting goods in a specific path as the conveyor belt</a:t>
            </a:r>
          </a:p>
        </p:txBody>
      </p:sp>
    </p:spTree>
    <p:extLst>
      <p:ext uri="{BB962C8B-B14F-4D97-AF65-F5344CB8AC3E}">
        <p14:creationId xmlns:p14="http://schemas.microsoft.com/office/powerpoint/2010/main" val="31808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19510" y="1757878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3" y="1783907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9510" y="2715766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5925" y="193528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Beagle</a:t>
            </a:r>
            <a:r>
              <a:rPr lang="ar-EG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bone black rev c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193138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I2C camera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925" y="287337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Dc motors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608" y="364840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5696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3d lidar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Basic Elements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148C1-C07E-B721-6877-BA22AED49C5F}"/>
              </a:ext>
            </a:extLst>
          </p:cNvPr>
          <p:cNvGrpSpPr/>
          <p:nvPr/>
        </p:nvGrpSpPr>
        <p:grpSpPr>
          <a:xfrm>
            <a:off x="5148063" y="2748270"/>
            <a:ext cx="624015" cy="624015"/>
            <a:chOff x="5364088" y="2787774"/>
            <a:chExt cx="914400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8E4B6F2-ED88-12CE-1B45-08F604B06E48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3091C2-7E99-5211-7F88-0FCFE46D0640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D15F2F-066D-E6B2-FE03-AD404063E135}"/>
              </a:ext>
            </a:extLst>
          </p:cNvPr>
          <p:cNvSpPr txBox="1"/>
          <p:nvPr/>
        </p:nvSpPr>
        <p:spPr>
          <a:xfrm>
            <a:off x="5940152" y="289574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</a:t>
            </a:r>
            <a:r>
              <a:rPr lang="ar-EG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 battery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C7B080-D52A-7D6A-2A83-C14DE362673C}"/>
              </a:ext>
            </a:extLst>
          </p:cNvPr>
          <p:cNvGrpSpPr/>
          <p:nvPr/>
        </p:nvGrpSpPr>
        <p:grpSpPr>
          <a:xfrm>
            <a:off x="5148063" y="3675927"/>
            <a:ext cx="624015" cy="624015"/>
            <a:chOff x="5364088" y="2787774"/>
            <a:chExt cx="914400" cy="91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C0CCF1-BC3A-B8E5-03A3-83F1866A9F25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A6E0FF-6D26-897B-E543-94C5F19F47E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6A640CA-D99E-4C30-0525-D9665964E3C9}"/>
              </a:ext>
            </a:extLst>
          </p:cNvPr>
          <p:cNvSpPr txBox="1"/>
          <p:nvPr/>
        </p:nvSpPr>
        <p:spPr>
          <a:xfrm>
            <a:off x="5940152" y="382340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Encoders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1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Project Management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4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520280" cy="1368152"/>
          </a:xfrm>
        </p:spPr>
        <p:txBody>
          <a:bodyPr/>
          <a:lstStyle/>
          <a:p>
            <a:r>
              <a:rPr lang="en-US" altLang="ko-KR" sz="2800" dirty="0"/>
              <a:t>The project Management 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779662"/>
            <a:ext cx="2088232" cy="504056"/>
          </a:xfrm>
        </p:spPr>
        <p:txBody>
          <a:bodyPr/>
          <a:lstStyle/>
          <a:p>
            <a:pPr lvl="0"/>
            <a:r>
              <a:rPr lang="en-US" dirty="0"/>
              <a:t>Techniques and Tools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4469" y="1216536"/>
            <a:ext cx="2256683" cy="3167519"/>
            <a:chOff x="3603285" y="662936"/>
            <a:chExt cx="2256683" cy="2057080"/>
          </a:xfrm>
        </p:grpSpPr>
        <p:sp>
          <p:nvSpPr>
            <p:cNvPr id="6" name="TextBox 5"/>
            <p:cNvSpPr txBox="1"/>
            <p:nvPr/>
          </p:nvSpPr>
          <p:spPr>
            <a:xfrm>
              <a:off x="3603285" y="1340850"/>
              <a:ext cx="2252491" cy="1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Waterfall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Waterfall for the initial hardware design and manufacturing phases.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Implementation, testing,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deployment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 for the firmware and software development.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[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Plan, Design, Develop,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Test,Deploy</a:t>
              </a:r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Review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7477" y="662936"/>
              <a:ext cx="2252491" cy="479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Technique</a:t>
              </a: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Hybrid Approach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8956" y="1216536"/>
            <a:ext cx="2271786" cy="1015663"/>
            <a:chOff x="3668366" y="830198"/>
            <a:chExt cx="227178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8366" y="830198"/>
              <a:ext cx="225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Tools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14:cNvPr>
              <p14:cNvContentPartPr/>
              <p14:nvPr/>
            </p14:nvContentPartPr>
            <p14:xfrm>
              <a:off x="7259509" y="31514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D4DA4-E578-F517-0BE5-33902F6B9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3389" y="3145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14:cNvPr>
              <p14:cNvContentPartPr/>
              <p14:nvPr/>
            </p14:nvContentPartPr>
            <p14:xfrm>
              <a:off x="6878989" y="3142495"/>
              <a:ext cx="284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A4A0EC-41C9-BCFE-2DD3-8BF2938EA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869" y="3136375"/>
                <a:ext cx="40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99C98-78EA-6AF6-2F92-C15F6EF90126}"/>
              </a:ext>
            </a:extLst>
          </p:cNvPr>
          <p:cNvGrpSpPr/>
          <p:nvPr/>
        </p:nvGrpSpPr>
        <p:grpSpPr>
          <a:xfrm>
            <a:off x="6773509" y="2873935"/>
            <a:ext cx="178920" cy="948600"/>
            <a:chOff x="6773509" y="2873935"/>
            <a:chExt cx="1789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14:cNvPr>
                <p14:cNvContentPartPr/>
                <p14:nvPr/>
              </p14:nvContentPartPr>
              <p14:xfrm>
                <a:off x="6773509" y="2873935"/>
                <a:ext cx="178920" cy="94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D04C5-59A1-9CFB-2D7A-BE93414C2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7389" y="2867815"/>
                  <a:ext cx="1911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14:cNvPr>
                <p14:cNvContentPartPr/>
                <p14:nvPr/>
              </p14:nvContentPartPr>
              <p14:xfrm>
                <a:off x="6843709" y="3426175"/>
                <a:ext cx="36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CE6542-C719-21F4-D37D-B32AE33827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7589" y="3420055"/>
                  <a:ext cx="126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32BA508C-81EB-1FB7-FCFA-ECC4B428D9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937" y="1529020"/>
            <a:ext cx="1880528" cy="1253685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B02346-2000-DFD8-0E7C-B0DEA9CE9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32" y="2702737"/>
            <a:ext cx="1431320" cy="80511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B0F4114-CFC1-AF5E-1512-B0F35701E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6132" y="3790344"/>
            <a:ext cx="1785315" cy="4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283718"/>
            <a:ext cx="5018916" cy="576064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" y="350785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04708" y="2439888"/>
            <a:ext cx="282347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Professors and Doctors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are thrilled to extend a warm and hearty welcome to you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E779-A82D-74AC-FC0C-4A05F1272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40FE9-F027-D291-24AC-FB4B3DC82865}"/>
              </a:ext>
            </a:extLst>
          </p:cNvPr>
          <p:cNvSpPr txBox="1"/>
          <p:nvPr/>
        </p:nvSpPr>
        <p:spPr>
          <a:xfrm>
            <a:off x="4139952" y="1275606"/>
            <a:ext cx="3528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Hierarchization: Hierarchization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involves structuring a project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in a hierarchical manner,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components or modules are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organized in a clear and ordered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hierarchy.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hierarchy defines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relationships and dependencies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between different parts of the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Allowing for better control,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management of the project’s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complexity.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8EE99-6CCC-966E-EAF8-A0F3B206BF70}"/>
              </a:ext>
            </a:extLst>
          </p:cNvPr>
          <p:cNvSpPr txBox="1"/>
          <p:nvPr/>
        </p:nvSpPr>
        <p:spPr>
          <a:xfrm>
            <a:off x="547936" y="1355998"/>
            <a:ext cx="3456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Modularization: the process of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breaking down a complex system or project into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smaller, self-contained modules or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components. Each module serves a specific function or task and can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 developed or modified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independently. This approach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simplifies design, development,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maintenance, making it more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efficient and adaptable.</a:t>
            </a:r>
          </a:p>
        </p:txBody>
      </p:sp>
    </p:spTree>
    <p:extLst>
      <p:ext uri="{BB962C8B-B14F-4D97-AF65-F5344CB8AC3E}">
        <p14:creationId xmlns:p14="http://schemas.microsoft.com/office/powerpoint/2010/main" val="11533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483518"/>
            <a:ext cx="2592288" cy="1368152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2488922"/>
            <a:chOff x="3687661" y="1203598"/>
            <a:chExt cx="2252491" cy="2488922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the past several years the mobile industrial robot expanded on many fields for example : goods stores, pharmacies, restaurants and military uses …. etc.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That’s reason for its reliability, low percentage error and saving money &amp; money compared to manpower. For that many companies all around world compete to make their models are more synergetic.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So, we've been thinking about starting a project in this field to create a strong, cost-effective competitor with fast response times and independent decision-making, with minimal human intervention.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Overview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Idea, Search, Challenges, Goals,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Project Technicality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Majors, Elements, Summary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How to manage 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Techniques, Notion, GitHub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Next Steps 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What is next?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dirty="0"/>
              <a:t>IDEA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customizable Robot serve in the midlevel warehouses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good price for this Robot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494026"/>
            <a:chOff x="803640" y="3362835"/>
            <a:chExt cx="2059657" cy="494026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Low percentage error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Need#3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That’s led us to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Examples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7358" y="259206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have studied multiple graduation projects to reach the most suitable solution that serves our goals.</a:t>
            </a:r>
          </a:p>
        </p:txBody>
      </p:sp>
      <p:pic>
        <p:nvPicPr>
          <p:cNvPr id="10" name="Picture Placeholder 9" descr="A round object with wheels&#10;&#10;Description automatically generated">
            <a:extLst>
              <a:ext uri="{FF2B5EF4-FFF2-40B4-BE49-F238E27FC236}">
                <a16:creationId xmlns:a16="http://schemas.microsoft.com/office/drawing/2014/main" id="{75134393-F719-CCCF-E3AA-0DA31A13E4C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b="513"/>
          <a:stretch>
            <a:fillRect/>
          </a:stretch>
        </p:blipFill>
        <p:spPr>
          <a:xfrm>
            <a:off x="395536" y="1267206"/>
            <a:ext cx="1440160" cy="1728191"/>
          </a:xfrm>
        </p:spPr>
      </p:pic>
      <p:pic>
        <p:nvPicPr>
          <p:cNvPr id="24" name="Picture Placeholder 2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20775FD7-7D54-35DB-10B8-C17C2530178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b="554"/>
          <a:stretch>
            <a:fillRect/>
          </a:stretch>
        </p:blipFill>
        <p:spPr/>
      </p:pic>
      <p:pic>
        <p:nvPicPr>
          <p:cNvPr id="26" name="Picture Placeholder 25" descr="&#10;A white vehicle with black wheels">
            <a:extLst>
              <a:ext uri="{FF2B5EF4-FFF2-40B4-BE49-F238E27FC236}">
                <a16:creationId xmlns:a16="http://schemas.microsoft.com/office/drawing/2014/main" id="{56B24B21-D038-6544-6541-40D0E0B4E4ED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r="13256"/>
          <a:stretch>
            <a:fillRect/>
          </a:stretch>
        </p:blipFill>
        <p:spPr/>
      </p:pic>
      <p:pic>
        <p:nvPicPr>
          <p:cNvPr id="28" name="Picture Placeholder 27" descr="A machine with boxes on top&#10;&#10;Description automatically generated">
            <a:extLst>
              <a:ext uri="{FF2B5EF4-FFF2-40B4-BE49-F238E27FC236}">
                <a16:creationId xmlns:a16="http://schemas.microsoft.com/office/drawing/2014/main" id="{2321246A-8111-12A1-635D-5797DA69A9B9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12048"/>
          <a:stretch>
            <a:fillRect/>
          </a:stretch>
        </p:blipFill>
        <p:spPr/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95B72B-D79F-C134-24E9-68E9E55BC382}"/>
              </a:ext>
            </a:extLst>
          </p:cNvPr>
          <p:cNvSpPr txBox="1"/>
          <p:nvPr/>
        </p:nvSpPr>
        <p:spPr>
          <a:xfrm>
            <a:off x="382516" y="3246169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Receiving and </a:t>
            </a:r>
            <a:r>
              <a:rPr lang="en-US" dirty="0" err="1"/>
              <a:t>Putaway</a:t>
            </a:r>
            <a:r>
              <a:rPr lang="en-US" dirty="0"/>
              <a:t> Robot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34D3C-9101-77D5-AFA6-510E9018B0B1}"/>
              </a:ext>
            </a:extLst>
          </p:cNvPr>
          <p:cNvSpPr txBox="1"/>
          <p:nvPr/>
        </p:nvSpPr>
        <p:spPr>
          <a:xfrm>
            <a:off x="5782994" y="3219821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Locus</a:t>
            </a:r>
            <a:r>
              <a:rPr lang="en-US" sz="1400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Vector</a:t>
            </a:r>
          </a:p>
          <a:p>
            <a:endParaRPr lang="en-US" dirty="0"/>
          </a:p>
          <a:p>
            <a:endParaRPr lang="en-US" sz="1050" dirty="0"/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LOCUS Robotics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25420-D999-6DB5-77AA-E24A8DD45D59}"/>
              </a:ext>
            </a:extLst>
          </p:cNvPr>
          <p:cNvSpPr txBox="1"/>
          <p:nvPr/>
        </p:nvSpPr>
        <p:spPr>
          <a:xfrm>
            <a:off x="1895778" y="325060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Fetch Robotics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64F69-8D7D-5207-B470-255E9AF2BAF0}"/>
              </a:ext>
            </a:extLst>
          </p:cNvPr>
          <p:cNvSpPr txBox="1"/>
          <p:nvPr/>
        </p:nvSpPr>
        <p:spPr>
          <a:xfrm>
            <a:off x="7215483" y="321982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>
              <a:defRPr sz="1400" b="1">
                <a:solidFill>
                  <a:srgbClr val="444444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dirty="0"/>
              <a:t>Raw Material</a:t>
            </a:r>
          </a:p>
          <a:p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sz="1200" dirty="0"/>
              <a:t>LOCUS Robotics</a:t>
            </a:r>
          </a:p>
        </p:txBody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video game of a factory&#10;&#10;Description automatically generated">
            <a:extLst>
              <a:ext uri="{FF2B5EF4-FFF2-40B4-BE49-F238E27FC236}">
                <a16:creationId xmlns:a16="http://schemas.microsoft.com/office/drawing/2014/main" id="{337D3D6C-94B0-9E86-7EE9-246772DB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583642"/>
            <a:ext cx="8298668" cy="39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Challenges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 descr="A robot on a white shelf&#10;&#10;Description automatically generated with medium confidence">
            <a:extLst>
              <a:ext uri="{FF2B5EF4-FFF2-40B4-BE49-F238E27FC236}">
                <a16:creationId xmlns:a16="http://schemas.microsoft.com/office/drawing/2014/main" id="{AB9536BD-A116-787D-0C3F-2E2330E65358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" b="9191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DF012E-82D2-E366-86F8-BAA6687BF02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r="8109"/>
          <a:stretch/>
        </p:blipFill>
        <p:spPr/>
      </p:pic>
      <p:pic>
        <p:nvPicPr>
          <p:cNvPr id="11" name="Picture Placeholder 10" descr="A video game of a factory&#10;&#10;Description automatically generated">
            <a:extLst>
              <a:ext uri="{FF2B5EF4-FFF2-40B4-BE49-F238E27FC236}">
                <a16:creationId xmlns:a16="http://schemas.microsoft.com/office/drawing/2014/main" id="{159ACD95-0EAA-1807-7460-ADF634166515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7" r="38787"/>
          <a:stretch>
            <a:fillRect/>
          </a:stretch>
        </p:blipFill>
        <p:spPr/>
      </p:pic>
      <p:pic>
        <p:nvPicPr>
          <p:cNvPr id="13" name="Picture Placeholder 12" descr="A machine with boxes on top&#10;&#10;Description automatically generated">
            <a:extLst>
              <a:ext uri="{FF2B5EF4-FFF2-40B4-BE49-F238E27FC236}">
                <a16:creationId xmlns:a16="http://schemas.microsoft.com/office/drawing/2014/main" id="{1795A0EF-E895-7C0F-69B2-688CB27A3551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8" b="22488"/>
          <a:stretch>
            <a:fillRect/>
          </a:stretch>
        </p:blipFill>
        <p:spPr>
          <a:xfrm>
            <a:off x="5487081" y="3390342"/>
            <a:ext cx="3530788" cy="17690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6BB3D-2541-88F7-CF6E-3702FDE0DC2F}"/>
              </a:ext>
            </a:extLst>
          </p:cNvPr>
          <p:cNvSpPr txBox="1"/>
          <p:nvPr/>
        </p:nvSpPr>
        <p:spPr>
          <a:xfrm>
            <a:off x="611560" y="228371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</p:txBody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red and white target with a blue arrow&#10;&#10;Description automatically generated">
            <a:extLst>
              <a:ext uri="{FF2B5EF4-FFF2-40B4-BE49-F238E27FC236}">
                <a16:creationId xmlns:a16="http://schemas.microsoft.com/office/drawing/2014/main" id="{520C7CE8-206E-F987-EAE7-5CCF9C6088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3" r="23583"/>
          <a:stretch>
            <a:fillRect/>
          </a:stretch>
        </p:blipFill>
        <p:spPr/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GOALS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063AA-1635-8A99-41B7-0D33689E8604}"/>
              </a:ext>
            </a:extLst>
          </p:cNvPr>
          <p:cNvSpPr txBox="1"/>
          <p:nvPr/>
        </p:nvSpPr>
        <p:spPr>
          <a:xfrm>
            <a:off x="4769767" y="1311849"/>
            <a:ext cx="4154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Manufacturing a robot that serves medium-sized shipping facilities,  and medium-sized workshops, with the following features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E040A-3265-33D7-2DA1-7D180BCD27D5}"/>
              </a:ext>
            </a:extLst>
          </p:cNvPr>
          <p:cNvSpPr txBox="1"/>
          <p:nvPr/>
        </p:nvSpPr>
        <p:spPr>
          <a:xfrm>
            <a:off x="4932040" y="2139702"/>
            <a:ext cx="3992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Suitable price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Adjustability</a:t>
            </a:r>
            <a:endParaRPr lang="ar-E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ar-E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937</Words>
  <Application>Microsoft Office PowerPoint</Application>
  <PresentationFormat>On-screen Show (16:9)</PresentationFormat>
  <Paragraphs>228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Ammar Abd El Naser Taghian</cp:lastModifiedBy>
  <cp:revision>109</cp:revision>
  <dcterms:created xsi:type="dcterms:W3CDTF">2016-12-05T23:26:54Z</dcterms:created>
  <dcterms:modified xsi:type="dcterms:W3CDTF">2023-10-28T08:53:48Z</dcterms:modified>
</cp:coreProperties>
</file>