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265" r:id="rId5"/>
    <p:sldId id="293" r:id="rId6"/>
    <p:sldId id="261" r:id="rId7"/>
    <p:sldId id="271" r:id="rId8"/>
    <p:sldId id="266" r:id="rId9"/>
    <p:sldId id="268" r:id="rId10"/>
    <p:sldId id="267" r:id="rId11"/>
    <p:sldId id="283" r:id="rId12"/>
    <p:sldId id="264" r:id="rId13"/>
    <p:sldId id="292" r:id="rId14"/>
    <p:sldId id="290" r:id="rId15"/>
    <p:sldId id="284" r:id="rId16"/>
    <p:sldId id="297" r:id="rId17"/>
    <p:sldId id="298" r:id="rId18"/>
    <p:sldId id="300" r:id="rId19"/>
    <p:sldId id="262" r:id="rId20"/>
    <p:sldId id="299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2.75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4.97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57 180 24575,'-1'51'0,"-3"0"0,-1 0 0,-23 89 0,28-140 0,0 0 0,0 1 0,0-1 0,1 0 0,-1 0 0,0 1 0,0-1 0,0 0 0,0 1 0,0-1 0,0 0 0,-1 0 0,1 1 0,0-1 0,0 0 0,0 1 0,0-1 0,0 0 0,0 0 0,0 1 0,-1-1 0,1 0 0,0 0 0,0 1 0,0-1 0,-1 0 0,1 0 0,0 0 0,0 1 0,-1-1 0,1 0 0,0 0 0,0 0 0,-1 0 0,1 0 0,0 1 0,0-1 0,-1 0 0,1 0 0,0 0 0,-1 0 0,1 0 0,-1 0 0,-4-15 0,1-30 0,1-30 0,4 1 0,2-1 0,21-109 0,-21 172 0,0 11 0,1 22 0,-2 39 0,-4 43 0,3 96 0,-1-195 0,0 1 0,0-1 0,1 0 0,-1 0 0,1 0 0,0 0 0,0 0 0,0 0 0,1 0 0,-1 0 0,1-1 0,0 1 0,0-1 0,0 1 0,1-1 0,-1 1 0,6 3 0,-7-3 0,1 0 0,-1-1 0,1 1 0,-1 0 0,0 0 0,0-1 0,-1 1 0,1 0 0,-1 0 0,0 0 0,0 0 0,-1 6 0,1 2 0,1 68-1365,-2-46-5461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1.11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331 2369 24575,'0'5'0,"0"0"0,-1 0 0,1 1 0,-1-1 0,-1 0 0,1 0 0,-1 0 0,1-1 0,-2 1 0,1 0 0,0-1 0,-1 1 0,0-1 0,0 0 0,0 0 0,-7 7 0,4-6 0,0 0 0,-1 0 0,1-1 0,-1 0 0,0 0 0,0-1 0,0 0 0,0 0 0,0 0 0,-1-1 0,-7 1 0,8-2 0,0-1 0,0 0 0,0-1 0,0 1 0,0-2 0,0 1 0,1-1 0,-1 1 0,0-2 0,1 1 0,0-1 0,-1 0 0,1 0 0,0-1 0,0 0 0,1 0 0,-6-5 0,3 2 0,0 0 0,0 0 0,0-1 0,1 0 0,0-1 0,1 1 0,0-1 0,0 0 0,1-1 0,-6-12 0,11 20 0,-1 1 0,1 0 0,0-1 0,0 1 0,-1 0 0,1-1 0,0 1 0,0-1 0,0 1 0,0 0 0,0-1 0,1 1 0,-1-1 0,0 1 0,1 0 0,-1-1 0,1 1 0,-1 0 0,1 0 0,-1-1 0,1 1 0,0 0 0,0 0 0,0 0 0,0 0 0,0 0 0,0 0 0,0 0 0,0 0 0,0 0 0,0 0 0,0 1 0,1-1 0,-1 0 0,0 1 0,0-1 0,1 1 0,-1 0 0,0-1 0,1 1 0,-1 0 0,2 0 0,9-3 0,0 2 0,0 0 0,23 0 0,-23 2 0,3-2 0,-1 1 0,0 0 0,1 1 0,-1 1 0,0 0 0,1 1 0,26 9 0,-40-12 0,0 1 0,0-1 0,0 1 0,0-1 0,0 1 0,0-1 0,-1 1 0,1-1 0,0 1 0,0 0 0,0-1 0,-1 1 0,1 0 0,0 0 0,-1-1 0,1 1 0,-1 0 0,1 0 0,-1 0 0,1 0 0,-1 0 0,0 0 0,1 0 0,-1 0 0,0 0 0,0 0 0,0 0 0,1 0 0,-1 0 0,-1 2 0,1-1 0,-1-1 0,0 1 0,0 0 0,-1 0 0,1 0 0,0 0 0,0-1 0,-1 1 0,1-1 0,-1 1 0,0-1 0,1 0 0,-4 3 0,-3 0 0,1 1 0,-1-1 0,0 0 0,0-1 0,-1 0 0,-11 3 0,14-6 0,0 1 0,0-1 0,0 0 0,-1 0 0,1-1 0,0 0 0,0 0 0,0 0 0,0-1 0,-6-3 0,17 3 0,7 5 0,-8 0 0,-1 0 0,1 0 0,-1 0 0,0 0 0,0 0 0,0 1 0,0-1 0,-1 1 0,0 0 0,1 0 0,-1 0 0,0 0 0,-1 0 0,1 0 0,1 8 0,0 4 0,-1 0 0,-1 0 0,0 17 0,1 18 0,-2-49 0,0 0 0,1 0 0,-1 0 0,0-1 0,1 1 0,-1 0 0,1 0 0,-1-1 0,1 1 0,0 0 0,0-1 0,0 1 0,0-1 0,0 1 0,0-1 0,0 1 0,0-1 0,1 0 0,-1 0 0,1 1 0,-1-1 0,0 0 0,1 0 0,0-1 0,-1 1 0,1 0 0,0 0 0,-1-1 0,1 1 0,2 0 0,-2-1 0,-1-1 0,1 1 0,-1 0 0,0-1 0,1 1 0,-1-1 0,1 1 0,-1-1 0,0 0 0,0 0 0,1 1 0,-1-1 0,0 0 0,0 0 0,0 0 0,0 0 0,0 0 0,0-1 0,0 1 0,0 0 0,-1 0 0,1-1 0,0 1 0,-1 0 0,1-1 0,-1 1 0,1-1 0,-1 1 0,0 0 0,1-1 0,-1 1 0,0-1 0,0 1 0,0-1 0,0 1 0,0-1 0,-1-1 0,1-2 0,0 0 0,0 0 0,0 0 0,-1 0 0,0 0 0,0 0 0,0 0 0,-1 0 0,1 0 0,-1 1 0,0-1 0,-1 0 0,-4-7 0,2 7 0,-1 0 0,1 1 0,-1-1 0,1 1 0,-1 0 0,0 1 0,-1-1 0,1 1 0,-9-3 0,6 3 0,1-1 0,0 0 0,0 0 0,1-1 0,-1 0 0,1 0 0,0-1 0,1 0 0,-1 0 0,1-1 0,0 0 0,1 0 0,0 0 0,0-1 0,0 1 0,1-1 0,0 0 0,1-1 0,-1 1 0,2 0 0,-3-13 0,-1 4 0,6 33 0,5 34 0,-2-37 0,1 14 0,1 0 0,2 0 0,1-1 0,14 33 0,-19-60 0,0-12 0,-2-15 0,2-8 0,2 0 0,1 1 0,1-1 0,2 1 0,19-46 0,-28 81 0,0-1 0,0 1 0,0-1 0,0 1 0,0-1 0,0 1 0,0-1 0,0 1 0,1-1 0,-1 1 0,0-1 0,0 1 0,1-1 0,-1 1 0,0-1 0,1 1 0,-1-1 0,0 1 0,1 0 0,-1-1 0,1 1 0,-1 0 0,0-1 0,1 1 0,-1 0 0,1-1 0,-1 1 0,1 0 0,5 13 0,-2 29 0,-4-40 0,0-6 0,0 1 0,8-776 0,49 0 0,-37 660 0,42-142 0,-20 98 0,-33 125 0,-2-1 0,4-68 0,9 198 0,-8-18 0,-6-26 0,3-1 0,28 89 0,-26-114-76,-3-17 265,-6-6-312,-1 0 0,0 0 0,0 0 0,1 0-1,-1 0 1,-1 0 0,1 0 0,0 0 0,0-1-1,-1 1 1,1-5 0,5-18-6703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3.300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66 24575,'0'-4'0,"0"-3"0,0-18 0,0-4-8191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2.75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4.97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57 180 24575,'-1'51'0,"-3"0"0,-1 0 0,-23 89 0,28-140 0,0 0 0,0 1 0,0-1 0,1 0 0,-1 0 0,0 1 0,0-1 0,0 0 0,0 1 0,0-1 0,0 0 0,-1 0 0,1 1 0,0-1 0,0 0 0,0 1 0,0-1 0,0 0 0,0 0 0,0 1 0,-1-1 0,1 0 0,0 0 0,0 1 0,0-1 0,-1 0 0,1 0 0,0 0 0,0 1 0,-1-1 0,1 0 0,0 0 0,0 0 0,-1 0 0,1 0 0,0 1 0,0-1 0,-1 0 0,1 0 0,0 0 0,-1 0 0,1 0 0,-1 0 0,-4-15 0,1-30 0,1-30 0,4 1 0,2-1 0,21-109 0,-21 172 0,0 11 0,1 22 0,-2 39 0,-4 43 0,3 96 0,-1-195 0,0 1 0,0-1 0,1 0 0,-1 0 0,1 0 0,0 0 0,0 0 0,0 0 0,1 0 0,-1 0 0,1-1 0,0 1 0,0-1 0,0 1 0,1-1 0,-1 1 0,6 3 0,-7-3 0,1 0 0,-1-1 0,1 1 0,-1 0 0,0 0 0,0-1 0,-1 1 0,1 0 0,-1 0 0,0 0 0,0 0 0,-1 6 0,1 2 0,1 68-1365,-2-46-5461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1.11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331 2369 24575,'0'5'0,"0"0"0,-1 0 0,1 1 0,-1-1 0,-1 0 0,1 0 0,-1 0 0,1-1 0,-2 1 0,1 0 0,0-1 0,-1 1 0,0-1 0,0 0 0,0 0 0,-7 7 0,4-6 0,0 0 0,-1 0 0,1-1 0,-1 0 0,0 0 0,0-1 0,0 0 0,0 0 0,0 0 0,-1-1 0,-7 1 0,8-2 0,0-1 0,0 0 0,0-1 0,0 1 0,0-2 0,0 1 0,1-1 0,-1 1 0,0-2 0,1 1 0,0-1 0,-1 0 0,1 0 0,0-1 0,0 0 0,1 0 0,-6-5 0,3 2 0,0 0 0,0 0 0,0-1 0,1 0 0,0-1 0,1 1 0,0-1 0,0 0 0,1-1 0,-6-12 0,11 20 0,-1 1 0,1 0 0,0-1 0,0 1 0,-1 0 0,1-1 0,0 1 0,0-1 0,0 1 0,0 0 0,0-1 0,1 1 0,-1-1 0,0 1 0,1 0 0,-1-1 0,1 1 0,-1 0 0,1 0 0,-1-1 0,1 1 0,0 0 0,0 0 0,0 0 0,0 0 0,0 0 0,0 0 0,0 0 0,0 0 0,0 0 0,0 0 0,0 1 0,1-1 0,-1 0 0,0 1 0,0-1 0,1 1 0,-1 0 0,0-1 0,1 1 0,-1 0 0,2 0 0,9-3 0,0 2 0,0 0 0,23 0 0,-23 2 0,3-2 0,-1 1 0,0 0 0,1 1 0,-1 1 0,0 0 0,1 1 0,26 9 0,-40-12 0,0 1 0,0-1 0,0 1 0,0-1 0,0 1 0,0-1 0,-1 1 0,1-1 0,0 1 0,0 0 0,0-1 0,-1 1 0,1 0 0,0 0 0,-1-1 0,1 1 0,-1 0 0,1 0 0,-1 0 0,1 0 0,-1 0 0,0 0 0,1 0 0,-1 0 0,0 0 0,0 0 0,0 0 0,1 0 0,-1 0 0,-1 2 0,1-1 0,-1-1 0,0 1 0,0 0 0,-1 0 0,1 0 0,0 0 0,0-1 0,-1 1 0,1-1 0,-1 1 0,0-1 0,1 0 0,-4 3 0,-3 0 0,1 1 0,-1-1 0,0 0 0,0-1 0,-1 0 0,-11 3 0,14-6 0,0 1 0,0-1 0,0 0 0,-1 0 0,1-1 0,0 0 0,0 0 0,0 0 0,0-1 0,-6-3 0,17 3 0,7 5 0,-8 0 0,-1 0 0,1 0 0,-1 0 0,0 0 0,0 0 0,0 1 0,0-1 0,-1 1 0,0 0 0,1 0 0,-1 0 0,0 0 0,-1 0 0,1 0 0,1 8 0,0 4 0,-1 0 0,-1 0 0,0 17 0,1 18 0,-2-49 0,0 0 0,1 0 0,-1 0 0,0-1 0,1 1 0,-1 0 0,1 0 0,-1-1 0,1 1 0,0 0 0,0-1 0,0 1 0,0-1 0,0 1 0,0-1 0,0 1 0,0-1 0,1 0 0,-1 0 0,1 1 0,-1-1 0,0 0 0,1 0 0,0-1 0,-1 1 0,1 0 0,0 0 0,-1-1 0,1 1 0,2 0 0,-2-1 0,-1-1 0,1 1 0,-1 0 0,0-1 0,1 1 0,-1-1 0,1 1 0,-1-1 0,0 0 0,0 0 0,1 1 0,-1-1 0,0 0 0,0 0 0,0 0 0,0 0 0,0 0 0,0-1 0,0 1 0,0 0 0,-1 0 0,1-1 0,0 1 0,-1 0 0,1-1 0,-1 1 0,1-1 0,-1 1 0,0 0 0,1-1 0,-1 1 0,0-1 0,0 1 0,0-1 0,0 1 0,0-1 0,-1-1 0,1-2 0,0 0 0,0 0 0,0 0 0,-1 0 0,0 0 0,0 0 0,0 0 0,-1 0 0,1 0 0,-1 1 0,0-1 0,-1 0 0,-4-7 0,2 7 0,-1 0 0,1 1 0,-1-1 0,1 1 0,-1 0 0,0 1 0,-1-1 0,1 1 0,-9-3 0,6 3 0,1-1 0,0 0 0,0 0 0,1-1 0,-1 0 0,1 0 0,0-1 0,1 0 0,-1 0 0,1-1 0,0 0 0,1 0 0,0 0 0,0-1 0,0 1 0,1-1 0,0 0 0,1-1 0,-1 1 0,2 0 0,-3-13 0,-1 4 0,6 33 0,5 34 0,-2-37 0,1 14 0,1 0 0,2 0 0,1-1 0,14 33 0,-19-60 0,0-12 0,-2-15 0,2-8 0,2 0 0,1 1 0,1-1 0,2 1 0,19-46 0,-28 81 0,0-1 0,0 1 0,0-1 0,0 1 0,0-1 0,0 1 0,0-1 0,0 1 0,1-1 0,-1 1 0,0-1 0,0 1 0,1-1 0,-1 1 0,0-1 0,1 1 0,-1-1 0,0 1 0,1 0 0,-1-1 0,1 1 0,-1 0 0,0-1 0,1 1 0,-1 0 0,1-1 0,-1 1 0,1 0 0,5 13 0,-2 29 0,-4-40 0,0-6 0,0 1 0,8-776 0,49 0 0,-37 660 0,42-142 0,-20 98 0,-33 125 0,-2-1 0,4-68 0,9 198 0,-8-18 0,-6-26 0,3-1 0,28 89 0,-26-114-76,-3-17 265,-6-6-312,-1 0 0,0 0 0,0 0 0,1 0-1,-1 0 1,-1 0 0,1 0 0,0 0 0,0-1-1,-1 1 1,1-5 0,5-18-6703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3.300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66 24575,'0'-4'0,"0"-3"0,0-18 0,0-4-8191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.xml"/><Relationship Id="rId11" Type="http://schemas.openxmlformats.org/officeDocument/2006/relationships/image" Target="../media/image19.sv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customXml" Target="../ink/ink6.xml"/><Relationship Id="rId9" Type="http://schemas.openxmlformats.org/officeDocument/2006/relationships/image" Target="../media/image15.png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923678"/>
            <a:ext cx="3384376" cy="14401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sz="3600" dirty="0">
                <a:solidFill>
                  <a:schemeClr val="lt2"/>
                </a:solidFill>
              </a:rPr>
              <a:t>Aotunomouse Mobile Robot</a:t>
            </a:r>
            <a:r>
              <a:rPr lang="en" sz="3600" dirty="0"/>
              <a:t> </a:t>
            </a:r>
            <a:r>
              <a:rPr lang="en" sz="2800" dirty="0">
                <a:solidFill>
                  <a:schemeClr val="dk1"/>
                </a:solidFill>
              </a:rPr>
              <a:t>ROS2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Graduation Project at MUST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r>
              <a:rPr lang="en-US" altLang="ko-KR" dirty="0"/>
              <a:t>Project Technicality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11510"/>
            <a:ext cx="2520280" cy="1368152"/>
          </a:xfrm>
        </p:spPr>
        <p:txBody>
          <a:bodyPr/>
          <a:lstStyle/>
          <a:p>
            <a:r>
              <a:rPr lang="en-US" altLang="ko-KR" dirty="0"/>
              <a:t>The project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1779662"/>
            <a:ext cx="2088232" cy="504056"/>
          </a:xfrm>
        </p:spPr>
        <p:txBody>
          <a:bodyPr/>
          <a:lstStyle/>
          <a:p>
            <a:pPr lvl="0"/>
            <a:r>
              <a:rPr lang="en-US" dirty="0"/>
              <a:t>is divided into two fund-amental elements</a:t>
            </a:r>
            <a:endParaRPr lang="en-US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8661" y="1216536"/>
            <a:ext cx="2332675" cy="2134363"/>
            <a:chOff x="3607477" y="662936"/>
            <a:chExt cx="2332675" cy="1299417"/>
          </a:xfrm>
        </p:grpSpPr>
        <p:sp>
          <p:nvSpPr>
            <p:cNvPr id="6" name="TextBox 5"/>
            <p:cNvSpPr txBox="1"/>
            <p:nvPr/>
          </p:nvSpPr>
          <p:spPr>
            <a:xfrm>
              <a:off x="3687661" y="1568862"/>
              <a:ext cx="2252491" cy="39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Modularization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Hierarchization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7477" y="662936"/>
              <a:ext cx="225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Organizational structuring within the team and assembly methodology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18956" y="1216536"/>
            <a:ext cx="2271786" cy="1015663"/>
            <a:chOff x="3668366" y="830198"/>
            <a:chExt cx="2271786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8366" y="830198"/>
              <a:ext cx="22524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scientific foundation of the design and its technical stages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41CD1E01-FCE4-EED8-6B3F-4FF25E800C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1" b="92661" l="10000" r="90000">
                        <a14:foregroundMark x1="21765" y1="9939" x2="12706" y2="10245"/>
                        <a14:foregroundMark x1="76706" y1="11315" x2="88235" y2="10245"/>
                        <a14:foregroundMark x1="67059" y1="92813" x2="31412" y2="91896"/>
                        <a14:foregroundMark x1="17765" y1="11009" x2="14118" y2="11009"/>
                        <a14:foregroundMark x1="12941" y1="9021" x2="24706" y2="9633"/>
                        <a14:foregroundMark x1="38588" y1="62080" x2="38906" y2="62088"/>
                        <a14:foregroundMark x1="41515" y1="40289" x2="40830" y2="40283"/>
                        <a14:backgroundMark x1="49647" y1="28135" x2="49176" y2="64220"/>
                        <a14:backgroundMark x1="42235" y1="64526" x2="37647" y2="7187"/>
                        <a14:backgroundMark x1="34000" y1="19725" x2="40706" y2="60398"/>
                        <a14:backgroundMark x1="52235" y1="63914" x2="58941" y2="44343"/>
                        <a14:backgroundMark x1="58941" y1="44343" x2="59882" y2="28440"/>
                        <a14:backgroundMark x1="66588" y1="30275" x2="31412" y2="29358"/>
                        <a14:backgroundMark x1="68000" y1="29358" x2="68000" y2="32416"/>
                        <a14:backgroundMark x1="64941" y1="39297" x2="41176" y2="39602"/>
                        <a14:backgroundMark x1="59412" y1="41437" x2="65647" y2="41131"/>
                        <a14:backgroundMark x1="65647" y1="41131" x2="67059" y2="41131"/>
                        <a14:backgroundMark x1="63529" y1="51988" x2="38353" y2="50765"/>
                        <a14:backgroundMark x1="34000" y1="38685" x2="34000" y2="41131"/>
                        <a14:backgroundMark x1="58471" y1="52294" x2="64941" y2="51988"/>
                        <a14:backgroundMark x1="60588" y1="64526" x2="39059" y2="61774"/>
                        <a14:backgroundMark x1="39059" y1="61774" x2="56941" y2="61621"/>
                        <a14:backgroundMark x1="56941" y1="61621" x2="59412" y2="63609"/>
                        <a14:backgroundMark x1="58471" y1="65138" x2="61059" y2="59174"/>
                        <a14:backgroundMark x1="57294" y1="62997" x2="62118" y2="62997"/>
                        <a14:backgroundMark x1="63294" y1="46789" x2="36000" y2="45260"/>
                      </a14:backgroundRemoval>
                    </a14:imgEffect>
                    <a14:imgEffect>
                      <a14:sharpenSoften amount="35000"/>
                    </a14:imgEffect>
                    <a14:imgEffect>
                      <a14:saturation sat="400000"/>
                    </a14:imgEffect>
                    <a14:imgEffect>
                      <a14:brightnessContrast bright="1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42" y="2283718"/>
            <a:ext cx="3043214" cy="234148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14:cNvPr>
              <p14:cNvContentPartPr/>
              <p14:nvPr/>
            </p14:nvContentPartPr>
            <p14:xfrm>
              <a:off x="7259509" y="315149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389" y="314537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14:cNvPr>
              <p14:cNvContentPartPr/>
              <p14:nvPr/>
            </p14:nvContentPartPr>
            <p14:xfrm>
              <a:off x="6878989" y="3142495"/>
              <a:ext cx="28440" cy="230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72869" y="3136375"/>
                <a:ext cx="406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B599C98-78EA-6AF6-2F92-C15F6EF90126}"/>
              </a:ext>
            </a:extLst>
          </p:cNvPr>
          <p:cNvGrpSpPr/>
          <p:nvPr/>
        </p:nvGrpSpPr>
        <p:grpSpPr>
          <a:xfrm>
            <a:off x="6773509" y="2873935"/>
            <a:ext cx="178920" cy="948600"/>
            <a:chOff x="6773509" y="2873935"/>
            <a:chExt cx="1789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14:cNvPr>
                <p14:cNvContentPartPr/>
                <p14:nvPr/>
              </p14:nvContentPartPr>
              <p14:xfrm>
                <a:off x="6773509" y="2873935"/>
                <a:ext cx="178920" cy="94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67389" y="2867815"/>
                  <a:ext cx="19116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14:cNvPr>
                <p14:cNvContentPartPr/>
                <p14:nvPr/>
              </p14:nvContentPartPr>
              <p14:xfrm>
                <a:off x="6843709" y="3426175"/>
                <a:ext cx="360" cy="23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37589" y="3420055"/>
                  <a:ext cx="126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280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Majors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95205" y="1366885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138372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138239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8505" y="1555373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157866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158379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2787774"/>
            <a:ext cx="1656184" cy="1915674"/>
            <a:chOff x="803640" y="3362835"/>
            <a:chExt cx="2059657" cy="111429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 selection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Motor selection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Load analysis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Mechanical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2787774"/>
            <a:ext cx="1656184" cy="1627642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 circuit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Controller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Sensors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Electronics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083" y="2787774"/>
            <a:ext cx="1656184" cy="1699650"/>
            <a:chOff x="803640" y="3362835"/>
            <a:chExt cx="2059657" cy="92962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Embedded system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ROS2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RTOS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3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19510" y="1757878"/>
            <a:ext cx="624015" cy="624015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8063" y="1783907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9510" y="2715766"/>
            <a:ext cx="624015" cy="624015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5925" y="193528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Beaglebone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black rev c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152" y="193138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I2C camera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925" y="287337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Dc motors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608" y="3648409"/>
            <a:ext cx="624015" cy="624015"/>
            <a:chOff x="5364088" y="2787774"/>
            <a:chExt cx="914400" cy="914400"/>
          </a:xfrm>
        </p:grpSpPr>
        <p:sp>
          <p:nvSpPr>
            <p:cNvPr id="30" name="Oval 2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5696" y="382340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3d lidar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Basic Elements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0148C1-C07E-B721-6877-BA22AED49C5F}"/>
              </a:ext>
            </a:extLst>
          </p:cNvPr>
          <p:cNvGrpSpPr/>
          <p:nvPr/>
        </p:nvGrpSpPr>
        <p:grpSpPr>
          <a:xfrm>
            <a:off x="5148063" y="2748270"/>
            <a:ext cx="624015" cy="624015"/>
            <a:chOff x="5364088" y="2787774"/>
            <a:chExt cx="914400" cy="9144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8E4B6F2-ED88-12CE-1B45-08F604B06E48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3091C2-7E99-5211-7F88-0FCFE46D0640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D15F2F-066D-E6B2-FE03-AD404063E135}"/>
              </a:ext>
            </a:extLst>
          </p:cNvPr>
          <p:cNvSpPr txBox="1"/>
          <p:nvPr/>
        </p:nvSpPr>
        <p:spPr>
          <a:xfrm>
            <a:off x="5940152" y="289574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Lipo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battery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C7B080-D52A-7D6A-2A83-C14DE362673C}"/>
              </a:ext>
            </a:extLst>
          </p:cNvPr>
          <p:cNvGrpSpPr/>
          <p:nvPr/>
        </p:nvGrpSpPr>
        <p:grpSpPr>
          <a:xfrm>
            <a:off x="5148063" y="3675927"/>
            <a:ext cx="624015" cy="624015"/>
            <a:chOff x="5364088" y="2787774"/>
            <a:chExt cx="914400" cy="91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C0CCF1-BC3A-B8E5-03A3-83F1866A9F25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A6E0FF-6D26-897B-E543-94C5F19F47EB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6A640CA-D99E-4C30-0525-D9665964E3C9}"/>
              </a:ext>
            </a:extLst>
          </p:cNvPr>
          <p:cNvSpPr txBox="1"/>
          <p:nvPr/>
        </p:nvSpPr>
        <p:spPr>
          <a:xfrm>
            <a:off x="5940152" y="382340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Encoders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6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Managment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4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11510"/>
            <a:ext cx="2520280" cy="1368152"/>
          </a:xfrm>
        </p:spPr>
        <p:txBody>
          <a:bodyPr/>
          <a:lstStyle/>
          <a:p>
            <a:r>
              <a:rPr lang="en-US" altLang="ko-KR" sz="2800" dirty="0"/>
              <a:t>The project Management 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1779662"/>
            <a:ext cx="2088232" cy="504056"/>
          </a:xfrm>
        </p:spPr>
        <p:txBody>
          <a:bodyPr/>
          <a:lstStyle/>
          <a:p>
            <a:pPr lvl="0"/>
            <a:r>
              <a:rPr lang="en-US" dirty="0"/>
              <a:t>Techniques and Tools</a:t>
            </a:r>
            <a:endParaRPr lang="en-US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469" y="1216536"/>
            <a:ext cx="2256683" cy="3167519"/>
            <a:chOff x="3603285" y="662936"/>
            <a:chExt cx="2256683" cy="2057080"/>
          </a:xfrm>
        </p:grpSpPr>
        <p:sp>
          <p:nvSpPr>
            <p:cNvPr id="6" name="TextBox 5"/>
            <p:cNvSpPr txBox="1"/>
            <p:nvPr/>
          </p:nvSpPr>
          <p:spPr>
            <a:xfrm>
              <a:off x="3603285" y="1340850"/>
              <a:ext cx="2252491" cy="1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Waterfall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 Waterfall for the initial hardware design and manufacturing phases.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[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requirements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Implementation, testing,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deployment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Agile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 for the firmware and software development.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[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Plan, Design, Develop,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r>
                <a:rPr lang="en-US" altLang="ko-KR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Test,Deploy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Review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7477" y="662936"/>
              <a:ext cx="2252491" cy="479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Technique</a:t>
              </a:r>
            </a:p>
            <a:p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Hybrid Approach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18956" y="1216536"/>
            <a:ext cx="2271786" cy="1015663"/>
            <a:chOff x="3668366" y="830198"/>
            <a:chExt cx="2271786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8366" y="830198"/>
              <a:ext cx="225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Tools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14:cNvPr>
              <p14:cNvContentPartPr/>
              <p14:nvPr/>
            </p14:nvContentPartPr>
            <p14:xfrm>
              <a:off x="7259509" y="315149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3389" y="314537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14:cNvPr>
              <p14:cNvContentPartPr/>
              <p14:nvPr/>
            </p14:nvContentPartPr>
            <p14:xfrm>
              <a:off x="6878989" y="3142495"/>
              <a:ext cx="28440" cy="230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2869" y="3136375"/>
                <a:ext cx="406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B599C98-78EA-6AF6-2F92-C15F6EF90126}"/>
              </a:ext>
            </a:extLst>
          </p:cNvPr>
          <p:cNvGrpSpPr/>
          <p:nvPr/>
        </p:nvGrpSpPr>
        <p:grpSpPr>
          <a:xfrm>
            <a:off x="6773509" y="2873935"/>
            <a:ext cx="178920" cy="948600"/>
            <a:chOff x="6773509" y="2873935"/>
            <a:chExt cx="1789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14:cNvPr>
                <p14:cNvContentPartPr/>
                <p14:nvPr/>
              </p14:nvContentPartPr>
              <p14:xfrm>
                <a:off x="6773509" y="2873935"/>
                <a:ext cx="178920" cy="94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67389" y="2867815"/>
                  <a:ext cx="19116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14:cNvPr>
                <p14:cNvContentPartPr/>
                <p14:nvPr/>
              </p14:nvContentPartPr>
              <p14:xfrm>
                <a:off x="6843709" y="3426175"/>
                <a:ext cx="360" cy="23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7589" y="3420055"/>
                  <a:ext cx="126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32BA508C-81EB-1FB7-FCFA-ECC4B428D9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4937" y="1529020"/>
            <a:ext cx="1880528" cy="1253685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B02346-2000-DFD8-0E7C-B0DEA9CE9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32" y="2702737"/>
            <a:ext cx="1431320" cy="80511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B0F4114-CFC1-AF5E-1512-B0F35701E2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6132" y="3790344"/>
            <a:ext cx="1785315" cy="4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12" y="350785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E779-A82D-74AC-FC0C-4A05F1272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40FE9-F027-D291-24AC-FB4B3DC82865}"/>
              </a:ext>
            </a:extLst>
          </p:cNvPr>
          <p:cNvSpPr txBox="1"/>
          <p:nvPr/>
        </p:nvSpPr>
        <p:spPr>
          <a:xfrm>
            <a:off x="4139952" y="1275606"/>
            <a:ext cx="3528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Hierarchization: Hierarchization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involves structuring a project or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 in a hierarchical manner,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 components or modules are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organized in a clear and ordered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hierarchy.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hierarchy defines the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relationships and dependencies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between different parts of the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system,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Allowing for better control,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communication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management of the project’s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complexity.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8EE99-6CCC-966E-EAF8-A0F3B206BF70}"/>
              </a:ext>
            </a:extLst>
          </p:cNvPr>
          <p:cNvSpPr txBox="1"/>
          <p:nvPr/>
        </p:nvSpPr>
        <p:spPr>
          <a:xfrm>
            <a:off x="547936" y="1355998"/>
            <a:ext cx="3456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Modularization: the process of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breaking down a complex system or project into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smaller, self-contained modules or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components. Each module serves a specific function or task and can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 developed or modified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independently. This approach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simplifies design, development,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maintenance, making it more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efficient and adaptable.</a:t>
            </a:r>
          </a:p>
        </p:txBody>
      </p:sp>
    </p:spTree>
    <p:extLst>
      <p:ext uri="{BB962C8B-B14F-4D97-AF65-F5344CB8AC3E}">
        <p14:creationId xmlns:p14="http://schemas.microsoft.com/office/powerpoint/2010/main" val="115339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04708" y="2439888"/>
            <a:ext cx="282347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Professors and Doctors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are thrilled to extend a warm and hearty welcome to you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483518"/>
            <a:ext cx="2592288" cy="1368152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2488922"/>
            <a:chOff x="3687661" y="1203598"/>
            <a:chExt cx="2252491" cy="2488922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the past several years the mobile industrial robot expanded on many fields for example : goods stores, pharmacies, restaurants and military uses …. etc.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That’s reason for its reliability, low percentage error and saving money &amp; money compared to manpower. For that many companies all around world compete to make their models are more synergetic.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So, we've been thinking about starting a project in this field to create a strong, cost-effective competitor with fast response times and independent decision-making, with minimal human intervention.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Project Overview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Idea, Search, Challenges, Goals, Summary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Project Technicality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Majors, Elements, Summary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How to manage 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Techniques, Notion, GitHub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Next Steps 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What is next?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Overview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b="1" dirty="0"/>
              <a:t>IDEA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678692"/>
            <a:chOff x="803640" y="3362835"/>
            <a:chExt cx="2059657" cy="678692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customizable Robot serve in the midlevel warehouses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Need#1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494026"/>
            <a:chOff x="803640" y="3362835"/>
            <a:chExt cx="2059657" cy="494026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good price for this Robot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Need#2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494026"/>
            <a:chOff x="803640" y="3362835"/>
            <a:chExt cx="2059657" cy="494026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Low percentage error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Need#3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572000" y="4262399"/>
            <a:ext cx="21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That’s led us to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Examples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7358" y="2592063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 have studied multiple graduation projects to reach the most suitable solution that serves our goals.</a:t>
            </a:r>
          </a:p>
        </p:txBody>
      </p:sp>
      <p:pic>
        <p:nvPicPr>
          <p:cNvPr id="10" name="Picture Placeholder 9" descr="A round object with wheels&#10;&#10;Description automatically generated">
            <a:extLst>
              <a:ext uri="{FF2B5EF4-FFF2-40B4-BE49-F238E27FC236}">
                <a16:creationId xmlns:a16="http://schemas.microsoft.com/office/drawing/2014/main" id="{75134393-F719-CCCF-E3AA-0DA31A13E4C0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" b="513"/>
          <a:stretch>
            <a:fillRect/>
          </a:stretch>
        </p:blipFill>
        <p:spPr>
          <a:xfrm>
            <a:off x="395536" y="1267206"/>
            <a:ext cx="1440160" cy="1728191"/>
          </a:xfrm>
        </p:spPr>
      </p:pic>
      <p:pic>
        <p:nvPicPr>
          <p:cNvPr id="24" name="Picture Placeholder 23" descr="A robot on a white shelf&#10;&#10;Description automatically generated with medium confidence">
            <a:extLst>
              <a:ext uri="{FF2B5EF4-FFF2-40B4-BE49-F238E27FC236}">
                <a16:creationId xmlns:a16="http://schemas.microsoft.com/office/drawing/2014/main" id="{20775FD7-7D54-35DB-10B8-C17C2530178E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" b="554"/>
          <a:stretch>
            <a:fillRect/>
          </a:stretch>
        </p:blipFill>
        <p:spPr/>
      </p:pic>
      <p:pic>
        <p:nvPicPr>
          <p:cNvPr id="26" name="Picture Placeholder 25" descr="&#10;A white vehicle with black wheels">
            <a:extLst>
              <a:ext uri="{FF2B5EF4-FFF2-40B4-BE49-F238E27FC236}">
                <a16:creationId xmlns:a16="http://schemas.microsoft.com/office/drawing/2014/main" id="{56B24B21-D038-6544-6541-40D0E0B4E4ED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r="13256"/>
          <a:stretch>
            <a:fillRect/>
          </a:stretch>
        </p:blipFill>
        <p:spPr/>
      </p:pic>
      <p:pic>
        <p:nvPicPr>
          <p:cNvPr id="28" name="Picture Placeholder 27" descr="A machine with boxes on top&#10;&#10;Description automatically generated">
            <a:extLst>
              <a:ext uri="{FF2B5EF4-FFF2-40B4-BE49-F238E27FC236}">
                <a16:creationId xmlns:a16="http://schemas.microsoft.com/office/drawing/2014/main" id="{2321246A-8111-12A1-635D-5797DA69A9B9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r="12048"/>
          <a:stretch>
            <a:fillRect/>
          </a:stretch>
        </p:blipFill>
        <p:spPr/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95B72B-D79F-C134-24E9-68E9E55BC382}"/>
              </a:ext>
            </a:extLst>
          </p:cNvPr>
          <p:cNvSpPr txBox="1"/>
          <p:nvPr/>
        </p:nvSpPr>
        <p:spPr>
          <a:xfrm>
            <a:off x="382516" y="3246169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>
              <a:defRPr sz="1400" b="1">
                <a:solidFill>
                  <a:srgbClr val="444444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dirty="0"/>
              <a:t>Receiving and </a:t>
            </a:r>
            <a:r>
              <a:rPr lang="en-US" dirty="0" err="1"/>
              <a:t>Putaway</a:t>
            </a:r>
            <a:r>
              <a:rPr lang="en-US" dirty="0"/>
              <a:t> Robot</a:t>
            </a:r>
          </a:p>
          <a:p>
            <a:endParaRPr lang="en-US" dirty="0"/>
          </a:p>
          <a:p>
            <a:r>
              <a:rPr lang="en-US" dirty="0"/>
              <a:t>Fetch Robotics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34D3C-9101-77D5-AFA6-510E9018B0B1}"/>
              </a:ext>
            </a:extLst>
          </p:cNvPr>
          <p:cNvSpPr txBox="1"/>
          <p:nvPr/>
        </p:nvSpPr>
        <p:spPr>
          <a:xfrm>
            <a:off x="5782994" y="3219821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b="1" dirty="0">
                <a:solidFill>
                  <a:srgbClr val="444444"/>
                </a:solidFill>
                <a:latin typeface="Roboto" panose="02000000000000000000" pitchFamily="2" charset="0"/>
              </a:rPr>
              <a:t>Locus</a:t>
            </a:r>
            <a:r>
              <a:rPr lang="en-US" sz="1400" b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Vector</a:t>
            </a:r>
          </a:p>
          <a:p>
            <a:endParaRPr lang="en-US" dirty="0"/>
          </a:p>
          <a:p>
            <a:endParaRPr lang="en-US" sz="1050" dirty="0"/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LOCUS Robotics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225420-D999-6DB5-77AA-E24A8DD45D59}"/>
              </a:ext>
            </a:extLst>
          </p:cNvPr>
          <p:cNvSpPr txBox="1"/>
          <p:nvPr/>
        </p:nvSpPr>
        <p:spPr>
          <a:xfrm>
            <a:off x="1895778" y="3250600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>
              <a:defRPr sz="1400" b="1">
                <a:solidFill>
                  <a:srgbClr val="444444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dirty="0"/>
              <a:t>Raw Material</a:t>
            </a:r>
          </a:p>
          <a:p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dirty="0"/>
              <a:t>Fetch Robotics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864F69-8D7D-5207-B470-255E9AF2BAF0}"/>
              </a:ext>
            </a:extLst>
          </p:cNvPr>
          <p:cNvSpPr txBox="1"/>
          <p:nvPr/>
        </p:nvSpPr>
        <p:spPr>
          <a:xfrm>
            <a:off x="7215483" y="3219821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>
              <a:defRPr sz="1400" b="1">
                <a:solidFill>
                  <a:srgbClr val="444444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dirty="0"/>
              <a:t>Raw Material</a:t>
            </a:r>
          </a:p>
          <a:p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sz="1200" dirty="0"/>
              <a:t>LOCUS Robotics</a:t>
            </a:r>
          </a:p>
        </p:txBody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video game of a factory&#10;&#10;Description automatically generated">
            <a:extLst>
              <a:ext uri="{FF2B5EF4-FFF2-40B4-BE49-F238E27FC236}">
                <a16:creationId xmlns:a16="http://schemas.microsoft.com/office/drawing/2014/main" id="{337D3D6C-94B0-9E86-7EE9-246772DB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583642"/>
            <a:ext cx="8298668" cy="39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7544" y="2674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Challenges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Placeholder 3" descr="A robot on a white shelf&#10;&#10;Description automatically generated with medium confidence">
            <a:extLst>
              <a:ext uri="{FF2B5EF4-FFF2-40B4-BE49-F238E27FC236}">
                <a16:creationId xmlns:a16="http://schemas.microsoft.com/office/drawing/2014/main" id="{AB9536BD-A116-787D-0C3F-2E2330E65358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" b="9191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DF012E-82D2-E366-86F8-BAA6687BF02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r="8109"/>
          <a:stretch/>
        </p:blipFill>
        <p:spPr/>
      </p:pic>
      <p:pic>
        <p:nvPicPr>
          <p:cNvPr id="11" name="Picture Placeholder 10" descr="A video game of a factory&#10;&#10;Description automatically generated">
            <a:extLst>
              <a:ext uri="{FF2B5EF4-FFF2-40B4-BE49-F238E27FC236}">
                <a16:creationId xmlns:a16="http://schemas.microsoft.com/office/drawing/2014/main" id="{159ACD95-0EAA-1807-7460-ADF634166515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7" r="38787"/>
          <a:stretch>
            <a:fillRect/>
          </a:stretch>
        </p:blipFill>
        <p:spPr/>
      </p:pic>
      <p:pic>
        <p:nvPicPr>
          <p:cNvPr id="13" name="Picture Placeholder 12" descr="A machine with boxes on top&#10;&#10;Description automatically generated">
            <a:extLst>
              <a:ext uri="{FF2B5EF4-FFF2-40B4-BE49-F238E27FC236}">
                <a16:creationId xmlns:a16="http://schemas.microsoft.com/office/drawing/2014/main" id="{1795A0EF-E895-7C0F-69B2-688CB27A3551}"/>
              </a:ext>
            </a:extLst>
          </p:cNvPr>
          <p:cNvPicPr>
            <a:picLocks noGrp="1" noChangeAspect="1"/>
          </p:cNvPicPr>
          <p:nvPr>
            <p:ph type="pic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8" b="22488"/>
          <a:stretch>
            <a:fillRect/>
          </a:stretch>
        </p:blipFill>
        <p:spPr>
          <a:xfrm>
            <a:off x="5487081" y="3390342"/>
            <a:ext cx="3530788" cy="176900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06BB3D-2541-88F7-CF6E-3702FDE0DC2F}"/>
              </a:ext>
            </a:extLst>
          </p:cNvPr>
          <p:cNvSpPr txBox="1"/>
          <p:nvPr/>
        </p:nvSpPr>
        <p:spPr>
          <a:xfrm>
            <a:off x="611560" y="228371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Dependability</a:t>
            </a:r>
          </a:p>
        </p:txBody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red and white target with a blue arrow&#10;&#10;Description automatically generated">
            <a:extLst>
              <a:ext uri="{FF2B5EF4-FFF2-40B4-BE49-F238E27FC236}">
                <a16:creationId xmlns:a16="http://schemas.microsoft.com/office/drawing/2014/main" id="{520C7CE8-206E-F987-EAE7-5CCF9C6088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3" r="23583"/>
          <a:stretch>
            <a:fillRect/>
          </a:stretch>
        </p:blipFill>
        <p:spPr/>
      </p:pic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GOALS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063AA-1635-8A99-41B7-0D33689E8604}"/>
              </a:ext>
            </a:extLst>
          </p:cNvPr>
          <p:cNvSpPr txBox="1"/>
          <p:nvPr/>
        </p:nvSpPr>
        <p:spPr>
          <a:xfrm>
            <a:off x="4769767" y="1311849"/>
            <a:ext cx="41549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Manufacturing a robot that serves medium-sized shipping facilities, such as warehouses like </a:t>
            </a:r>
            <a:r>
              <a:rPr lang="en-US" sz="105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Breadfast</a:t>
            </a: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medium-sized workshops, with the following features available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E040A-3265-33D7-2DA1-7D180BCD27D5}"/>
              </a:ext>
            </a:extLst>
          </p:cNvPr>
          <p:cNvSpPr txBox="1"/>
          <p:nvPr/>
        </p:nvSpPr>
        <p:spPr>
          <a:xfrm>
            <a:off x="4932040" y="2139702"/>
            <a:ext cx="3992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Suitable price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Adjustability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E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510</Words>
  <Application>Microsoft Office PowerPoint</Application>
  <PresentationFormat>On-screen Show (16:9)</PresentationFormat>
  <Paragraphs>142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Roboto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Ammar Abd El Naser Taghian</cp:lastModifiedBy>
  <cp:revision>105</cp:revision>
  <dcterms:created xsi:type="dcterms:W3CDTF">2016-12-05T23:26:54Z</dcterms:created>
  <dcterms:modified xsi:type="dcterms:W3CDTF">2023-10-25T10:38:39Z</dcterms:modified>
</cp:coreProperties>
</file>