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62" r:id="rId4"/>
    <p:sldId id="263" r:id="rId5"/>
    <p:sldId id="271" r:id="rId6"/>
    <p:sldId id="272" r:id="rId7"/>
    <p:sldId id="264" r:id="rId8"/>
    <p:sldId id="273" r:id="rId9"/>
    <p:sldId id="275" r:id="rId10"/>
    <p:sldId id="265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rther\Desktop\risultati_test_m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rther\Desktop\risultati_test_m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rther\Desktop\risultati_test_m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rther\Desktop\risultati_test_m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Resize and blur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26,7 FPS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AC-4444-9E7B-105E02E62A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100,4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AC-4444-9E7B-105E02E62A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310,3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C-4444-9E7B-105E02E62A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Timings!$E$19:$G$19</c:f>
              <c:strCache>
                <c:ptCount val="3"/>
                <c:pt idx="0">
                  <c:v>Jetson Nano</c:v>
                </c:pt>
                <c:pt idx="1">
                  <c:v>GT 840m</c:v>
                </c:pt>
                <c:pt idx="2">
                  <c:v>GTX 1080</c:v>
                </c:pt>
              </c:strCache>
            </c:strRef>
          </c:cat>
          <c:val>
            <c:numRef>
              <c:f>Timings!$E$20:$G$20</c:f>
              <c:numCache>
                <c:formatCode>General</c:formatCode>
                <c:ptCount val="3"/>
                <c:pt idx="0">
                  <c:v>3.7393000000000003E-2</c:v>
                </c:pt>
                <c:pt idx="1">
                  <c:v>9.9570000000000006E-3</c:v>
                </c:pt>
                <c:pt idx="2">
                  <c:v>3.2230000000000002E-3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AC-4444-9E7B-105E02E62A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552648"/>
        <c:axId val="415548384"/>
      </c:barChart>
      <c:catAx>
        <c:axId val="41555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548384"/>
        <c:crosses val="autoZero"/>
        <c:auto val="1"/>
        <c:lblAlgn val="ctr"/>
        <c:lblOffset val="100"/>
        <c:noMultiLvlLbl val="0"/>
      </c:catAx>
      <c:valAx>
        <c:axId val="41554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kern="1200" baseline="0">
                    <a:solidFill>
                      <a:srgbClr val="595959"/>
                    </a:solidFill>
                    <a:effectLst/>
                  </a:rPr>
                  <a:t>seconds</a:t>
                </a:r>
                <a:endParaRPr lang="it-IT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55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Intrusion detection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9,5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BA-43C2-BE29-B4DEBA5F9A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20,2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BA-43C2-BE29-B4DEBA5F9AF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45,2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BA-43C2-BE29-B4DEBA5F9A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Timings!$I$19:$K$19</c:f>
              <c:strCache>
                <c:ptCount val="3"/>
                <c:pt idx="0">
                  <c:v>Jetson Nano</c:v>
                </c:pt>
                <c:pt idx="1">
                  <c:v>GT 840m</c:v>
                </c:pt>
                <c:pt idx="2">
                  <c:v>GTX 1080</c:v>
                </c:pt>
              </c:strCache>
            </c:strRef>
          </c:cat>
          <c:val>
            <c:numRef>
              <c:f>Timings!$I$20:$K$20</c:f>
              <c:numCache>
                <c:formatCode>General</c:formatCode>
                <c:ptCount val="3"/>
                <c:pt idx="0">
                  <c:v>0.105694</c:v>
                </c:pt>
                <c:pt idx="1">
                  <c:v>4.9499000000000001E-2</c:v>
                </c:pt>
                <c:pt idx="2">
                  <c:v>2.2134999999999998E-2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BA-43C2-BE29-B4DEBA5F9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896864"/>
        <c:axId val="409896536"/>
      </c:barChart>
      <c:catAx>
        <c:axId val="40989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9896536"/>
        <c:crosses val="autoZero"/>
        <c:auto val="1"/>
        <c:lblAlgn val="ctr"/>
        <c:lblOffset val="100"/>
        <c:noMultiLvlLbl val="0"/>
      </c:catAx>
      <c:valAx>
        <c:axId val="40989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kern="1200" baseline="0">
                    <a:solidFill>
                      <a:srgbClr val="595959"/>
                    </a:solidFill>
                    <a:effectLst/>
                  </a:rPr>
                  <a:t>seconds</a:t>
                </a:r>
                <a:endParaRPr lang="it-IT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98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Total frame 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3,0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C8-4BC8-BEA9-304752BFC78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11,4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C8-4BC8-BEA9-304752BFC78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19,0</a:t>
                    </a:r>
                    <a:r>
                      <a:rPr lang="en-US" baseline="0"/>
                      <a:t> FPS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C8-4BC8-BEA9-304752BFC7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Timings!$M$19:$O$19</c:f>
              <c:strCache>
                <c:ptCount val="3"/>
                <c:pt idx="0">
                  <c:v>Jetson Nano</c:v>
                </c:pt>
                <c:pt idx="1">
                  <c:v>GT 840m</c:v>
                </c:pt>
                <c:pt idx="2">
                  <c:v>GTX 1080</c:v>
                </c:pt>
              </c:strCache>
            </c:strRef>
          </c:cat>
          <c:val>
            <c:numRef>
              <c:f>Timings!$M$20:$O$20</c:f>
              <c:numCache>
                <c:formatCode>General</c:formatCode>
                <c:ptCount val="3"/>
                <c:pt idx="0">
                  <c:v>0.33401999999999998</c:v>
                </c:pt>
                <c:pt idx="1">
                  <c:v>8.7888999999999995E-2</c:v>
                </c:pt>
                <c:pt idx="2">
                  <c:v>5.2507999999999999E-2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C8-4BC8-BEA9-304752BFC7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1174192"/>
        <c:axId val="411174520"/>
      </c:barChart>
      <c:catAx>
        <c:axId val="41117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1174520"/>
        <c:crosses val="autoZero"/>
        <c:auto val="1"/>
        <c:lblAlgn val="ctr"/>
        <c:lblOffset val="100"/>
        <c:noMultiLvlLbl val="0"/>
      </c:catAx>
      <c:valAx>
        <c:axId val="41117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kern="1200" baseline="0">
                    <a:solidFill>
                      <a:srgbClr val="595959"/>
                    </a:solidFill>
                    <a:effectLst/>
                  </a:rPr>
                  <a:t>seconds</a:t>
                </a:r>
                <a:endParaRPr lang="it-IT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11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Take a camera frame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169 FPS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43-4DA1-ADF2-5DF6D693D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1754</a:t>
                    </a:r>
                    <a:r>
                      <a:rPr lang="en-US" baseline="0"/>
                      <a:t> FPS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43-4DA1-ADF2-5DF6D693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6623 FPS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43-4DA1-ADF2-5DF6D693D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Timings!$A$5:$C$5</c:f>
              <c:strCache>
                <c:ptCount val="3"/>
                <c:pt idx="0">
                  <c:v>Jetson Nano</c:v>
                </c:pt>
                <c:pt idx="1">
                  <c:v>GT 840m</c:v>
                </c:pt>
                <c:pt idx="2">
                  <c:v>GTX 1080</c:v>
                </c:pt>
              </c:strCache>
            </c:strRef>
          </c:cat>
          <c:val>
            <c:numRef>
              <c:f>Timings!$A$6:$C$6</c:f>
              <c:numCache>
                <c:formatCode>General</c:formatCode>
                <c:ptCount val="3"/>
                <c:pt idx="0" formatCode="0.00000">
                  <c:v>5.9030000000000003E-3</c:v>
                </c:pt>
                <c:pt idx="1">
                  <c:v>5.6999999999999998E-4</c:v>
                </c:pt>
                <c:pt idx="2">
                  <c:v>1.5100000000000001E-4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43-4DA1-ADF2-5DF6D693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054224"/>
        <c:axId val="417054552"/>
      </c:barChart>
      <c:catAx>
        <c:axId val="4170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7054552"/>
        <c:crosses val="autoZero"/>
        <c:auto val="1"/>
        <c:lblAlgn val="ctr"/>
        <c:lblOffset val="100"/>
        <c:noMultiLvlLbl val="0"/>
      </c:catAx>
      <c:valAx>
        <c:axId val="41705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705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14/09/2019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7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48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9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4BEF41-437E-44AD-96F2-AA6321C74C9E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3B66FF-33B7-49ED-8C4C-3A439535B7E7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032A6-EBA4-4103-BD10-79955652D284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12D4B8-69ED-416E-86C5-1F8A8E952773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6F7F1C-7A90-4330-9C10-94F917056A8D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6FFFEF-82E3-467B-B2B6-92D86A69C217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C928A1-9E1E-48FD-AB3C-09DD25247290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1644F3-824F-48A5-8157-2BE66488F879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EC1DB59-15F9-41A6-B135-7FC3368466C4}" type="datetime1">
              <a:rPr lang="it-IT" smtClean="0"/>
              <a:pPr/>
              <a:t>14/09/2019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High Performance Computing</a:t>
            </a:r>
            <a:br>
              <a:rPr lang="it-IT" sz="4400" dirty="0"/>
            </a:br>
            <a:r>
              <a:rPr lang="it-IT" sz="2000" i="1" dirty="0"/>
              <a:t>Intrusion Detection in ambito CUDA e streaming dei dati elaborati in Real-time con Nvidia Jetson Nano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Berselli Werther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Architettura Client-Server</a:t>
            </a:r>
          </a:p>
          <a:p>
            <a:r>
              <a:rPr lang="it-IT" dirty="0"/>
              <a:t>Intrusion Detection, elaborazione e streaming dei frame</a:t>
            </a:r>
          </a:p>
          <a:p>
            <a:r>
              <a:rPr lang="it-IT" dirty="0"/>
              <a:t>Tre sorgenti utilizzabili</a:t>
            </a:r>
          </a:p>
          <a:p>
            <a:pPr rtl="0"/>
            <a:r>
              <a:rPr lang="it-IT" dirty="0"/>
              <a:t>Supporto di tutti i dispositivi Cuda-capable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F5D99-C2E5-4AF0-8AD9-E34CC324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77" y="3429000"/>
            <a:ext cx="3897523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Stato dell’arte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84462-D1F5-419B-A9CA-886451FE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39245"/>
            <a:ext cx="9601200" cy="3809999"/>
          </a:xfrm>
        </p:spPr>
        <p:txBody>
          <a:bodyPr/>
          <a:lstStyle/>
          <a:p>
            <a:r>
              <a:rPr lang="it-IT" dirty="0"/>
              <a:t>Codifica video H.265 o H.264</a:t>
            </a:r>
          </a:p>
          <a:p>
            <a:r>
              <a:rPr lang="it-IT" dirty="0"/>
              <a:t>RTSP preferito rispetto a TCP/IP o UDP</a:t>
            </a:r>
          </a:p>
          <a:p>
            <a:r>
              <a:rPr lang="it-IT" dirty="0"/>
              <a:t>Sistemi di videosorveglianza con registrazione su dischi o nastri</a:t>
            </a:r>
          </a:p>
          <a:p>
            <a:r>
              <a:rPr lang="it-IT" dirty="0"/>
              <a:t>Utilizzo di sensori di movimento per fare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Scelte di progetto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48B5-C576-4D3E-B50D-5D83AD09A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it-IT" dirty="0"/>
              <a:t>Sistema progettato per essere modulare</a:t>
            </a:r>
          </a:p>
          <a:p>
            <a:r>
              <a:rPr lang="it-IT" dirty="0"/>
              <a:t>Utilizzo dell’applicazione mediante una GUI</a:t>
            </a:r>
          </a:p>
          <a:p>
            <a:r>
              <a:rPr lang="it-IT" dirty="0"/>
              <a:t>Multilingua</a:t>
            </a:r>
          </a:p>
          <a:p>
            <a:r>
              <a:rPr lang="it-IT" dirty="0"/>
              <a:t>Codifica H.264</a:t>
            </a:r>
          </a:p>
          <a:p>
            <a:r>
              <a:rPr lang="it-IT" dirty="0"/>
              <a:t>Streaming RTSP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DA3DA-7153-436C-AFA0-6E94A13A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utilizzate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7E6C4-1D00-4C39-B136-50A1072C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3458"/>
            <a:ext cx="1142385" cy="1142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4F916-ABF9-42AB-BC06-5CF4E8E5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63" y="1910945"/>
            <a:ext cx="2188832" cy="837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AD82C3-D655-4A51-862B-DF8E20579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880" y="4977738"/>
            <a:ext cx="2148511" cy="57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01C6B-F9BC-436B-B7DE-DCC843A5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57" y="3178088"/>
            <a:ext cx="1993148" cy="1207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452BE-4B3D-4D2A-962B-BFB562B71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545" y="2885061"/>
            <a:ext cx="2494465" cy="15561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19A554-BDE0-4012-959A-67AEC285F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650" y="2990667"/>
            <a:ext cx="2536973" cy="1321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992AEA-973C-4B8C-B52B-47FA540BB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5376" y="4578294"/>
            <a:ext cx="950805" cy="11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E4A077-CF64-49D0-8B86-5C74B85D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5A6359-8A72-407B-B55B-76BDFB255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00636"/>
            <a:ext cx="9601200" cy="3805053"/>
          </a:xfrm>
        </p:spPr>
        <p:txBody>
          <a:bodyPr/>
          <a:lstStyle/>
          <a:p>
            <a:r>
              <a:rPr lang="it-IT" dirty="0"/>
              <a:t>Linguaggio C++</a:t>
            </a:r>
          </a:p>
          <a:p>
            <a:r>
              <a:rPr lang="it-IT" dirty="0"/>
              <a:t>Inglese come lingua di progetto</a:t>
            </a:r>
          </a:p>
          <a:p>
            <a:r>
              <a:rPr lang="it-IT" dirty="0"/>
              <a:t>Utilizzo di thread concorrenti Qthread e semafori POSIX</a:t>
            </a:r>
          </a:p>
          <a:p>
            <a:r>
              <a:rPr lang="it-IT" dirty="0"/>
              <a:t>Comunicazione dei dati tra thread mediante Named Pipe</a:t>
            </a:r>
          </a:p>
        </p:txBody>
      </p:sp>
    </p:spTree>
    <p:extLst>
      <p:ext uri="{BB962C8B-B14F-4D97-AF65-F5344CB8AC3E}">
        <p14:creationId xmlns:p14="http://schemas.microsoft.com/office/powerpoint/2010/main" val="39979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 rtlCol="0"/>
          <a:lstStyle/>
          <a:p>
            <a:pPr rtl="0"/>
            <a:r>
              <a:rPr lang="it-IT" dirty="0"/>
              <a:t>Schema a blocchi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4E72D1-EC6D-4BBE-8810-EB10E7C3B323}"/>
              </a:ext>
            </a:extLst>
          </p:cNvPr>
          <p:cNvSpPr txBox="1"/>
          <p:nvPr/>
        </p:nvSpPr>
        <p:spPr>
          <a:xfrm>
            <a:off x="1295400" y="135049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Dalla sorgente allo streaming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F0B20-4DC9-4E40-AAD9-92AF3F06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92" y="2003528"/>
            <a:ext cx="7376161" cy="4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D477E-79F0-4F37-8911-9E410B2B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85326"/>
            <a:ext cx="9601200" cy="562947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1A2BAF-5527-4091-AC1C-2C4FE9EC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22" y="1981201"/>
            <a:ext cx="9699978" cy="3809999"/>
          </a:xfrm>
        </p:spPr>
        <p:txBody>
          <a:bodyPr/>
          <a:lstStyle/>
          <a:p>
            <a:r>
              <a:rPr lang="it-IT" dirty="0"/>
              <a:t>Intrusion Detection</a:t>
            </a:r>
          </a:p>
          <a:p>
            <a:r>
              <a:rPr lang="it-IT" dirty="0"/>
              <a:t>Frame resize</a:t>
            </a:r>
          </a:p>
          <a:p>
            <a:r>
              <a:rPr lang="it-IT" dirty="0"/>
              <a:t>Blur filter</a:t>
            </a:r>
          </a:p>
          <a:p>
            <a:r>
              <a:rPr lang="it-IT" dirty="0"/>
              <a:t>Creazione dei chunk</a:t>
            </a:r>
          </a:p>
          <a:p>
            <a:r>
              <a:rPr lang="it-IT" dirty="0"/>
              <a:t>Frame encoding</a:t>
            </a:r>
          </a:p>
          <a:p>
            <a:r>
              <a:rPr lang="it-IT" dirty="0"/>
              <a:t>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34182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030FF-B1C3-460D-A0AD-EDEB6B17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it-IT" dirty="0"/>
              <a:t>Test e risultati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8BBED-396E-4D55-AEA7-FF245D6617C1}"/>
              </a:ext>
            </a:extLst>
          </p:cNvPr>
          <p:cNvSpPr/>
          <p:nvPr/>
        </p:nvSpPr>
        <p:spPr>
          <a:xfrm>
            <a:off x="1295400" y="1366682"/>
            <a:ext cx="9269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 1280 x 720,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Resize: 426 x 240, Color scale: 8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(gray), Blur: on, Intrusion detection: on</a:t>
            </a:r>
            <a:endParaRPr lang="it-IT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320692"/>
              </p:ext>
            </p:extLst>
          </p:nvPr>
        </p:nvGraphicFramePr>
        <p:xfrm>
          <a:off x="6630717" y="2025302"/>
          <a:ext cx="3192121" cy="184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100-00000C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084286"/>
              </p:ext>
            </p:extLst>
          </p:nvPr>
        </p:nvGraphicFramePr>
        <p:xfrm>
          <a:off x="2369163" y="4024888"/>
          <a:ext cx="3192121" cy="184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D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37349"/>
              </p:ext>
            </p:extLst>
          </p:nvPr>
        </p:nvGraphicFramePr>
        <p:xfrm>
          <a:off x="6630716" y="4024889"/>
          <a:ext cx="3192121" cy="184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03396"/>
              </p:ext>
            </p:extLst>
          </p:nvPr>
        </p:nvGraphicFramePr>
        <p:xfrm>
          <a:off x="2369163" y="2025302"/>
          <a:ext cx="3192121" cy="184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725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214</Words>
  <Application>Microsoft Office PowerPoint</Application>
  <PresentationFormat>Widescreen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Griglia a diamante 16x9</vt:lpstr>
      <vt:lpstr>High Performance Computing Intrusion Detection in ambito CUDA e streaming dei dati elaborati in Real-time con Nvidia Jetson Nano</vt:lpstr>
      <vt:lpstr>Introduzione</vt:lpstr>
      <vt:lpstr>Stato dell’arte</vt:lpstr>
      <vt:lpstr>Scelte di progetto</vt:lpstr>
      <vt:lpstr>Librerie utilizzate</vt:lpstr>
      <vt:lpstr>Implementazione</vt:lpstr>
      <vt:lpstr>Schema a blocchi</vt:lpstr>
      <vt:lpstr>Funzionalità</vt:lpstr>
      <vt:lpstr>Test e risultati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Elettronica Digitale Centralina per il rilevamento di fughe di gas naturale</dc:title>
  <dc:creator>fabrizio di blasi</dc:creator>
  <cp:lastModifiedBy>Werther</cp:lastModifiedBy>
  <cp:revision>34</cp:revision>
  <dcterms:created xsi:type="dcterms:W3CDTF">2019-05-31T05:51:25Z</dcterms:created>
  <dcterms:modified xsi:type="dcterms:W3CDTF">2019-09-14T07:25:18Z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