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3C4AEB-848B-4B0E-A577-6DD5F3D7600D}">
  <a:tblStyle styleId="{EB3C4AEB-848B-4B0E-A577-6DD5F3D76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 primary tumor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 primary tumor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subTitle"/>
          </p:nvPr>
        </p:nvSpPr>
        <p:spPr>
          <a:xfrm>
            <a:off x="4566025" y="40262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Abdurrahman Aboudakila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Ammar Raşid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932150" y="1009200"/>
            <a:ext cx="2241500" cy="98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" name="Shape 66"/>
          <p:cNvSpPr/>
          <p:nvPr/>
        </p:nvSpPr>
        <p:spPr>
          <a:xfrm>
            <a:off x="932150" y="2071329"/>
            <a:ext cx="2241490" cy="33624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accent1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Diff Values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250150" y="15193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</a:t>
            </a:r>
            <a:r>
              <a:rPr baseline="-25000" lang="en" sz="1600"/>
              <a:t>ref</a:t>
            </a:r>
            <a:r>
              <a:rPr lang="en" sz="1600"/>
              <a:t> , L</a:t>
            </a:r>
            <a:r>
              <a:rPr baseline="-25000" lang="en" sz="1600"/>
              <a:t>ref</a:t>
            </a:r>
            <a:r>
              <a:rPr baseline="30000" lang="en" sz="1600"/>
              <a:t> </a:t>
            </a:r>
            <a:r>
              <a:rPr lang="en" sz="1600"/>
              <a:t>= avg(U</a:t>
            </a:r>
            <a:r>
              <a:rPr baseline="-25000" lang="en" sz="1600"/>
              <a:t>i</a:t>
            </a:r>
            <a:r>
              <a:rPr lang="en" sz="1600"/>
              <a:t>), avg(L</a:t>
            </a:r>
            <a:r>
              <a:rPr baseline="-25000" lang="en" sz="1600"/>
              <a:t>i</a:t>
            </a:r>
            <a:r>
              <a:rPr lang="en" sz="1600"/>
              <a:t>) for </a:t>
            </a:r>
            <a:r>
              <a:rPr i="1" lang="en" sz="1600"/>
              <a:t>i</a:t>
            </a:r>
            <a:r>
              <a:rPr lang="en" sz="1600"/>
              <a:t> in healthy samples.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Diff = ((U -U</a:t>
            </a:r>
            <a:r>
              <a:rPr baseline="-25000" lang="en" sz="1600"/>
              <a:t>ref</a:t>
            </a:r>
            <a:r>
              <a:rPr lang="en" sz="1600"/>
              <a:t>) + (L - L</a:t>
            </a:r>
            <a:r>
              <a:rPr baseline="-25000" lang="en" sz="1600"/>
              <a:t>ref</a:t>
            </a:r>
            <a:r>
              <a:rPr lang="en" sz="1600"/>
              <a:t>))/2</a:t>
            </a:r>
            <a:endParaRPr sz="160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Shape 168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Classification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50150" y="15193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Genobolitics Pipeline</a:t>
            </a:r>
            <a:endParaRPr sz="1600"/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Nested Cross-Validation</a:t>
            </a:r>
            <a:endParaRPr sz="1600"/>
          </a:p>
          <a:p>
            <a: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10-Folds</a:t>
            </a:r>
            <a:endParaRPr sz="1600"/>
          </a:p>
          <a:p>
            <a:pPr indent="-330200" lvl="1" marL="914400" rtl="0">
              <a:spcBef>
                <a:spcPts val="1600"/>
              </a:spcBef>
              <a:spcAft>
                <a:spcPts val="1600"/>
              </a:spcAft>
              <a:buSzPts val="1600"/>
              <a:buAutoNum type="alphaLcPeriod"/>
            </a:pPr>
            <a:r>
              <a:rPr lang="en" sz="1600"/>
              <a:t>10-Trials</a:t>
            </a:r>
            <a:endParaRPr sz="1600"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76" name="Shape 176"/>
          <p:cNvGraphicFramePr/>
          <p:nvPr/>
        </p:nvGraphicFramePr>
        <p:xfrm>
          <a:off x="5690800" y="197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{EB3C4AEB-848B-4B0E-A577-6DD5F3D7600D}</a:tableStyleId>
              </a:tblPr>
              <a:tblGrid>
                <a:gridCol w="1654775"/>
                <a:gridCol w="1654775"/>
              </a:tblGrid>
              <a:tr h="1007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Dimensionality</a:t>
                      </a:r>
                      <a:r>
                        <a:rPr lang="en"/>
                        <a:t> Reduction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</a:t>
                      </a:r>
                      <a:br>
                        <a:rPr lang="en"/>
                      </a:br>
                      <a:r>
                        <a:rPr lang="en"/>
                        <a:t>21 components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7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SVC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 = 4.641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3365175" y="2740550"/>
            <a:ext cx="2052000" cy="4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Breast-Cancer Case Study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5" name="Shape 185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UCSC Xena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Agilent G4502A</a:t>
            </a:r>
            <a:endParaRPr sz="12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64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Healthy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534</a:t>
            </a: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PT &amp; Metastatic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875" y="1443200"/>
            <a:ext cx="5763125" cy="318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sp>
        <p:nvSpPr>
          <p:cNvPr id="188" name="Shape 188"/>
          <p:cNvSpPr txBox="1"/>
          <p:nvPr/>
        </p:nvSpPr>
        <p:spPr>
          <a:xfrm>
            <a:off x="5416600" y="4711600"/>
            <a:ext cx="17310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Diff Values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512850" y="1846725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10300" y="1846725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Breast-Cancer Case Study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416600" y="4521250"/>
            <a:ext cx="18288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No Diff Values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575" y="1119113"/>
            <a:ext cx="5810250" cy="32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04775">
              <a:srgbClr val="000000">
                <a:alpha val="50000"/>
              </a:srgbClr>
            </a:outerShdw>
          </a:effectLst>
        </p:spPr>
      </p:pic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9" name="Shape 199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sp>
        <p:nvSpPr>
          <p:cNvPr id="200" name="Shape 200"/>
          <p:cNvSpPr/>
          <p:nvPr/>
        </p:nvSpPr>
        <p:spPr>
          <a:xfrm>
            <a:off x="3879975" y="1560525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367725" y="1560525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Breast-Cancer Case Study (cont.)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5416600" y="4521250"/>
            <a:ext cx="18288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9" name="Shape 209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114800" y="1143000"/>
            <a:ext cx="36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Most significant pathways (based on Raw-values):</a:t>
            </a: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'Nucleotide interconversion',</a:t>
            </a:r>
            <a:b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'Purine synthesis',</a:t>
            </a:r>
            <a:b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'Pyrimidine synthesis',</a:t>
            </a:r>
            <a:b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'Vitamin A metabolism'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</a:t>
            </a:r>
            <a:r>
              <a:rPr lang="en"/>
              <a:t>-Cancer Case Study</a:t>
            </a: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GDS3257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25" y="19941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 lung cancer dataset of </a:t>
            </a:r>
            <a:r>
              <a:rPr b="1"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107</a:t>
            </a: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samples, consisting of </a:t>
            </a:r>
            <a:r>
              <a:rPr b="1"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49</a:t>
            </a: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healthy, </a:t>
            </a:r>
            <a:r>
              <a:rPr b="1"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58</a:t>
            </a: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unhealthy samples was used.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Same procedure used in previous study was applied  here.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8" name="Shape 218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374" y="1485200"/>
            <a:ext cx="5085675" cy="28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4550050" y="1832775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772600" y="1832775"/>
            <a:ext cx="8166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Lung-Cancer Case Study</a:t>
            </a: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GDS3257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25" y="19941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9" name="Shape 229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374" y="1485200"/>
            <a:ext cx="5085675" cy="28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502050" y="4665300"/>
            <a:ext cx="6146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564000" y="1839750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777400" y="1839750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Lung-Cancer Case Study</a:t>
            </a: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GDS3257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25" y="19941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1" name="Shape 241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374" y="1485200"/>
            <a:ext cx="5085675" cy="28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502050" y="4665300"/>
            <a:ext cx="6146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918375" y="4402950"/>
            <a:ext cx="5085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f1 score, precision and recall reported across 10-trials of nested cross-validation (Diff. scores)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43050" y="1832775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791350" y="1832775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Lung-Cancer Case Study</a:t>
            </a: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GDS3257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25" y="19941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4" name="Shape 254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374" y="1485200"/>
            <a:ext cx="5085675" cy="28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4502050" y="4665300"/>
            <a:ext cx="6146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3918375" y="4402950"/>
            <a:ext cx="5085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f1 score, precision and recall reported across 10-trials of nested cross-validation (Diff. scores)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536075" y="1832750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5784375" y="1832750"/>
            <a:ext cx="923400" cy="38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Lung-Cancer Case Study</a:t>
            </a: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GDS3257</a:t>
            </a:r>
            <a:r>
              <a:rPr b="1" lang="en" sz="2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25" y="199410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7" name="Shape 267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502050" y="4665300"/>
            <a:ext cx="6146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4015775" y="1201863"/>
            <a:ext cx="48753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Most significant pathways: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'Blood group synthesis', 'Cholesterol metabolism',</a:t>
            </a:r>
            <a:b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'Eicosanoid metabolism', 'Fatty acid oxidation',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'Folate metabolism',</a:t>
            </a:r>
            <a:b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'Inositol phosphate metabolism', 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'Nucleotide interconversion',</a:t>
            </a:r>
            <a:b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'Phosphatidylinositol phosphate metabolism', 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'Pyrimidine synthesis', 'Steroid metabolism', 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'Thiamine metabolism', 'Urea cycle'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Introduction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Problem definition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Novelty and Methods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Results and Discussion</a:t>
            </a:r>
            <a:endParaRPr sz="1600"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8041575" y="220850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" name="Shape 74"/>
          <p:cNvSpPr/>
          <p:nvPr/>
        </p:nvSpPr>
        <p:spPr>
          <a:xfrm>
            <a:off x="8041575" y="66618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graphicFrame>
        <p:nvGraphicFramePr>
          <p:cNvPr id="275" name="Shape 275"/>
          <p:cNvGraphicFramePr/>
          <p:nvPr/>
        </p:nvGraphicFramePr>
        <p:xfrm>
          <a:off x="4369300" y="131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{EB3C4AEB-848B-4B0E-A577-6DD5F3D7600D}</a:tableStyleId>
              </a:tblPr>
              <a:tblGrid>
                <a:gridCol w="1911100"/>
                <a:gridCol w="1911100"/>
              </a:tblGrid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 healthy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 Pink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 Patient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Dark </a:t>
                      </a:r>
                      <a:r>
                        <a:rPr lang="en"/>
                        <a:t>magenta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 Healthy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 Patient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LG Healthy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 Blue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LG Patient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 Healthy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 Patient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(Diff)</a:t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50" y="1311950"/>
            <a:ext cx="6366987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(Raw)</a:t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250" y="1311950"/>
            <a:ext cx="6366987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4294967295"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Clustering (PCA diff. score)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-308525"/>
            <a:ext cx="8182200" cy="47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50" y="248625"/>
            <a:ext cx="6700700" cy="38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Clustering (PCA diff. score)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Clustering Metrics Results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25" y="1150900"/>
            <a:ext cx="6730849" cy="125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025" y="2655850"/>
            <a:ext cx="6730841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883200" y="21055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Questions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06826">
            <a:off x="6882425" y="2666600"/>
            <a:ext cx="2052525" cy="2052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13" y="1060488"/>
            <a:ext cx="2279725" cy="227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2138" y="-12"/>
            <a:ext cx="2279725" cy="227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82" name="Shape 82"/>
          <p:cNvGrpSpPr/>
          <p:nvPr/>
        </p:nvGrpSpPr>
        <p:grpSpPr>
          <a:xfrm>
            <a:off x="636321" y="2248328"/>
            <a:ext cx="2994729" cy="1384500"/>
            <a:chOff x="636321" y="1844098"/>
            <a:chExt cx="2994729" cy="1384500"/>
          </a:xfrm>
        </p:grpSpPr>
        <p:sp>
          <p:nvSpPr>
            <p:cNvPr id="83" name="Shape 83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Reactions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" name="Shape 84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5" name="Shape 8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Shape 87"/>
          <p:cNvGrpSpPr/>
          <p:nvPr/>
        </p:nvGrpSpPr>
        <p:grpSpPr>
          <a:xfrm>
            <a:off x="4908100" y="1423345"/>
            <a:ext cx="3599586" cy="1384500"/>
            <a:chOff x="4908100" y="889950"/>
            <a:chExt cx="3599586" cy="1384500"/>
          </a:xfrm>
        </p:grpSpPr>
        <p:cxnSp>
          <p:nvCxnSpPr>
            <p:cNvPr id="88" name="Shape 8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89" name="Shape 8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Body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2814594" y="1706050"/>
            <a:ext cx="3514811" cy="3252003"/>
            <a:chOff x="2991269" y="1153325"/>
            <a:chExt cx="3514811" cy="3252003"/>
          </a:xfrm>
        </p:grpSpPr>
        <p:sp>
          <p:nvSpPr>
            <p:cNvPr id="93" name="Shape 93"/>
            <p:cNvSpPr/>
            <p:nvPr/>
          </p:nvSpPr>
          <p:spPr>
            <a:xfrm>
              <a:off x="3477586" y="2585458"/>
              <a:ext cx="2541910" cy="950456"/>
            </a:xfrm>
            <a:custGeom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94" name="Shape 94"/>
            <p:cNvSpPr/>
            <p:nvPr/>
          </p:nvSpPr>
          <p:spPr>
            <a:xfrm>
              <a:off x="2991269" y="3020977"/>
              <a:ext cx="1758228" cy="1384350"/>
            </a:xfrm>
            <a:custGeom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95" name="Shape 9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96" name="Shape 96"/>
            <p:cNvSpPr/>
            <p:nvPr/>
          </p:nvSpPr>
          <p:spPr>
            <a:xfrm>
              <a:off x="3969199" y="2001324"/>
              <a:ext cx="1565850" cy="585863"/>
            </a:xfrm>
            <a:custGeom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97" name="Shape 97"/>
            <p:cNvSpPr/>
            <p:nvPr/>
          </p:nvSpPr>
          <p:spPr>
            <a:xfrm>
              <a:off x="3563255" y="2275837"/>
              <a:ext cx="1189300" cy="1015326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98" name="Shape 9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99" name="Shape 99"/>
            <p:cNvSpPr/>
            <p:nvPr/>
          </p:nvSpPr>
          <p:spPr>
            <a:xfrm>
              <a:off x="4059061" y="1153325"/>
              <a:ext cx="693508" cy="1201140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00" name="Shape 10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  <p:grpSp>
        <p:nvGrpSpPr>
          <p:cNvPr id="101" name="Shape 101"/>
          <p:cNvGrpSpPr/>
          <p:nvPr/>
        </p:nvGrpSpPr>
        <p:grpSpPr>
          <a:xfrm>
            <a:off x="5961825" y="2944610"/>
            <a:ext cx="2469661" cy="1384500"/>
            <a:chOff x="6038025" y="2598925"/>
            <a:chExt cx="2469661" cy="1384500"/>
          </a:xfrm>
        </p:grpSpPr>
        <p:cxnSp>
          <p:nvCxnSpPr>
            <p:cNvPr id="102" name="Shape 102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103" name="Shape 103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Roboto"/>
                  <a:ea typeface="Roboto"/>
                  <a:cs typeface="Roboto"/>
                  <a:sym typeface="Roboto"/>
                </a:rPr>
                <a:t>Genes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6" name="Shape 106"/>
          <p:cNvPicPr preferRelativeResize="0"/>
          <p:nvPr/>
        </p:nvPicPr>
        <p:blipFill rotWithShape="1">
          <a:blip r:embed="rId6">
            <a:alphaModFix/>
          </a:blip>
          <a:srcRect b="27979" l="0" r="0" t="0"/>
          <a:stretch/>
        </p:blipFill>
        <p:spPr>
          <a:xfrm>
            <a:off x="167425" y="44996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Shape 107"/>
          <p:cNvSpPr/>
          <p:nvPr/>
        </p:nvSpPr>
        <p:spPr>
          <a:xfrm>
            <a:off x="167425" y="4945010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Pathways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7544"/>
          <a:stretch/>
        </p:blipFill>
        <p:spPr>
          <a:xfrm>
            <a:off x="2981932" y="539725"/>
            <a:ext cx="5850300" cy="40569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b="27979" l="0" r="0" t="0"/>
          <a:stretch/>
        </p:blipFill>
        <p:spPr>
          <a:xfrm>
            <a:off x="119100" y="4464800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Shape 115"/>
          <p:cNvSpPr/>
          <p:nvPr/>
        </p:nvSpPr>
        <p:spPr>
          <a:xfrm>
            <a:off x="119100" y="49101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5799" l="0" r="0" t="5790"/>
          <a:stretch/>
        </p:blipFill>
        <p:spPr>
          <a:xfrm>
            <a:off x="3095575" y="1356950"/>
            <a:ext cx="5908701" cy="366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75" y="1649325"/>
            <a:ext cx="2899200" cy="1684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 b="27979" l="0" r="0" t="0"/>
          <a:stretch/>
        </p:blipFill>
        <p:spPr>
          <a:xfrm>
            <a:off x="8041575" y="220850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8041575" y="66618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Inputs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Gene Expression Arrays of healthy and patient samples of various diseases</a:t>
            </a:r>
            <a:endParaRPr sz="1600"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584075" y="1505700"/>
            <a:ext cx="4248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Goal</a:t>
            </a:r>
            <a:endParaRPr b="1" sz="18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 disease classifier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significant pathways in diseases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Construct disease-ontology</a:t>
            </a:r>
            <a:endParaRPr sz="1600"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1797" l="901" r="1136" t="2057"/>
          <a:stretch/>
        </p:blipFill>
        <p:spPr>
          <a:xfrm>
            <a:off x="456850" y="2809550"/>
            <a:ext cx="3486100" cy="206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27979" l="0" r="0" t="0"/>
          <a:stretch/>
        </p:blipFill>
        <p:spPr>
          <a:xfrm>
            <a:off x="8053025" y="287300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Shape 134"/>
          <p:cNvSpPr/>
          <p:nvPr/>
        </p:nvSpPr>
        <p:spPr>
          <a:xfrm>
            <a:off x="8053025" y="670160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Linear Programming</a:t>
            </a:r>
            <a:endParaRPr/>
          </a:p>
          <a:p>
            <a: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Flux Variability Analysis (FVA)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Computing Diff values (Features)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Machine Learning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167425" y="4583250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2" name="Shape 142"/>
          <p:cNvSpPr/>
          <p:nvPr/>
        </p:nvSpPr>
        <p:spPr>
          <a:xfrm>
            <a:off x="167425" y="4966110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Linear Programming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Objective Coefficients = Fold Changes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Solve the objective function = C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Constrain ObjFun with C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Repeat for every reaction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Max+Min Reactions FCs</a:t>
            </a:r>
            <a:endParaRPr sz="160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375" y="2016550"/>
            <a:ext cx="20955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27979" l="0" r="0" t="0"/>
          <a:stretch/>
        </p:blipFill>
        <p:spPr>
          <a:xfrm>
            <a:off x="8077975" y="29562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187" y="4256575"/>
            <a:ext cx="6393675" cy="6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8077975" y="67848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Diff Values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50150" y="15193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</a:t>
            </a:r>
            <a:r>
              <a:rPr baseline="-25000" lang="en" sz="1600"/>
              <a:t>ref</a:t>
            </a:r>
            <a:r>
              <a:rPr lang="en" sz="1600"/>
              <a:t> , L</a:t>
            </a:r>
            <a:r>
              <a:rPr baseline="-25000" lang="en" sz="1600"/>
              <a:t>ref</a:t>
            </a:r>
            <a:r>
              <a:rPr baseline="30000" lang="en" sz="1600"/>
              <a:t> </a:t>
            </a:r>
            <a:r>
              <a:rPr lang="en" sz="1600"/>
              <a:t>= avg(U</a:t>
            </a:r>
            <a:r>
              <a:rPr baseline="-25000" lang="en" sz="1600"/>
              <a:t>i</a:t>
            </a:r>
            <a:r>
              <a:rPr lang="en" sz="1600"/>
              <a:t>), avg(L</a:t>
            </a:r>
            <a:r>
              <a:rPr baseline="-25000" lang="en" sz="1600"/>
              <a:t>i</a:t>
            </a:r>
            <a:r>
              <a:rPr lang="en" sz="1600"/>
              <a:t>) for </a:t>
            </a:r>
            <a:r>
              <a:rPr i="1" lang="en" sz="1600"/>
              <a:t>i</a:t>
            </a:r>
            <a:r>
              <a:rPr lang="en" sz="1600"/>
              <a:t> in healthy samples.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Diff = ((U -U</a:t>
            </a:r>
            <a:r>
              <a:rPr baseline="-25000" lang="en" sz="1600"/>
              <a:t>ref</a:t>
            </a:r>
            <a:r>
              <a:rPr lang="en" sz="1600"/>
              <a:t>) + (L - L</a:t>
            </a:r>
            <a:r>
              <a:rPr baseline="-25000" lang="en" sz="1600"/>
              <a:t>ref</a:t>
            </a:r>
            <a:r>
              <a:rPr lang="en" sz="1600"/>
              <a:t>))/2</a:t>
            </a:r>
            <a:endParaRPr sz="160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27979" l="0" r="0" t="0"/>
          <a:stretch/>
        </p:blipFill>
        <p:spPr>
          <a:xfrm>
            <a:off x="7928375" y="262375"/>
            <a:ext cx="962700" cy="3828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0" name="Shape 160"/>
          <p:cNvSpPr/>
          <p:nvPr/>
        </p:nvSpPr>
        <p:spPr>
          <a:xfrm>
            <a:off x="7928375" y="645235"/>
            <a:ext cx="962703" cy="1300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FF"/>
                </a:solidFill>
                <a:latin typeface="Times New Roman"/>
              </a:rPr>
              <a:t>Genobolitics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