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58" r:id="rId6"/>
    <p:sldId id="268" r:id="rId7"/>
    <p:sldId id="26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0400" y="1509484"/>
            <a:ext cx="5703487" cy="785119"/>
          </a:xfrm>
        </p:spPr>
        <p:txBody>
          <a:bodyPr/>
          <a:lstStyle/>
          <a:p>
            <a:r>
              <a:rPr lang="en-US" dirty="0" smtClean="0"/>
              <a:t>Flappy Bird game </a:t>
            </a:r>
            <a:endParaRPr lang="en-US" dirty="0"/>
          </a:p>
        </p:txBody>
      </p:sp>
      <p:sp>
        <p:nvSpPr>
          <p:cNvPr id="3" name="Subtitle 2"/>
          <p:cNvSpPr>
            <a:spLocks noGrp="1"/>
          </p:cNvSpPr>
          <p:nvPr>
            <p:ph type="subTitle" idx="1"/>
          </p:nvPr>
        </p:nvSpPr>
        <p:spPr>
          <a:xfrm>
            <a:off x="593658" y="5110376"/>
            <a:ext cx="4878227" cy="1096899"/>
          </a:xfrm>
        </p:spPr>
        <p:txBody>
          <a:bodyPr>
            <a:normAutofit/>
          </a:bodyPr>
          <a:lstStyle/>
          <a:p>
            <a:pPr algn="l"/>
            <a:r>
              <a:rPr lang="en-US" b="1" i="1" dirty="0" smtClean="0">
                <a:solidFill>
                  <a:schemeClr val="accent1"/>
                </a:solidFill>
              </a:rPr>
              <a:t>Prepared by</a:t>
            </a:r>
            <a:endParaRPr lang="en-US" b="1" i="1" dirty="0" smtClean="0">
              <a:solidFill>
                <a:schemeClr val="accent1"/>
              </a:solidFill>
            </a:endParaRPr>
          </a:p>
          <a:p>
            <a:pPr algn="l"/>
            <a:r>
              <a:rPr lang="en-US" b="1" i="1" dirty="0" smtClean="0">
                <a:solidFill>
                  <a:schemeClr val="accent1"/>
                </a:solidFill>
              </a:rPr>
              <a:t>Syed Ammar Zaidi</a:t>
            </a:r>
            <a:endParaRPr lang="en-US" b="1" i="1" dirty="0" smtClean="0">
              <a:solidFill>
                <a:schemeClr val="accent1"/>
              </a:solidFill>
            </a:endParaRPr>
          </a:p>
        </p:txBody>
      </p:sp>
      <p:sp>
        <p:nvSpPr>
          <p:cNvPr id="4" name="AutoShape 2" descr="Inside the Brief Life and Untimely Death of Flappy Bird | WIR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Inside the Brief Life and Untimely Death of Flappy Bird | WIRED"/>
          <p:cNvSpPr>
            <a:spLocks noChangeAspect="1" noChangeArrowheads="1"/>
          </p:cNvSpPr>
          <p:nvPr/>
        </p:nvSpPr>
        <p:spPr bwMode="auto">
          <a:xfrm>
            <a:off x="307975" y="7937"/>
            <a:ext cx="7325912" cy="73259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6" descr="Inside the Brief Life and Untimely Death of Flappy Bird | WIRED"/>
          <p:cNvSpPr>
            <a:spLocks noChangeAspect="1" noChangeArrowheads="1"/>
          </p:cNvSpPr>
          <p:nvPr/>
        </p:nvSpPr>
        <p:spPr bwMode="auto">
          <a:xfrm>
            <a:off x="-4815482" y="6874540"/>
            <a:ext cx="72485" cy="724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104" name="Picture 8" descr="Inside the Brief Life and Untimely Death of Flappy Bird | WIR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8743" y="2538337"/>
            <a:ext cx="5241017" cy="2265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104"/>
                                        </p:tgtEl>
                                        <p:attrNameLst>
                                          <p:attrName>style.visibility</p:attrName>
                                        </p:attrNameLst>
                                      </p:cBhvr>
                                      <p:to>
                                        <p:strVal val="visible"/>
                                      </p:to>
                                    </p:set>
                                    <p:animEffect transition="in" filter="barn(inVertical)">
                                      <p:cBhvr>
                                        <p:cTn id="14" dur="500"/>
                                        <p:tgtEl>
                                          <p:spTgt spid="410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Andalus" panose="02020603050405020304" pitchFamily="18" charset="-78"/>
                <a:cs typeface="Andalus" panose="02020603050405020304" pitchFamily="18" charset="-78"/>
              </a:rPr>
              <a:t>Structure:</a:t>
            </a:r>
            <a:endParaRPr lang="en-US" b="1"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677334" y="1582057"/>
            <a:ext cx="8596668" cy="4459305"/>
          </a:xfrm>
        </p:spPr>
        <p:txBody>
          <a:bodyPr>
            <a:normAutofit/>
          </a:bodyPr>
          <a:lstStyle/>
          <a:p>
            <a:r>
              <a:rPr lang="en-US" sz="2400" dirty="0">
                <a:solidFill>
                  <a:schemeClr val="accent1"/>
                </a:solidFill>
                <a:latin typeface="Andalus" panose="02020603050405020304" pitchFamily="18" charset="-78"/>
                <a:cs typeface="Andalus" panose="02020603050405020304" pitchFamily="18" charset="-78"/>
              </a:rPr>
              <a:t>The </a:t>
            </a:r>
            <a:r>
              <a:rPr lang="en-US" sz="2400" dirty="0" err="1">
                <a:solidFill>
                  <a:schemeClr val="accent1"/>
                </a:solidFill>
                <a:latin typeface="Andalus" panose="02020603050405020304" pitchFamily="18" charset="-78"/>
                <a:cs typeface="Andalus" panose="02020603050405020304" pitchFamily="18" charset="-78"/>
              </a:rPr>
              <a:t>FlappyBird</a:t>
            </a:r>
            <a:r>
              <a:rPr lang="en-US" sz="2400" dirty="0">
                <a:solidFill>
                  <a:schemeClr val="accent1"/>
                </a:solidFill>
                <a:latin typeface="Andalus" panose="02020603050405020304" pitchFamily="18" charset="-78"/>
                <a:cs typeface="Andalus" panose="02020603050405020304" pitchFamily="18" charset="-78"/>
              </a:rPr>
              <a:t> class contains several instance variables that store the state of the game, such as the </a:t>
            </a:r>
            <a:r>
              <a:rPr lang="en-US" sz="2400" dirty="0" err="1">
                <a:solidFill>
                  <a:schemeClr val="accent1"/>
                </a:solidFill>
                <a:latin typeface="Andalus" panose="02020603050405020304" pitchFamily="18" charset="-78"/>
                <a:cs typeface="Andalus" panose="02020603050405020304" pitchFamily="18" charset="-78"/>
              </a:rPr>
              <a:t>gameState</a:t>
            </a:r>
            <a:r>
              <a:rPr lang="en-US" sz="2400" dirty="0">
                <a:solidFill>
                  <a:schemeClr val="accent1"/>
                </a:solidFill>
                <a:latin typeface="Andalus" panose="02020603050405020304" pitchFamily="18" charset="-78"/>
                <a:cs typeface="Andalus" panose="02020603050405020304" pitchFamily="18" charset="-78"/>
              </a:rPr>
              <a:t> and score variables. It also contains a number of objects that are used for rendering and handling user input, such as the batch, font, and birdCircle objects.</a:t>
            </a:r>
            <a:endParaRPr lang="en-US" sz="2400" dirty="0">
              <a:solidFill>
                <a:schemeClr val="accent1"/>
              </a:solidFill>
              <a:latin typeface="Andalus" panose="02020603050405020304" pitchFamily="18" charset="-78"/>
              <a:cs typeface="Andalus" panose="02020603050405020304" pitchFamily="18" charset="-78"/>
            </a:endParaRPr>
          </a:p>
          <a:p>
            <a:r>
              <a:rPr lang="en-US" sz="2400" dirty="0">
                <a:solidFill>
                  <a:schemeClr val="accent1"/>
                </a:solidFill>
                <a:latin typeface="Andalus" panose="02020603050405020304" pitchFamily="18" charset="-78"/>
                <a:cs typeface="Andalus" panose="02020603050405020304" pitchFamily="18" charset="-78"/>
              </a:rPr>
              <a:t>The class has several methods that are called at different points in the game's lifecycle, such as the create and dispose methods, which are called when the game is first created and when it is closed, respectively.</a:t>
            </a:r>
            <a:endParaRPr lang="en-US" sz="2400" dirty="0">
              <a:solidFill>
                <a:schemeClr val="accent1"/>
              </a:solidFill>
              <a:latin typeface="Andalus" panose="02020603050405020304" pitchFamily="18" charset="-78"/>
              <a:cs typeface="Andalus" panose="02020603050405020304" pitchFamily="18" charset="-78"/>
            </a:endParaRPr>
          </a:p>
          <a:p>
            <a:endParaRPr lang="en-US" sz="2400" dirty="0">
              <a:solidFill>
                <a:schemeClr val="accent1"/>
              </a:solidFill>
              <a:latin typeface="Andalus" panose="02020603050405020304" pitchFamily="18" charset="-78"/>
              <a:cs typeface="Andalus" panose="02020603050405020304" pitchFamily="18" charset="-78"/>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
                                            <p:txEl>
                                              <p:pRg st="1" end="1"/>
                                            </p:txEl>
                                          </p:spTgt>
                                        </p:tgtEl>
                                        <p:attrNameLst>
                                          <p:attrName>r</p:attrName>
                                        </p:attrNameLst>
                                      </p:cBhvr>
                                    </p:animRot>
                                    <p:animRot by="-240000">
                                      <p:cBhvr>
                                        <p:cTn id="15" dur="200" fill="hold">
                                          <p:stCondLst>
                                            <p:cond delay="200"/>
                                          </p:stCondLst>
                                        </p:cTn>
                                        <p:tgtEl>
                                          <p:spTgt spid="3">
                                            <p:txEl>
                                              <p:pRg st="1" end="1"/>
                                            </p:txEl>
                                          </p:spTgt>
                                        </p:tgtEl>
                                        <p:attrNameLst>
                                          <p:attrName>r</p:attrName>
                                        </p:attrNameLst>
                                      </p:cBhvr>
                                    </p:animRot>
                                    <p:animRot by="240000">
                                      <p:cBhvr>
                                        <p:cTn id="16" dur="200" fill="hold">
                                          <p:stCondLst>
                                            <p:cond delay="400"/>
                                          </p:stCondLst>
                                        </p:cTn>
                                        <p:tgtEl>
                                          <p:spTgt spid="3">
                                            <p:txEl>
                                              <p:pRg st="1" end="1"/>
                                            </p:txEl>
                                          </p:spTgt>
                                        </p:tgtEl>
                                        <p:attrNameLst>
                                          <p:attrName>r</p:attrName>
                                        </p:attrNameLst>
                                      </p:cBhvr>
                                    </p:animRot>
                                    <p:animRot by="-240000">
                                      <p:cBhvr>
                                        <p:cTn id="17" dur="200" fill="hold">
                                          <p:stCondLst>
                                            <p:cond delay="600"/>
                                          </p:stCondLst>
                                        </p:cTn>
                                        <p:tgtEl>
                                          <p:spTgt spid="3">
                                            <p:txEl>
                                              <p:pRg st="1" end="1"/>
                                            </p:txEl>
                                          </p:spTgt>
                                        </p:tgtEl>
                                        <p:attrNameLst>
                                          <p:attrName>r</p:attrName>
                                        </p:attrNameLst>
                                      </p:cBhvr>
                                    </p:animRot>
                                    <p:animRot by="120000">
                                      <p:cBhvr>
                                        <p:cTn id="18" dur="200" fill="hold">
                                          <p:stCondLst>
                                            <p:cond delay="800"/>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Andalus" panose="02020603050405020304" pitchFamily="18" charset="-78"/>
                <a:cs typeface="Andalus" panose="02020603050405020304" pitchFamily="18" charset="-78"/>
              </a:rPr>
              <a:t>Structure (Continued):</a:t>
            </a:r>
            <a:endParaRPr lang="en-US" b="1"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387049" y="1640114"/>
            <a:ext cx="8596668" cy="4285133"/>
          </a:xfrm>
        </p:spPr>
        <p:txBody>
          <a:bodyPr>
            <a:normAutofit/>
          </a:bodyPr>
          <a:lstStyle/>
          <a:p>
            <a:r>
              <a:rPr lang="en-US" sz="2400" dirty="0">
                <a:solidFill>
                  <a:schemeClr val="accent1"/>
                </a:solidFill>
                <a:latin typeface="Andalus" panose="02020603050405020304" pitchFamily="18" charset="-78"/>
                <a:cs typeface="Andalus" panose="02020603050405020304" pitchFamily="18" charset="-78"/>
              </a:rPr>
              <a:t>The main gameplay loop is implemented in the render method, which is called repeatedly by the </a:t>
            </a:r>
            <a:r>
              <a:rPr lang="en-US" sz="2400" dirty="0" err="1">
                <a:solidFill>
                  <a:schemeClr val="accent1"/>
                </a:solidFill>
                <a:latin typeface="Andalus" panose="02020603050405020304" pitchFamily="18" charset="-78"/>
                <a:cs typeface="Andalus" panose="02020603050405020304" pitchFamily="18" charset="-78"/>
              </a:rPr>
              <a:t>LibGDX</a:t>
            </a:r>
            <a:r>
              <a:rPr lang="en-US" sz="2400" dirty="0">
                <a:solidFill>
                  <a:schemeClr val="accent1"/>
                </a:solidFill>
                <a:latin typeface="Andalus" panose="02020603050405020304" pitchFamily="18" charset="-78"/>
                <a:cs typeface="Andalus" panose="02020603050405020304" pitchFamily="18" charset="-78"/>
              </a:rPr>
              <a:t> game loop. This method contains a number of conditional statements that determine which actions to take based on the current value of the </a:t>
            </a:r>
            <a:r>
              <a:rPr lang="en-US" sz="2400" dirty="0" err="1">
                <a:solidFill>
                  <a:schemeClr val="accent1"/>
                </a:solidFill>
                <a:latin typeface="Andalus" panose="02020603050405020304" pitchFamily="18" charset="-78"/>
                <a:cs typeface="Andalus" panose="02020603050405020304" pitchFamily="18" charset="-78"/>
              </a:rPr>
              <a:t>gameState</a:t>
            </a:r>
            <a:r>
              <a:rPr lang="en-US" sz="2400" dirty="0">
                <a:solidFill>
                  <a:schemeClr val="accent1"/>
                </a:solidFill>
                <a:latin typeface="Andalus" panose="02020603050405020304" pitchFamily="18" charset="-78"/>
                <a:cs typeface="Andalus" panose="02020603050405020304" pitchFamily="18" charset="-78"/>
              </a:rPr>
              <a:t> variable.</a:t>
            </a:r>
            <a:endParaRPr lang="en-US" sz="2400" dirty="0">
              <a:solidFill>
                <a:schemeClr val="accent1"/>
              </a:solidFill>
              <a:latin typeface="Andalus" panose="02020603050405020304" pitchFamily="18" charset="-78"/>
              <a:cs typeface="Andalus" panose="02020603050405020304" pitchFamily="18" charset="-78"/>
            </a:endParaRPr>
          </a:p>
          <a:p>
            <a:r>
              <a:rPr lang="en-US" sz="2400" dirty="0">
                <a:solidFill>
                  <a:schemeClr val="accent1"/>
                </a:solidFill>
                <a:latin typeface="Andalus" panose="02020603050405020304" pitchFamily="18" charset="-78"/>
                <a:cs typeface="Andalus" panose="02020603050405020304" pitchFamily="18" charset="-78"/>
              </a:rPr>
              <a:t>The </a:t>
            </a:r>
            <a:r>
              <a:rPr lang="en-US" sz="2400" dirty="0" err="1">
                <a:solidFill>
                  <a:schemeClr val="accent1"/>
                </a:solidFill>
                <a:latin typeface="Andalus" panose="02020603050405020304" pitchFamily="18" charset="-78"/>
                <a:cs typeface="Andalus" panose="02020603050405020304" pitchFamily="18" charset="-78"/>
              </a:rPr>
              <a:t>updateGameState</a:t>
            </a:r>
            <a:r>
              <a:rPr lang="en-US" sz="2400" dirty="0">
                <a:solidFill>
                  <a:schemeClr val="accent1"/>
                </a:solidFill>
                <a:latin typeface="Andalus" panose="02020603050405020304" pitchFamily="18" charset="-78"/>
                <a:cs typeface="Andalus" panose="02020603050405020304" pitchFamily="18" charset="-78"/>
              </a:rPr>
              <a:t> method is called by the render method to update the game state based on the current position of the bird and the pipes. If the bird collides with a pipe or the ground, the </a:t>
            </a:r>
            <a:r>
              <a:rPr lang="en-US" sz="2400" dirty="0" err="1">
                <a:solidFill>
                  <a:schemeClr val="accent1"/>
                </a:solidFill>
                <a:latin typeface="Andalus" panose="02020603050405020304" pitchFamily="18" charset="-78"/>
                <a:cs typeface="Andalus" panose="02020603050405020304" pitchFamily="18" charset="-78"/>
              </a:rPr>
              <a:t>gameState</a:t>
            </a:r>
            <a:r>
              <a:rPr lang="en-US" sz="2400" dirty="0">
                <a:solidFill>
                  <a:schemeClr val="accent1"/>
                </a:solidFill>
                <a:latin typeface="Andalus" panose="02020603050405020304" pitchFamily="18" charset="-78"/>
                <a:cs typeface="Andalus" panose="02020603050405020304" pitchFamily="18" charset="-78"/>
              </a:rPr>
              <a:t> is set to 2 and the game is over.</a:t>
            </a:r>
            <a:endParaRPr lang="en-US" sz="2400" dirty="0">
              <a:solidFill>
                <a:schemeClr val="accent1"/>
              </a:solidFill>
              <a:latin typeface="Andalus" panose="02020603050405020304" pitchFamily="18" charset="-78"/>
              <a:cs typeface="Andalus" panose="02020603050405020304" pitchFamily="18" charset="-78"/>
            </a:endParaRPr>
          </a:p>
          <a:p>
            <a:endParaRPr lang="en-US" sz="2400" dirty="0">
              <a:solidFill>
                <a:schemeClr val="accent1"/>
              </a:solidFill>
              <a:latin typeface="Andalus" panose="02020603050405020304" pitchFamily="18" charset="-78"/>
              <a:cs typeface="Andalus" panose="02020603050405020304" pitchFamily="18" charset="-78"/>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0.0 0.0 L 0.0 -0.07213" pathEditMode="relative" ptsTypes="">
                                      <p:cBhvr>
                                        <p:cTn id="20" dur="250" accel="50000" decel="50000" autoRev="1" fill="hold">
                                          <p:stCondLst>
                                            <p:cond delay="0"/>
                                          </p:stCondLst>
                                        </p:cTn>
                                        <p:tgtEl>
                                          <p:spTgt spid="2"/>
                                        </p:tgtEl>
                                        <p:attrNameLst>
                                          <p:attrName>ppt_x</p:attrName>
                                          <p:attrName>ppt_y</p:attrName>
                                        </p:attrNameLst>
                                      </p:cBhvr>
                                    </p:animMotion>
                                    <p:animRot by="1500000">
                                      <p:cBhvr>
                                        <p:cTn id="21" dur="125" fill="hold">
                                          <p:stCondLst>
                                            <p:cond delay="0"/>
                                          </p:stCondLst>
                                        </p:cTn>
                                        <p:tgtEl>
                                          <p:spTgt spid="2"/>
                                        </p:tgtEl>
                                        <p:attrNameLst>
                                          <p:attrName>r</p:attrName>
                                        </p:attrNameLst>
                                      </p:cBhvr>
                                    </p:animRot>
                                    <p:animRot by="-1500000">
                                      <p:cBhvr>
                                        <p:cTn id="22" dur="125" fill="hold">
                                          <p:stCondLst>
                                            <p:cond delay="125"/>
                                          </p:stCondLst>
                                        </p:cTn>
                                        <p:tgtEl>
                                          <p:spTgt spid="2"/>
                                        </p:tgtEl>
                                        <p:attrNameLst>
                                          <p:attrName>r</p:attrName>
                                        </p:attrNameLst>
                                      </p:cBhvr>
                                    </p:animRot>
                                    <p:animRot by="-1500000">
                                      <p:cBhvr>
                                        <p:cTn id="23" dur="125" fill="hold">
                                          <p:stCondLst>
                                            <p:cond delay="250"/>
                                          </p:stCondLst>
                                        </p:cTn>
                                        <p:tgtEl>
                                          <p:spTgt spid="2"/>
                                        </p:tgtEl>
                                        <p:attrNameLst>
                                          <p:attrName>r</p:attrName>
                                        </p:attrNameLst>
                                      </p:cBhvr>
                                    </p:animRot>
                                    <p:animRot by="1500000">
                                      <p:cBhvr>
                                        <p:cTn id="24"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77" y="740229"/>
            <a:ext cx="8596668" cy="812800"/>
          </a:xfrm>
        </p:spPr>
        <p:txBody>
          <a:bodyPr/>
          <a:lstStyle/>
          <a:p>
            <a:r>
              <a:rPr lang="en-US" b="1" i="1" dirty="0" smtClean="0">
                <a:latin typeface="Andalus" panose="02020603050405020304" pitchFamily="18" charset="-78"/>
                <a:cs typeface="Andalus" panose="02020603050405020304" pitchFamily="18" charset="-78"/>
              </a:rPr>
              <a:t>Structure (Continued):</a:t>
            </a:r>
            <a:endParaRPr lang="en-US" b="1"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358020" y="1364343"/>
            <a:ext cx="8596668" cy="3880773"/>
          </a:xfrm>
        </p:spPr>
        <p:txBody>
          <a:bodyPr>
            <a:normAutofit/>
          </a:bodyPr>
          <a:lstStyle/>
          <a:p>
            <a:r>
              <a:rPr lang="en-US" sz="2400" dirty="0">
                <a:solidFill>
                  <a:schemeClr val="accent1"/>
                </a:solidFill>
              </a:rPr>
              <a:t>The </a:t>
            </a:r>
            <a:r>
              <a:rPr lang="en-US" sz="2400" dirty="0" err="1">
                <a:solidFill>
                  <a:schemeClr val="accent1"/>
                </a:solidFill>
              </a:rPr>
              <a:t>updateScore</a:t>
            </a:r>
            <a:r>
              <a:rPr lang="en-US" sz="2400" dirty="0">
                <a:solidFill>
                  <a:schemeClr val="accent1"/>
                </a:solidFill>
              </a:rPr>
              <a:t> method is called by the </a:t>
            </a:r>
            <a:r>
              <a:rPr lang="en-US" sz="2400" dirty="0" err="1">
                <a:solidFill>
                  <a:schemeClr val="accent1"/>
                </a:solidFill>
              </a:rPr>
              <a:t>updateGameState</a:t>
            </a:r>
            <a:r>
              <a:rPr lang="en-US" sz="2400" dirty="0">
                <a:solidFill>
                  <a:schemeClr val="accent1"/>
                </a:solidFill>
              </a:rPr>
              <a:t> method to update the score whenever the bird passes through a pair of pipes.</a:t>
            </a:r>
            <a:endParaRPr lang="en-US" sz="2400" dirty="0">
              <a:solidFill>
                <a:schemeClr val="accent1"/>
              </a:solidFill>
            </a:endParaRPr>
          </a:p>
          <a:p>
            <a:r>
              <a:rPr lang="en-US" sz="2400" dirty="0">
                <a:solidFill>
                  <a:schemeClr val="accent1"/>
                </a:solidFill>
              </a:rPr>
              <a:t>The </a:t>
            </a:r>
            <a:r>
              <a:rPr lang="en-US" sz="2400" dirty="0" err="1">
                <a:solidFill>
                  <a:schemeClr val="accent1"/>
                </a:solidFill>
              </a:rPr>
              <a:t>startGame</a:t>
            </a:r>
            <a:r>
              <a:rPr lang="en-US" sz="2400" dirty="0">
                <a:solidFill>
                  <a:schemeClr val="accent1"/>
                </a:solidFill>
              </a:rPr>
              <a:t> method is called when the game is first started or when the player restarts after a game over. It resets all of the relevant game state variables to their starting values.</a:t>
            </a:r>
            <a:endParaRPr lang="en-US" sz="2400" dirty="0">
              <a:solidFill>
                <a:schemeClr val="accent1"/>
              </a:solidFill>
            </a:endParaRPr>
          </a:p>
          <a:p>
            <a:endParaRPr lang="en-US" sz="2400" dirty="0">
              <a:solidFill>
                <a:schemeClr val="accent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6835"/>
          </a:xfrm>
        </p:spPr>
        <p:txBody>
          <a:bodyPr>
            <a:normAutofit fontScale="90000"/>
          </a:bodyPr>
          <a:lstStyle/>
          <a:p>
            <a:r>
              <a:rPr lang="en-US" b="1" i="1" dirty="0">
                <a:latin typeface="Andalus" panose="02020603050405020304" pitchFamily="18" charset="-78"/>
                <a:cs typeface="Andalus" panose="02020603050405020304" pitchFamily="18" charset="-78"/>
              </a:rPr>
              <a:t>Detection of Collisions and Game Over</a:t>
            </a:r>
            <a:r>
              <a:rPr lang="en-US" b="1" i="1" dirty="0" smtClean="0">
                <a:latin typeface="Andalus" panose="02020603050405020304" pitchFamily="18" charset="-78"/>
                <a:cs typeface="Andalus" panose="02020603050405020304" pitchFamily="18" charset="-78"/>
              </a:rPr>
              <a:t>:</a:t>
            </a:r>
            <a:endParaRPr lang="en-US"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358020" y="1270000"/>
            <a:ext cx="8596668" cy="2063068"/>
          </a:xfrm>
        </p:spPr>
        <p:txBody>
          <a:bodyPr>
            <a:noAutofit/>
          </a:bodyPr>
          <a:lstStyle/>
          <a:p>
            <a:r>
              <a:rPr lang="en-US" sz="2400" dirty="0">
                <a:solidFill>
                  <a:schemeClr val="accent1"/>
                </a:solidFill>
                <a:latin typeface="Andalus" panose="02020603050405020304" pitchFamily="18" charset="-78"/>
                <a:cs typeface="Andalus" panose="02020603050405020304" pitchFamily="18" charset="-78"/>
              </a:rPr>
              <a:t>The game is over when the bird collides with a tube or goes off the screen. The collision is detected by checking the intersection between the bird's collision circle and the tube collision boxes using the </a:t>
            </a:r>
            <a:r>
              <a:rPr lang="en-US" sz="2400" dirty="0" err="1">
                <a:solidFill>
                  <a:schemeClr val="accent1"/>
                </a:solidFill>
                <a:latin typeface="Andalus" panose="02020603050405020304" pitchFamily="18" charset="-78"/>
                <a:cs typeface="Andalus" panose="02020603050405020304" pitchFamily="18" charset="-78"/>
              </a:rPr>
              <a:t>Intersector</a:t>
            </a:r>
            <a:r>
              <a:rPr lang="en-US" sz="2400" dirty="0">
                <a:solidFill>
                  <a:schemeClr val="accent1"/>
                </a:solidFill>
                <a:latin typeface="Andalus" panose="02020603050405020304" pitchFamily="18" charset="-78"/>
                <a:cs typeface="Andalus" panose="02020603050405020304" pitchFamily="18" charset="-78"/>
              </a:rPr>
              <a:t> class. The game over image is displayed when the game is over.</a:t>
            </a:r>
            <a:endParaRPr lang="en-US" sz="2400" dirty="0">
              <a:solidFill>
                <a:schemeClr val="accent1"/>
              </a:solidFill>
              <a:latin typeface="Andalus" panose="02020603050405020304" pitchFamily="18" charset="-78"/>
              <a:cs typeface="Andalus" panose="02020603050405020304" pitchFamily="18" charset="-78"/>
            </a:endParaRPr>
          </a:p>
          <a:p>
            <a:pPr marL="0" indent="0">
              <a:buNone/>
            </a:pPr>
            <a:endParaRPr lang="en-US" sz="3600" dirty="0">
              <a:solidFill>
                <a:schemeClr val="accent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3207" y="3120571"/>
            <a:ext cx="2582406" cy="3737429"/>
          </a:xfrm>
          <a:prstGeom prst="rect">
            <a:avLst/>
          </a:prstGeom>
          <a:effectLst>
            <a:innerShdw blurRad="63500" dist="50800" dir="16200000">
              <a:prstClr val="black">
                <a:alpha val="50000"/>
              </a:prstClr>
            </a:innerShdw>
            <a:softEdge rad="31750"/>
          </a:effectLst>
        </p:spPr>
      </p:pic>
      <p:sp>
        <p:nvSpPr>
          <p:cNvPr id="6" name="Right Arrow 5"/>
          <p:cNvSpPr/>
          <p:nvPr/>
        </p:nvSpPr>
        <p:spPr>
          <a:xfrm>
            <a:off x="3686629" y="4422216"/>
            <a:ext cx="2589493" cy="673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320" y="2992120"/>
            <a:ext cx="2560955" cy="3866515"/>
          </a:xfrm>
          <a:prstGeom prst="rect">
            <a:avLst/>
          </a:prstGeom>
          <a:effectLst>
            <a:outerShdw blurRad="50800" dist="38100" dir="2700000" algn="tl" rotWithShape="0">
              <a:prstClr val="black">
                <a:alpha val="40000"/>
              </a:prst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4115"/>
            <a:ext cx="5041295" cy="754743"/>
          </a:xfrm>
        </p:spPr>
        <p:txBody>
          <a:bodyPr/>
          <a:lstStyle/>
          <a:p>
            <a:r>
              <a:rPr lang="en-US" i="1" dirty="0" smtClean="0">
                <a:latin typeface="Andalus" panose="02020603050405020304" pitchFamily="18" charset="-78"/>
                <a:cs typeface="Andalus" panose="02020603050405020304" pitchFamily="18" charset="-78"/>
              </a:rPr>
              <a:t>Testing and Debugging</a:t>
            </a:r>
            <a:endParaRPr lang="en-US"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677334" y="1378858"/>
            <a:ext cx="8596668" cy="688481"/>
          </a:xfrm>
        </p:spPr>
        <p:txBody>
          <a:bodyPr>
            <a:noAutofit/>
          </a:bodyPr>
          <a:lstStyle/>
          <a:p>
            <a:r>
              <a:rPr lang="en-US" sz="2000" dirty="0">
                <a:solidFill>
                  <a:schemeClr val="accent1"/>
                </a:solidFill>
                <a:latin typeface="Andalus" panose="02020603050405020304" pitchFamily="18" charset="-78"/>
                <a:cs typeface="Andalus" panose="02020603050405020304" pitchFamily="18" charset="-78"/>
              </a:rPr>
              <a:t>Testing the program involved playing through the game and verifying that the bird behaves as expected, the pipes are generated and move correctly</a:t>
            </a:r>
            <a:r>
              <a:rPr lang="en-US" sz="2000" dirty="0" smtClean="0">
                <a:solidFill>
                  <a:schemeClr val="accent1"/>
                </a:solidFill>
                <a:latin typeface="Andalus" panose="02020603050405020304" pitchFamily="18" charset="-78"/>
                <a:cs typeface="Andalus" panose="02020603050405020304" pitchFamily="18" charset="-78"/>
              </a:rPr>
              <a:t>,</a:t>
            </a:r>
            <a:endParaRPr lang="en-US" sz="2000" dirty="0">
              <a:solidFill>
                <a:schemeClr val="accent1"/>
              </a:solidFill>
              <a:latin typeface="Andalus" panose="02020603050405020304" pitchFamily="18" charset="-78"/>
              <a:cs typeface="Andalus" panose="02020603050405020304" pitchFamily="18" charset="-78"/>
            </a:endParaRPr>
          </a:p>
        </p:txBody>
      </p:sp>
      <p:sp>
        <p:nvSpPr>
          <p:cNvPr id="4" name="Rectangle 3"/>
          <p:cNvSpPr/>
          <p:nvPr/>
        </p:nvSpPr>
        <p:spPr>
          <a:xfrm>
            <a:off x="677334" y="2186096"/>
            <a:ext cx="8466666" cy="2627386"/>
          </a:xfrm>
          <a:prstGeom prst="rect">
            <a:avLst/>
          </a:prstGeom>
        </p:spPr>
        <p:txBody>
          <a:bodyPr wrap="square">
            <a:spAutoFit/>
          </a:bodyPr>
          <a:lstStyle/>
          <a:p>
            <a:pPr>
              <a:lnSpc>
                <a:spcPct val="115000"/>
              </a:lnSpc>
              <a:spcAft>
                <a:spcPts val="1000"/>
              </a:spcAft>
            </a:pPr>
            <a:r>
              <a:rPr lang="en-US" sz="3600" b="1" i="1" dirty="0">
                <a:solidFill>
                  <a:schemeClr val="accent1"/>
                </a:solidFill>
                <a:latin typeface="Andalus" panose="02020603050405020304" pitchFamily="18" charset="-78"/>
                <a:ea typeface="Calibri" panose="020F0502020204030204" pitchFamily="34" charset="0"/>
                <a:cs typeface="Andalus" panose="02020603050405020304" pitchFamily="18" charset="-78"/>
              </a:rPr>
              <a:t>F</a:t>
            </a:r>
            <a:r>
              <a:rPr lang="en-US" sz="3600" b="1" i="1" dirty="0" smtClean="0">
                <a:solidFill>
                  <a:schemeClr val="accent1"/>
                </a:solidFill>
                <a:latin typeface="Andalus" panose="02020603050405020304" pitchFamily="18" charset="-78"/>
                <a:ea typeface="Calibri" panose="020F0502020204030204" pitchFamily="34" charset="0"/>
                <a:cs typeface="Andalus" panose="02020603050405020304" pitchFamily="18" charset="-78"/>
              </a:rPr>
              <a:t>uture </a:t>
            </a:r>
            <a:r>
              <a:rPr lang="en-US" sz="3600" b="1" i="1" dirty="0">
                <a:solidFill>
                  <a:schemeClr val="accent1"/>
                </a:solidFill>
                <a:latin typeface="Andalus" panose="02020603050405020304" pitchFamily="18" charset="-78"/>
                <a:ea typeface="Calibri" panose="020F0502020204030204" pitchFamily="34" charset="0"/>
                <a:cs typeface="Andalus" panose="02020603050405020304" pitchFamily="18" charset="-78"/>
              </a:rPr>
              <a:t>Improvements:</a:t>
            </a:r>
            <a:endParaRPr lang="en-US" sz="3600" i="1" dirty="0">
              <a:solidFill>
                <a:schemeClr val="accent1"/>
              </a:solidFill>
              <a:latin typeface="Andalus" panose="02020603050405020304" pitchFamily="18" charset="-78"/>
              <a:ea typeface="Calibri" panose="020F0502020204030204" pitchFamily="34" charset="0"/>
              <a:cs typeface="Andalus" panose="02020603050405020304" pitchFamily="18" charset="-78"/>
            </a:endParaRPr>
          </a:p>
          <a:p>
            <a:pPr>
              <a:lnSpc>
                <a:spcPct val="115000"/>
              </a:lnSpc>
              <a:spcAft>
                <a:spcPts val="1000"/>
              </a:spcAft>
            </a:pPr>
            <a:r>
              <a:rPr lang="en-US" sz="2000" dirty="0" smtClean="0">
                <a:solidFill>
                  <a:schemeClr val="accent1"/>
                </a:solidFill>
                <a:latin typeface="Andalus" panose="02020603050405020304" pitchFamily="18" charset="-78"/>
                <a:ea typeface="Calibri" panose="020F0502020204030204" pitchFamily="34" charset="0"/>
                <a:cs typeface="Andalus" panose="02020603050405020304" pitchFamily="18" charset="-78"/>
              </a:rPr>
              <a:t>To improve the </a:t>
            </a:r>
            <a:r>
              <a:rPr lang="en-US" sz="2000" dirty="0">
                <a:solidFill>
                  <a:schemeClr val="accent1"/>
                </a:solidFill>
                <a:latin typeface="Andalus" panose="02020603050405020304" pitchFamily="18" charset="-78"/>
                <a:ea typeface="Calibri" panose="020F0502020204030204" pitchFamily="34" charset="0"/>
                <a:cs typeface="Andalus" panose="02020603050405020304" pitchFamily="18" charset="-78"/>
              </a:rPr>
              <a:t>game, some potential extensions could be to add more obstacles, such as moving walls or changing the gap size. The game could also be made more challenging by increasing the speed or adding more tubes. Other enhancements could include adding a main menu, leaderboards, and different game modes.</a:t>
            </a:r>
            <a:endParaRPr lang="en-US" sz="2000" dirty="0">
              <a:solidFill>
                <a:schemeClr val="accent1"/>
              </a:solidFill>
              <a:effectLst/>
              <a:latin typeface="Andalus" panose="02020603050405020304" pitchFamily="18" charset="-78"/>
              <a:ea typeface="Calibri" panose="020F0502020204030204" pitchFamily="34" charset="0"/>
              <a:cs typeface="Andalus" panose="02020603050405020304" pitchFamily="18" charset="-78"/>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p:cTn id="1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8" y="503583"/>
            <a:ext cx="8596668" cy="2902226"/>
          </a:xfrm>
        </p:spPr>
        <p:txBody>
          <a:bodyPr>
            <a:normAutofit fontScale="90000"/>
          </a:bodyPr>
          <a:lstStyle/>
          <a:p>
            <a:pPr lvl="0"/>
            <a:r>
              <a:rPr lang="en-US" b="1" i="1" u="sng" dirty="0" smtClean="0">
                <a:latin typeface="Agency FB" panose="020B0503020202020204" pitchFamily="34" charset="0"/>
              </a:rPr>
              <a:t>Overview:</a:t>
            </a:r>
            <a:br>
              <a:rPr lang="en-US" dirty="0"/>
            </a:br>
            <a:r>
              <a:rPr lang="en-US" sz="2700" dirty="0">
                <a:latin typeface="Andalus" panose="02020603050405020304" pitchFamily="18" charset="-78"/>
                <a:cs typeface="Andalus" panose="02020603050405020304" pitchFamily="18" charset="-78"/>
              </a:rPr>
              <a:t>This Java project is a simple implementation of the popular mobile game Flappy Bird. The code uses the </a:t>
            </a:r>
            <a:r>
              <a:rPr lang="en-US" sz="2700" dirty="0" err="1">
                <a:latin typeface="Andalus" panose="02020603050405020304" pitchFamily="18" charset="-78"/>
                <a:cs typeface="Andalus" panose="02020603050405020304" pitchFamily="18" charset="-78"/>
              </a:rPr>
              <a:t>LibGdx</a:t>
            </a:r>
            <a:r>
              <a:rPr lang="en-US" sz="2700" dirty="0">
                <a:latin typeface="Andalus" panose="02020603050405020304" pitchFamily="18" charset="-78"/>
                <a:cs typeface="Andalus" panose="02020603050405020304" pitchFamily="18" charset="-78"/>
              </a:rPr>
              <a:t> library to handle the game's graphics and user input. The main goal of the game is for the player to navigate a bird through a series of pipes by tapping the screen to make the bird fly. The game ends if the bird collides with a pipe or the ground.</a:t>
            </a:r>
            <a:br>
              <a:rPr lang="en-US" sz="2700" dirty="0">
                <a:latin typeface="Andalus" panose="02020603050405020304" pitchFamily="18" charset="-78"/>
                <a:cs typeface="Andalus" panose="02020603050405020304" pitchFamily="18" charset="-78"/>
              </a:rPr>
            </a:br>
            <a:endParaRPr lang="en-US" sz="2700"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02686" y="235642"/>
            <a:ext cx="3131506" cy="6024481"/>
          </a:xfrm>
          <a:prstGeom prst="rect">
            <a:avLst/>
          </a:prstGeom>
          <a:ln w="228600" cap="sq" cmpd="thickThin">
            <a:solidFill>
              <a:srgbClr val="000000"/>
            </a:solidFill>
            <a:prstDash val="solid"/>
            <a:miter lim="800000"/>
            <a:headEnd/>
            <a:tailEnd/>
          </a:ln>
          <a:effectLst>
            <a:innerShdw blurRad="76200">
              <a:srgbClr val="000000"/>
            </a:innerShdw>
            <a:reflection blurRad="6350" stA="52000" endA="300" endPos="35000" dir="5400000" sy="-100000" algn="bl" rotWithShape="0"/>
          </a:effec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4643"/>
          </a:xfrm>
        </p:spPr>
        <p:txBody>
          <a:bodyPr/>
          <a:lstStyle/>
          <a:p>
            <a:r>
              <a:rPr lang="en-US" b="1" i="1" dirty="0" smtClean="0">
                <a:latin typeface="Andalus" panose="02020603050405020304" pitchFamily="18" charset="-78"/>
                <a:cs typeface="Andalus" panose="02020603050405020304" pitchFamily="18" charset="-78"/>
              </a:rPr>
              <a:t>What is Android Studio?</a:t>
            </a:r>
            <a:endParaRPr lang="en-US" b="1"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385786" y="1484243"/>
            <a:ext cx="8596668" cy="3880773"/>
          </a:xfrm>
        </p:spPr>
        <p:txBody>
          <a:bodyPr>
            <a:noAutofit/>
          </a:bodyPr>
          <a:lstStyle/>
          <a:p>
            <a:r>
              <a:rPr lang="en-US" sz="2400" dirty="0">
                <a:solidFill>
                  <a:schemeClr val="accent1"/>
                </a:solidFill>
                <a:latin typeface="Andalus" panose="02020603050405020304" pitchFamily="18" charset="-78"/>
                <a:cs typeface="Andalus" panose="02020603050405020304" pitchFamily="18" charset="-78"/>
              </a:rPr>
              <a:t>Android Studio is an integrated development environment (IDE) for building Android applications. It is the official IDE for Android app development, developed by Google and based on the IntelliJ IDEA Java IDE. Android Studio includes a set of tools for developing and testing Android applications, such as a code editor, a debugger, and an emulator. It also provides support for integrating with other tools and frameworks, such as </a:t>
            </a:r>
            <a:r>
              <a:rPr lang="en-US" sz="2400" dirty="0" err="1">
                <a:solidFill>
                  <a:schemeClr val="accent1"/>
                </a:solidFill>
                <a:latin typeface="Andalus" panose="02020603050405020304" pitchFamily="18" charset="-78"/>
                <a:cs typeface="Andalus" panose="02020603050405020304" pitchFamily="18" charset="-78"/>
              </a:rPr>
              <a:t>Git</a:t>
            </a:r>
            <a:r>
              <a:rPr lang="en-US" sz="2400" dirty="0">
                <a:solidFill>
                  <a:schemeClr val="accent1"/>
                </a:solidFill>
                <a:latin typeface="Andalus" panose="02020603050405020304" pitchFamily="18" charset="-78"/>
                <a:cs typeface="Andalus" panose="02020603050405020304" pitchFamily="18" charset="-78"/>
              </a:rPr>
              <a:t> for version control, </a:t>
            </a:r>
            <a:r>
              <a:rPr lang="en-US" sz="2400" dirty="0" err="1">
                <a:solidFill>
                  <a:schemeClr val="accent1"/>
                </a:solidFill>
                <a:latin typeface="Andalus" panose="02020603050405020304" pitchFamily="18" charset="-78"/>
                <a:cs typeface="Andalus" panose="02020603050405020304" pitchFamily="18" charset="-78"/>
              </a:rPr>
              <a:t>Gradle</a:t>
            </a:r>
            <a:r>
              <a:rPr lang="en-US" sz="2400" dirty="0">
                <a:solidFill>
                  <a:schemeClr val="accent1"/>
                </a:solidFill>
                <a:latin typeface="Andalus" panose="02020603050405020304" pitchFamily="18" charset="-78"/>
                <a:cs typeface="Andalus" panose="02020603050405020304" pitchFamily="18" charset="-78"/>
              </a:rPr>
              <a:t> for build automation, and </a:t>
            </a:r>
            <a:r>
              <a:rPr lang="en-US" sz="2400" dirty="0" err="1">
                <a:solidFill>
                  <a:schemeClr val="accent1"/>
                </a:solidFill>
                <a:latin typeface="Andalus" panose="02020603050405020304" pitchFamily="18" charset="-78"/>
                <a:cs typeface="Andalus" panose="02020603050405020304" pitchFamily="18" charset="-78"/>
              </a:rPr>
              <a:t>TestNG</a:t>
            </a:r>
            <a:r>
              <a:rPr lang="en-US" sz="2400" dirty="0">
                <a:solidFill>
                  <a:schemeClr val="accent1"/>
                </a:solidFill>
                <a:latin typeface="Andalus" panose="02020603050405020304" pitchFamily="18" charset="-78"/>
                <a:cs typeface="Andalus" panose="02020603050405020304" pitchFamily="18" charset="-78"/>
              </a:rPr>
              <a:t> for testing. Android Studio makes it easy for developers to create and test Android apps, and it is a popular choice among developers for building Android apps.</a:t>
            </a:r>
            <a:endParaRPr lang="en-US" sz="2400" dirty="0">
              <a:solidFill>
                <a:schemeClr val="accent1"/>
              </a:solidFill>
              <a:latin typeface="Andalus" panose="02020603050405020304" pitchFamily="18" charset="-78"/>
              <a:cs typeface="Andalus" panose="02020603050405020304" pitchFamily="18" charset="-78"/>
            </a:endParaRPr>
          </a:p>
        </p:txBody>
      </p:sp>
      <p:pic>
        <p:nvPicPr>
          <p:cNvPr id="3074" name="Picture 2" descr="Why is Android Studio still such a gruesome embarrassment? | TechCrunc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32800" y="3730171"/>
            <a:ext cx="3759200" cy="3139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anim calcmode="lin" valueType="num">
                                      <p:cBhvr>
                                        <p:cTn id="8" dur="2000" fill="hold"/>
                                        <p:tgtEl>
                                          <p:spTgt spid="3074"/>
                                        </p:tgtEl>
                                        <p:attrNameLst>
                                          <p:attrName>ppt_w</p:attrName>
                                        </p:attrNameLst>
                                      </p:cBhvr>
                                      <p:tavLst>
                                        <p:tav tm="0" fmla="#ppt_w*sin(2.5*pi*$)">
                                          <p:val>
                                            <p:fltVal val="0"/>
                                          </p:val>
                                        </p:tav>
                                        <p:tav tm="100000">
                                          <p:val>
                                            <p:fltVal val="1"/>
                                          </p:val>
                                        </p:tav>
                                      </p:tavLst>
                                    </p:anim>
                                    <p:anim calcmode="lin" valueType="num">
                                      <p:cBhvr>
                                        <p:cTn id="9"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Andalus" panose="02020603050405020304" pitchFamily="18" charset="-78"/>
                <a:cs typeface="Andalus" panose="02020603050405020304" pitchFamily="18" charset="-78"/>
              </a:rPr>
              <a:t>What</a:t>
            </a:r>
            <a:r>
              <a:rPr lang="en-US" dirty="0" smtClean="0"/>
              <a:t> is </a:t>
            </a:r>
            <a:r>
              <a:rPr lang="en-US" dirty="0" err="1" smtClean="0"/>
              <a:t>libGdx</a:t>
            </a:r>
            <a:r>
              <a:rPr lang="en-US" dirty="0" smtClean="0"/>
              <a:t>?</a:t>
            </a:r>
            <a:endParaRPr lang="en-US" dirty="0"/>
          </a:p>
        </p:txBody>
      </p:sp>
      <p:sp>
        <p:nvSpPr>
          <p:cNvPr id="3" name="Content Placeholder 2"/>
          <p:cNvSpPr>
            <a:spLocks noGrp="1"/>
          </p:cNvSpPr>
          <p:nvPr>
            <p:ph idx="1"/>
          </p:nvPr>
        </p:nvSpPr>
        <p:spPr>
          <a:xfrm>
            <a:off x="332777" y="1405215"/>
            <a:ext cx="8596668" cy="3047515"/>
          </a:xfrm>
        </p:spPr>
        <p:txBody>
          <a:bodyPr/>
          <a:lstStyle/>
          <a:p>
            <a:r>
              <a:rPr lang="en-US" sz="2400" dirty="0" err="1">
                <a:solidFill>
                  <a:schemeClr val="accent1"/>
                </a:solidFill>
                <a:latin typeface="Andalus" panose="02020603050405020304" pitchFamily="18" charset="-78"/>
                <a:cs typeface="Andalus" panose="02020603050405020304" pitchFamily="18" charset="-78"/>
              </a:rPr>
              <a:t>LibGDX</a:t>
            </a:r>
            <a:r>
              <a:rPr lang="en-US" sz="2400" dirty="0">
                <a:solidFill>
                  <a:schemeClr val="accent1"/>
                </a:solidFill>
                <a:latin typeface="Andalus" panose="02020603050405020304" pitchFamily="18" charset="-78"/>
                <a:cs typeface="Andalus" panose="02020603050405020304" pitchFamily="18" charset="-78"/>
              </a:rPr>
              <a:t> is a cross-platform game development framework written in Java. It allows developers to write their code once and deploy it to multiple platforms, including Android, iOS, desktop, and the web. </a:t>
            </a:r>
            <a:r>
              <a:rPr lang="en-US" sz="2400" dirty="0" err="1">
                <a:solidFill>
                  <a:schemeClr val="accent1"/>
                </a:solidFill>
                <a:latin typeface="Andalus" panose="02020603050405020304" pitchFamily="18" charset="-78"/>
                <a:cs typeface="Andalus" panose="02020603050405020304" pitchFamily="18" charset="-78"/>
              </a:rPr>
              <a:t>LibGDX</a:t>
            </a:r>
            <a:r>
              <a:rPr lang="en-US" sz="2400" dirty="0">
                <a:solidFill>
                  <a:schemeClr val="accent1"/>
                </a:solidFill>
                <a:latin typeface="Andalus" panose="02020603050405020304" pitchFamily="18" charset="-78"/>
                <a:cs typeface="Andalus" panose="02020603050405020304" pitchFamily="18" charset="-78"/>
              </a:rPr>
              <a:t> provides a set of APIs for creating games, including support for graphics, audio, input, and networking. It also includes a number of tools for building and testing games, making it a comprehensive solution for game development on multiple platforms.</a:t>
            </a:r>
            <a:endParaRPr lang="en-US" sz="2400" dirty="0">
              <a:solidFill>
                <a:schemeClr val="accent1"/>
              </a:solidFill>
              <a:latin typeface="Andalus" panose="02020603050405020304" pitchFamily="18" charset="-78"/>
              <a:cs typeface="Andalus" panose="02020603050405020304" pitchFamily="18" charset="-78"/>
            </a:endParaRPr>
          </a:p>
          <a:p>
            <a:endParaRPr lang="en-US" dirty="0">
              <a:latin typeface="Andalus" panose="02020603050405020304" pitchFamily="18" charset="-78"/>
              <a:cs typeface="Andalus" panose="02020603050405020304" pitchFamily="18" charset="-78"/>
            </a:endParaRPr>
          </a:p>
        </p:txBody>
      </p:sp>
      <p:pic>
        <p:nvPicPr>
          <p:cNvPr id="2050" name="Picture 2" descr="libgdx.com/assets/brand/stacke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16758" y="3291579"/>
            <a:ext cx="4151382" cy="37126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122"/>
          </a:xfrm>
        </p:spPr>
        <p:txBody>
          <a:bodyPr/>
          <a:lstStyle/>
          <a:p>
            <a:r>
              <a:rPr lang="en-US" b="1" i="1" dirty="0" smtClean="0">
                <a:latin typeface="Andalus" panose="02020603050405020304" pitchFamily="18" charset="-78"/>
                <a:cs typeface="Andalus" panose="02020603050405020304" pitchFamily="18" charset="-78"/>
              </a:rPr>
              <a:t>Purpose</a:t>
            </a:r>
            <a:endParaRPr lang="en-US" b="1"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677334" y="1351723"/>
            <a:ext cx="8596668" cy="2862468"/>
          </a:xfrm>
        </p:spPr>
        <p:txBody>
          <a:bodyPr/>
          <a:lstStyle/>
          <a:p>
            <a:r>
              <a:rPr lang="en-US" sz="2400" dirty="0">
                <a:solidFill>
                  <a:schemeClr val="accent1"/>
                </a:solidFill>
                <a:latin typeface="Andalus" panose="02020603050405020304" pitchFamily="18" charset="-78"/>
                <a:cs typeface="Andalus" panose="02020603050405020304" pitchFamily="18" charset="-78"/>
              </a:rPr>
              <a:t>The purpose of the code you provided is to create a Flappy Bird-like game using the </a:t>
            </a:r>
            <a:r>
              <a:rPr lang="en-US" sz="2400" dirty="0" err="1">
                <a:solidFill>
                  <a:schemeClr val="accent1"/>
                </a:solidFill>
                <a:latin typeface="Andalus" panose="02020603050405020304" pitchFamily="18" charset="-78"/>
                <a:cs typeface="Andalus" panose="02020603050405020304" pitchFamily="18" charset="-78"/>
              </a:rPr>
              <a:t>LibGDX</a:t>
            </a:r>
            <a:r>
              <a:rPr lang="en-US" sz="2400" dirty="0">
                <a:solidFill>
                  <a:schemeClr val="accent1"/>
                </a:solidFill>
                <a:latin typeface="Andalus" panose="02020603050405020304" pitchFamily="18" charset="-78"/>
                <a:cs typeface="Andalus" panose="02020603050405020304" pitchFamily="18" charset="-78"/>
              </a:rPr>
              <a:t> library in Java. The game involves a player controlling a bird that flies through obstacles in the form of tubes. The player scores points by successfully navigating the bird through the tubes without colliding with them. The game ends when the bird collides with a tube or goes off the top or bottom of the screen.</a:t>
            </a:r>
            <a:endParaRPr lang="en-US" sz="2400" dirty="0">
              <a:solidFill>
                <a:schemeClr val="accent1"/>
              </a:solidFill>
              <a:latin typeface="Andalus" panose="02020603050405020304" pitchFamily="18" charset="-78"/>
              <a:cs typeface="Andalus" panose="02020603050405020304" pitchFamily="18" charset="-78"/>
            </a:endParaRPr>
          </a:p>
          <a:p>
            <a:endParaRPr lang="en-US" dirty="0"/>
          </a:p>
        </p:txBody>
      </p:sp>
      <p:pic>
        <p:nvPicPr>
          <p:cNvPr id="1026" name="Picture 2" descr="Should we be worrying about the purpose of life? | Lifestyle News,The  Indian Expres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4472" y="3803374"/>
            <a:ext cx="5389530" cy="27697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randombar(horizontal)">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5130"/>
          </a:xfrm>
        </p:spPr>
        <p:txBody>
          <a:bodyPr/>
          <a:lstStyle/>
          <a:p>
            <a:r>
              <a:rPr lang="en-US" i="1" dirty="0" smtClean="0">
                <a:latin typeface="Andalus" panose="02020603050405020304" pitchFamily="18" charset="-78"/>
                <a:cs typeface="Andalus" panose="02020603050405020304" pitchFamily="18" charset="-78"/>
              </a:rPr>
              <a:t>Purpose (Continued)</a:t>
            </a:r>
            <a:endParaRPr lang="en-US"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677334" y="1643270"/>
            <a:ext cx="8596668" cy="3180522"/>
          </a:xfrm>
        </p:spPr>
        <p:txBody>
          <a:bodyPr/>
          <a:lstStyle/>
          <a:p>
            <a:r>
              <a:rPr lang="en-US" sz="2400" dirty="0">
                <a:solidFill>
                  <a:schemeClr val="accent1"/>
                </a:solidFill>
                <a:latin typeface="Andalus" panose="02020603050405020304" pitchFamily="18" charset="-78"/>
                <a:cs typeface="Andalus" panose="02020603050405020304" pitchFamily="18" charset="-78"/>
              </a:rPr>
              <a:t>The code sets up a number of variables and objects to store the necessary information for the </a:t>
            </a:r>
            <a:r>
              <a:rPr lang="en-US" sz="3200" dirty="0">
                <a:solidFill>
                  <a:schemeClr val="accent1"/>
                </a:solidFill>
                <a:latin typeface="Andalus" panose="02020603050405020304" pitchFamily="18" charset="-78"/>
                <a:cs typeface="Andalus" panose="02020603050405020304" pitchFamily="18" charset="-78"/>
              </a:rPr>
              <a:t>game</a:t>
            </a:r>
            <a:r>
              <a:rPr lang="en-US" sz="2400" dirty="0">
                <a:solidFill>
                  <a:schemeClr val="accent1"/>
                </a:solidFill>
                <a:latin typeface="Andalus" panose="02020603050405020304" pitchFamily="18" charset="-78"/>
                <a:cs typeface="Andalus" panose="02020603050405020304" pitchFamily="18" charset="-78"/>
              </a:rPr>
              <a:t>, such as the textures for the game elements, the position and movement of the bird, and the score. It also includes a number of methods for rendering and updating the game state, such as the create and render methods.</a:t>
            </a:r>
            <a:endParaRPr lang="en-US" sz="2400" dirty="0">
              <a:solidFill>
                <a:schemeClr val="accent1"/>
              </a:solidFill>
              <a:latin typeface="Andalus" panose="02020603050405020304" pitchFamily="18" charset="-78"/>
              <a:cs typeface="Andalus" panose="02020603050405020304" pitchFamily="18" charset="-78"/>
            </a:endParaRPr>
          </a:p>
          <a:p>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6971"/>
          </a:xfrm>
        </p:spPr>
        <p:txBody>
          <a:bodyPr/>
          <a:lstStyle/>
          <a:p>
            <a:r>
              <a:rPr lang="en-US" b="1" i="1" dirty="0" smtClean="0">
                <a:latin typeface="Andalus" panose="02020603050405020304" pitchFamily="18" charset="-78"/>
                <a:cs typeface="Andalus" panose="02020603050405020304" pitchFamily="18" charset="-78"/>
              </a:rPr>
              <a:t>How code works?</a:t>
            </a:r>
            <a:endParaRPr lang="en-US" b="1"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314477" y="1596571"/>
            <a:ext cx="8596668" cy="3991428"/>
          </a:xfrm>
        </p:spPr>
        <p:txBody>
          <a:bodyPr>
            <a:normAutofit/>
          </a:bodyPr>
          <a:lstStyle/>
          <a:p>
            <a:r>
              <a:rPr lang="en-US" sz="2400" dirty="0">
                <a:solidFill>
                  <a:schemeClr val="accent1"/>
                </a:solidFill>
                <a:latin typeface="Andalus" panose="02020603050405020304" pitchFamily="18" charset="-78"/>
                <a:cs typeface="Andalus" panose="02020603050405020304" pitchFamily="18" charset="-78"/>
              </a:rPr>
              <a:t>The program consists of a single class called </a:t>
            </a:r>
            <a:r>
              <a:rPr lang="en-US" sz="2400" dirty="0" err="1">
                <a:solidFill>
                  <a:schemeClr val="accent1"/>
                </a:solidFill>
                <a:latin typeface="Andalus" panose="02020603050405020304" pitchFamily="18" charset="-78"/>
                <a:cs typeface="Andalus" panose="02020603050405020304" pitchFamily="18" charset="-78"/>
              </a:rPr>
              <a:t>FlappyBird</a:t>
            </a:r>
            <a:r>
              <a:rPr lang="en-US" sz="2400" dirty="0">
                <a:solidFill>
                  <a:schemeClr val="accent1"/>
                </a:solidFill>
                <a:latin typeface="Andalus" panose="02020603050405020304" pitchFamily="18" charset="-78"/>
                <a:cs typeface="Andalus" panose="02020603050405020304" pitchFamily="18" charset="-78"/>
              </a:rPr>
              <a:t>, which extends the </a:t>
            </a:r>
            <a:r>
              <a:rPr lang="en-US" sz="2400" dirty="0" err="1">
                <a:solidFill>
                  <a:schemeClr val="accent1"/>
                </a:solidFill>
                <a:latin typeface="Andalus" panose="02020603050405020304" pitchFamily="18" charset="-78"/>
                <a:cs typeface="Andalus" panose="02020603050405020304" pitchFamily="18" charset="-78"/>
              </a:rPr>
              <a:t>ApplicationAdapter</a:t>
            </a:r>
            <a:r>
              <a:rPr lang="en-US" sz="2400" dirty="0">
                <a:solidFill>
                  <a:schemeClr val="accent1"/>
                </a:solidFill>
                <a:latin typeface="Andalus" panose="02020603050405020304" pitchFamily="18" charset="-78"/>
                <a:cs typeface="Andalus" panose="02020603050405020304" pitchFamily="18" charset="-78"/>
              </a:rPr>
              <a:t> class from the </a:t>
            </a:r>
            <a:r>
              <a:rPr lang="en-US" sz="2400" dirty="0" err="1">
                <a:solidFill>
                  <a:schemeClr val="accent1"/>
                </a:solidFill>
                <a:latin typeface="Andalus" panose="02020603050405020304" pitchFamily="18" charset="-78"/>
                <a:cs typeface="Andalus" panose="02020603050405020304" pitchFamily="18" charset="-78"/>
              </a:rPr>
              <a:t>LibGDX</a:t>
            </a:r>
            <a:r>
              <a:rPr lang="en-US" sz="2400" dirty="0">
                <a:solidFill>
                  <a:schemeClr val="accent1"/>
                </a:solidFill>
                <a:latin typeface="Andalus" panose="02020603050405020304" pitchFamily="18" charset="-78"/>
                <a:cs typeface="Andalus" panose="02020603050405020304" pitchFamily="18" charset="-78"/>
              </a:rPr>
              <a:t> library. This class contains a number of methods that are responsible for different aspects of the game, such as rendering the graphics, handling user input, and updating the game state.</a:t>
            </a:r>
            <a:endParaRPr lang="en-US" sz="2400" dirty="0">
              <a:solidFill>
                <a:schemeClr val="accent1"/>
              </a:solidFill>
              <a:latin typeface="Andalus" panose="02020603050405020304" pitchFamily="18" charset="-78"/>
              <a:cs typeface="Andalus" panose="02020603050405020304" pitchFamily="18" charset="-78"/>
            </a:endParaRPr>
          </a:p>
          <a:p>
            <a:r>
              <a:rPr lang="en-US" sz="2400" dirty="0">
                <a:solidFill>
                  <a:schemeClr val="accent1"/>
                </a:solidFill>
                <a:latin typeface="Andalus" panose="02020603050405020304" pitchFamily="18" charset="-78"/>
                <a:cs typeface="Andalus" panose="02020603050405020304" pitchFamily="18" charset="-78"/>
              </a:rPr>
              <a:t>The main method that controls the gameplay is the render method, which is called repeatedly by the </a:t>
            </a:r>
            <a:r>
              <a:rPr lang="en-US" sz="2400" dirty="0" err="1">
                <a:solidFill>
                  <a:schemeClr val="accent1"/>
                </a:solidFill>
                <a:latin typeface="Andalus" panose="02020603050405020304" pitchFamily="18" charset="-78"/>
                <a:cs typeface="Andalus" panose="02020603050405020304" pitchFamily="18" charset="-78"/>
              </a:rPr>
              <a:t>LibGDX</a:t>
            </a:r>
            <a:r>
              <a:rPr lang="en-US" sz="2400" dirty="0">
                <a:solidFill>
                  <a:schemeClr val="accent1"/>
                </a:solidFill>
                <a:latin typeface="Andalus" panose="02020603050405020304" pitchFamily="18" charset="-78"/>
                <a:cs typeface="Andalus" panose="02020603050405020304" pitchFamily="18" charset="-78"/>
              </a:rPr>
              <a:t> game loop. This method handles user input, updates the game state, and renders the graphics for each frame.</a:t>
            </a:r>
            <a:endParaRPr lang="en-US" sz="2400" dirty="0">
              <a:solidFill>
                <a:schemeClr val="accent1"/>
              </a:solidFill>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1828"/>
            <a:ext cx="8596668" cy="957943"/>
          </a:xfrm>
        </p:spPr>
        <p:txBody>
          <a:bodyPr/>
          <a:lstStyle/>
          <a:p>
            <a:r>
              <a:rPr lang="en-US" i="1" dirty="0" smtClean="0">
                <a:latin typeface="Andalus" panose="02020603050405020304" pitchFamily="18" charset="-78"/>
                <a:cs typeface="Andalus" panose="02020603050405020304" pitchFamily="18" charset="-78"/>
              </a:rPr>
              <a:t>How code works? (Continued)</a:t>
            </a:r>
            <a:endParaRPr lang="en-US"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677334" y="1799771"/>
            <a:ext cx="8596668" cy="4241591"/>
          </a:xfrm>
        </p:spPr>
        <p:txBody>
          <a:bodyPr>
            <a:normAutofit/>
          </a:bodyPr>
          <a:lstStyle/>
          <a:p>
            <a:r>
              <a:rPr lang="en-US" sz="2400" dirty="0">
                <a:solidFill>
                  <a:schemeClr val="accent1"/>
                </a:solidFill>
                <a:latin typeface="Andalus" panose="02020603050405020304" pitchFamily="18" charset="-78"/>
                <a:cs typeface="Andalus" panose="02020603050405020304" pitchFamily="18" charset="-78"/>
              </a:rPr>
              <a:t>The game state is controlled by the </a:t>
            </a:r>
            <a:r>
              <a:rPr lang="en-US" sz="2400" dirty="0" err="1">
                <a:solidFill>
                  <a:schemeClr val="accent1"/>
                </a:solidFill>
                <a:latin typeface="Andalus" panose="02020603050405020304" pitchFamily="18" charset="-78"/>
                <a:cs typeface="Andalus" panose="02020603050405020304" pitchFamily="18" charset="-78"/>
              </a:rPr>
              <a:t>gameState</a:t>
            </a:r>
            <a:r>
              <a:rPr lang="en-US" sz="2400" dirty="0">
                <a:solidFill>
                  <a:schemeClr val="accent1"/>
                </a:solidFill>
                <a:latin typeface="Andalus" panose="02020603050405020304" pitchFamily="18" charset="-78"/>
                <a:cs typeface="Andalus" panose="02020603050405020304" pitchFamily="18" charset="-78"/>
              </a:rPr>
              <a:t> variable, which can have one of three values: 0 for the start menu, 1 for the playing state, and 2 for the game over state. The render method uses this variable to determine which actions to take each frame.</a:t>
            </a:r>
            <a:endParaRPr lang="en-US" sz="2400" dirty="0">
              <a:solidFill>
                <a:schemeClr val="accent1"/>
              </a:solidFill>
              <a:latin typeface="Andalus" panose="02020603050405020304" pitchFamily="18" charset="-78"/>
              <a:cs typeface="Andalus" panose="02020603050405020304" pitchFamily="18" charset="-78"/>
            </a:endParaRPr>
          </a:p>
          <a:p>
            <a:r>
              <a:rPr lang="en-US" sz="2400" dirty="0">
                <a:solidFill>
                  <a:schemeClr val="accent1"/>
                </a:solidFill>
                <a:latin typeface="Andalus" panose="02020603050405020304" pitchFamily="18" charset="-78"/>
                <a:cs typeface="Andalus" panose="02020603050405020304" pitchFamily="18" charset="-78"/>
              </a:rPr>
              <a:t>In the playing state, the program uses the velocity variable to control the upward movement of the bird when the user taps the screen. The gravity variable is used to increase the bird's downward velocity over time, causing it to fall back down towards the ground.</a:t>
            </a:r>
            <a:endParaRPr lang="en-US" sz="2400" dirty="0">
              <a:solidFill>
                <a:schemeClr val="accent1"/>
              </a:solidFill>
              <a:latin typeface="Andalus" panose="02020603050405020304" pitchFamily="18" charset="-78"/>
              <a:cs typeface="Andalus" panose="02020603050405020304" pitchFamily="18" charset="-78"/>
            </a:endParaRPr>
          </a:p>
          <a:p>
            <a:endParaRPr lang="en-US" sz="2400" dirty="0">
              <a:solidFill>
                <a:schemeClr val="accent1"/>
              </a:solidFill>
              <a:latin typeface="Andalus" panose="02020603050405020304" pitchFamily="18" charset="-78"/>
              <a:cs typeface="Andalus" panose="02020603050405020304" pitchFamily="18" charset="-78"/>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43429"/>
            <a:ext cx="8596668" cy="798286"/>
          </a:xfrm>
        </p:spPr>
        <p:txBody>
          <a:bodyPr/>
          <a:lstStyle/>
          <a:p>
            <a:r>
              <a:rPr lang="en-US" i="1" dirty="0" smtClean="0">
                <a:latin typeface="Andalus" panose="02020603050405020304" pitchFamily="18" charset="-78"/>
                <a:cs typeface="Andalus" panose="02020603050405020304" pitchFamily="18" charset="-78"/>
              </a:rPr>
              <a:t>How code works? (Continued)</a:t>
            </a:r>
            <a:endParaRPr lang="en-US" i="1" dirty="0">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normAutofit/>
          </a:bodyPr>
          <a:lstStyle/>
          <a:p>
            <a:r>
              <a:rPr lang="en-US" sz="2400" dirty="0">
                <a:solidFill>
                  <a:schemeClr val="accent1"/>
                </a:solidFill>
                <a:latin typeface="Andalus" panose="02020603050405020304" pitchFamily="18" charset="-78"/>
                <a:cs typeface="Andalus" panose="02020603050405020304" pitchFamily="18" charset="-78"/>
              </a:rPr>
              <a:t>The program uses arrays of Texture objects to store the images for the bird and the pipes, and a </a:t>
            </a:r>
            <a:r>
              <a:rPr lang="en-US" sz="2400" dirty="0" err="1">
                <a:solidFill>
                  <a:schemeClr val="accent1"/>
                </a:solidFill>
                <a:latin typeface="Andalus" panose="02020603050405020304" pitchFamily="18" charset="-78"/>
                <a:cs typeface="Andalus" panose="02020603050405020304" pitchFamily="18" charset="-78"/>
              </a:rPr>
              <a:t>SpriteBatch</a:t>
            </a:r>
            <a:r>
              <a:rPr lang="en-US" sz="2400" dirty="0">
                <a:solidFill>
                  <a:schemeClr val="accent1"/>
                </a:solidFill>
                <a:latin typeface="Andalus" panose="02020603050405020304" pitchFamily="18" charset="-78"/>
                <a:cs typeface="Andalus" panose="02020603050405020304" pitchFamily="18" charset="-78"/>
              </a:rPr>
              <a:t> object to draw these images to the screen. The program also uses a </a:t>
            </a:r>
            <a:r>
              <a:rPr lang="en-US" sz="2400" dirty="0" err="1">
                <a:solidFill>
                  <a:schemeClr val="accent1"/>
                </a:solidFill>
                <a:latin typeface="Andalus" panose="02020603050405020304" pitchFamily="18" charset="-78"/>
                <a:cs typeface="Andalus" panose="02020603050405020304" pitchFamily="18" charset="-78"/>
              </a:rPr>
              <a:t>BitmapFont</a:t>
            </a:r>
            <a:r>
              <a:rPr lang="en-US" sz="2400" dirty="0">
                <a:solidFill>
                  <a:schemeClr val="accent1"/>
                </a:solidFill>
                <a:latin typeface="Andalus" panose="02020603050405020304" pitchFamily="18" charset="-78"/>
                <a:cs typeface="Andalus" panose="02020603050405020304" pitchFamily="18" charset="-78"/>
              </a:rPr>
              <a:t> object to render the score to the screen.</a:t>
            </a:r>
            <a:endParaRPr lang="en-US" sz="2400" dirty="0">
              <a:solidFill>
                <a:schemeClr val="accent1"/>
              </a:solidFill>
              <a:latin typeface="Andalus" panose="02020603050405020304" pitchFamily="18" charset="-78"/>
              <a:cs typeface="Andalus" panose="02020603050405020304" pitchFamily="18" charset="-78"/>
            </a:endParaRPr>
          </a:p>
          <a:p>
            <a:r>
              <a:rPr lang="en-US" sz="2400" dirty="0">
                <a:solidFill>
                  <a:schemeClr val="accent1"/>
                </a:solidFill>
                <a:latin typeface="Andalus" panose="02020603050405020304" pitchFamily="18" charset="-78"/>
                <a:cs typeface="Andalus" panose="02020603050405020304" pitchFamily="18" charset="-78"/>
              </a:rPr>
              <a:t>The program uses a Circle object to represent the collision area for the bird, and Rectangle objects to represent the collision areas for the pipes. The program uses the </a:t>
            </a:r>
            <a:r>
              <a:rPr lang="en-US" sz="2400" dirty="0" err="1">
                <a:solidFill>
                  <a:schemeClr val="accent1"/>
                </a:solidFill>
                <a:latin typeface="Andalus" panose="02020603050405020304" pitchFamily="18" charset="-78"/>
                <a:cs typeface="Andalus" panose="02020603050405020304" pitchFamily="18" charset="-78"/>
              </a:rPr>
              <a:t>Intersector</a:t>
            </a:r>
            <a:r>
              <a:rPr lang="en-US" sz="2400" dirty="0">
                <a:solidFill>
                  <a:schemeClr val="accent1"/>
                </a:solidFill>
                <a:latin typeface="Andalus" panose="02020603050405020304" pitchFamily="18" charset="-78"/>
                <a:cs typeface="Andalus" panose="02020603050405020304" pitchFamily="18" charset="-78"/>
              </a:rPr>
              <a:t> class from the </a:t>
            </a:r>
            <a:r>
              <a:rPr lang="en-US" sz="2400" dirty="0" err="1">
                <a:solidFill>
                  <a:schemeClr val="accent1"/>
                </a:solidFill>
                <a:latin typeface="Andalus" panose="02020603050405020304" pitchFamily="18" charset="-78"/>
                <a:cs typeface="Andalus" panose="02020603050405020304" pitchFamily="18" charset="-78"/>
              </a:rPr>
              <a:t>LibGDX</a:t>
            </a:r>
            <a:r>
              <a:rPr lang="en-US" sz="2400" dirty="0">
                <a:solidFill>
                  <a:schemeClr val="accent1"/>
                </a:solidFill>
                <a:latin typeface="Andalus" panose="02020603050405020304" pitchFamily="18" charset="-78"/>
                <a:cs typeface="Andalus" panose="02020603050405020304" pitchFamily="18" charset="-78"/>
              </a:rPr>
              <a:t> library to detect collisions between these objects.</a:t>
            </a:r>
            <a:endParaRPr lang="en-US" sz="2400" dirty="0">
              <a:solidFill>
                <a:schemeClr val="accent1"/>
              </a:solidFill>
              <a:latin typeface="Andalus" panose="02020603050405020304" pitchFamily="18" charset="-78"/>
              <a:cs typeface="Andalus" panose="02020603050405020304" pitchFamily="18" charset="-78"/>
            </a:endParaRPr>
          </a:p>
          <a:p>
            <a:endParaRPr lang="en-US" sz="2400" dirty="0">
              <a:solidFill>
                <a:schemeClr val="accent1"/>
              </a:solidFill>
              <a:latin typeface="Andalus" panose="02020603050405020304" pitchFamily="18" charset="-78"/>
              <a:cs typeface="Andalus" panose="02020603050405020304" pitchFamily="18" charset="-78"/>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2.91667E-6 -1.85185E-6 L -2.91667E-6 -0.07222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6063</Words>
  <Application>WPS Presentation</Application>
  <PresentationFormat>Widescreen</PresentationFormat>
  <Paragraphs>73</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Wingdings 3</vt:lpstr>
      <vt:lpstr>Arial</vt:lpstr>
      <vt:lpstr>Agency FB</vt:lpstr>
      <vt:lpstr>Trebuchet MS</vt:lpstr>
      <vt:lpstr>Andalus</vt:lpstr>
      <vt:lpstr>Times New Roman</vt:lpstr>
      <vt:lpstr>Calibri</vt:lpstr>
      <vt:lpstr>Microsoft YaHei</vt:lpstr>
      <vt:lpstr>Arial Unicode MS</vt:lpstr>
      <vt:lpstr>Facet</vt:lpstr>
      <vt:lpstr>Flappy Bird game </vt:lpstr>
      <vt:lpstr>Overview: This Java project is a simple implementation of the popular mobile game Flappy Bird. The code uses the LibGdx library to handle the game's graphics and user input. The main goal of the game is for the player to navigate a bird through a series of pipes by tapping the screen to make the bird fly. The game ends if the bird collides with a pipe or the ground. </vt:lpstr>
      <vt:lpstr>What is Android Studio?</vt:lpstr>
      <vt:lpstr>What is libGdx?</vt:lpstr>
      <vt:lpstr>Purpose</vt:lpstr>
      <vt:lpstr>Purpose (Continued)</vt:lpstr>
      <vt:lpstr>How code works?</vt:lpstr>
      <vt:lpstr>How code works? (Continued)</vt:lpstr>
      <vt:lpstr>How code works? (Continued)</vt:lpstr>
      <vt:lpstr>Structure:</vt:lpstr>
      <vt:lpstr>Structure (Continued):</vt:lpstr>
      <vt:lpstr>Structure (Continued):</vt:lpstr>
      <vt:lpstr>Detection of Collisions and Game Over:</vt:lpstr>
      <vt:lpstr>Testing and Debugging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Flappy Bird game</dc:title>
  <dc:creator>Ammar</dc:creator>
  <cp:lastModifiedBy>Ammar Shah</cp:lastModifiedBy>
  <cp:revision>12</cp:revision>
  <dcterms:created xsi:type="dcterms:W3CDTF">2023-01-02T18:18:00Z</dcterms:created>
  <dcterms:modified xsi:type="dcterms:W3CDTF">2025-09-02T13:46:03Z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84615BE121494FBDBE71B1C1DB115295_12</vt:lpwstr>
  </property>
  <property fmtid="{D5CDD505-2E9C-101B-9397-08002B2CF9AE}" pid="3" name="KSOProductBuildVer">
    <vt:lpwstr>2057-12.2.0.22530</vt:lpwstr>
  </property>
</Properties>
</file>