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72" r:id="rId4"/>
    <p:sldId id="263" r:id="rId5"/>
    <p:sldId id="270" r:id="rId6"/>
    <p:sldId id="259" r:id="rId7"/>
    <p:sldId id="264" r:id="rId8"/>
    <p:sldId id="283" r:id="rId9"/>
    <p:sldId id="267" r:id="rId10"/>
    <p:sldId id="271" r:id="rId11"/>
    <p:sldId id="275" r:id="rId12"/>
    <p:sldId id="278" r:id="rId13"/>
    <p:sldId id="277" r:id="rId14"/>
    <p:sldId id="282" r:id="rId15"/>
    <p:sldId id="279" r:id="rId16"/>
    <p:sldId id="273" r:id="rId17"/>
    <p:sldId id="281" r:id="rId18"/>
    <p:sldId id="284" r:id="rId19"/>
    <p:sldId id="276" r:id="rId20"/>
    <p:sldId id="266" r:id="rId21"/>
    <p:sldId id="285" r:id="rId22"/>
    <p:sldId id="286" r:id="rId23"/>
    <p:sldId id="287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1EE46-911F-41DE-A7FB-71DE493011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9C6A43-8E5C-475A-A70D-5BC79E64E5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5BBDEB-1976-499F-A04C-AD266E2AF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110BB-6078-4ADB-B606-7694B4A56942}" type="datetimeFigureOut">
              <a:rPr lang="en-GB" smtClean="0"/>
              <a:t>28/06/2020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CDD517-EE68-40D3-A575-A9174BA0D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AEA3DA-2683-4F4F-A090-C89863C87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04CF4-64CC-45D3-963A-9697DCC967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5879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1847E-4A68-4525-9DC3-D92252C4C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946059-A057-47AF-BB08-35CE3AC546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72E873-C1FC-4166-8E18-444BBF91B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110BB-6078-4ADB-B606-7694B4A56942}" type="datetimeFigureOut">
              <a:rPr lang="en-GB" smtClean="0"/>
              <a:t>28/06/2020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710550-A501-44B4-A090-237E21AAB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4BE5FA-4983-498C-90B2-9F0E4435C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04CF4-64CC-45D3-963A-9697DCC967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0047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AF2B95-C1DB-4B76-BBA1-583D2D4665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213CE4-E695-4C74-9A0C-239A219FDF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C0C9CE-550C-4EE7-B7B3-40225DBAF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110BB-6078-4ADB-B606-7694B4A56942}" type="datetimeFigureOut">
              <a:rPr lang="en-GB" smtClean="0"/>
              <a:t>28/06/2020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B2E33C-E017-4A79-809A-0EC9A6301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CE11F2-083A-4A87-995F-0B86BCA27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04CF4-64CC-45D3-963A-9697DCC967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1776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BF2A1-80D7-46AD-A727-D49C5585D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11616"/>
            <a:ext cx="10515600" cy="684447"/>
          </a:xfrm>
        </p:spPr>
        <p:txBody>
          <a:bodyPr>
            <a:normAutofit/>
          </a:bodyPr>
          <a:lstStyle>
            <a:lvl1pPr>
              <a:defRPr sz="2800" b="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DBDE8F-AF15-4EBA-8FDA-92CFA361F9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99DB7E-2EF7-4117-9DD1-481B5B341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110BB-6078-4ADB-B606-7694B4A56942}" type="datetimeFigureOut">
              <a:rPr lang="en-GB" smtClean="0"/>
              <a:t>28/06/2020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A81177-86ED-4B53-B1A5-71EB7B868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9A3D5E-C2E5-4D79-BEFD-1643044C7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04CF4-64CC-45D3-963A-9697DCC967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7344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9ACF8-8E4A-4622-9C70-260256685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B2C5A4-A59D-4B62-A699-B2D00E54B7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938EDA-9E28-49E5-A6FD-FCCCDE347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110BB-6078-4ADB-B606-7694B4A56942}" type="datetimeFigureOut">
              <a:rPr lang="en-GB" smtClean="0"/>
              <a:t>28/06/2020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1C6DE5-7832-4BAB-B8D6-5CA74B93B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75A08C-88FD-4BA1-A639-DB3958822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04CF4-64CC-45D3-963A-9697DCC967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9187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D37FA-6E94-484D-A5AA-F58E98DAF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B36C28-E2B6-49BE-BD28-C8957B3703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C9B087-D57D-488D-A5A0-B4242379B7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CF6C02-057A-49F2-BD7A-EEDEBD3B2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110BB-6078-4ADB-B606-7694B4A56942}" type="datetimeFigureOut">
              <a:rPr lang="en-GB" smtClean="0"/>
              <a:t>28/06/2020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67FFF8-B7BB-4A3E-A34A-EA02F9160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C8A79F-9DF4-4A9E-8761-5D55F62FE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04CF4-64CC-45D3-963A-9697DCC967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5702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5A69F-A375-482E-AA7F-01D866938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FED2A9-5FB5-4AA4-B777-3707237588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56A4DC-30AB-4FA1-8A20-BDFF7EF8C9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725164-C256-42D2-82BC-EE51B9876C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A58332-6325-438A-A869-FCCDAB2BC3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AD7D78-DDB2-4542-A7A3-819C9B627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110BB-6078-4ADB-B606-7694B4A56942}" type="datetimeFigureOut">
              <a:rPr lang="en-GB" smtClean="0"/>
              <a:t>28/06/2020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27275-EB40-4C18-ABF6-ED4CEFA94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38C682-8CDE-4214-B91C-2BF6F4A06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04CF4-64CC-45D3-963A-9697DCC967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700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E603C-FCFE-42E1-9498-8479BE0D2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C4F5CA-321E-462F-9A8A-552C9B083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110BB-6078-4ADB-B606-7694B4A56942}" type="datetimeFigureOut">
              <a:rPr lang="en-GB" smtClean="0"/>
              <a:t>28/06/2020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7EDC6E-A64D-4F5C-B726-255E0CEDC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2DF3A6-1DEA-4D1D-BFAC-1F1C0DAEE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04CF4-64CC-45D3-963A-9697DCC967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3249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B066C7-8E49-4938-80AC-A89A6FB2C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110BB-6078-4ADB-B606-7694B4A56942}" type="datetimeFigureOut">
              <a:rPr lang="en-GB" smtClean="0"/>
              <a:t>28/06/2020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524588-4888-4164-A30F-C245444D4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F1ECE2-6886-4E46-AAA4-21D0E6A38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04CF4-64CC-45D3-963A-9697DCC967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0281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A9963-E368-465A-8439-52AA07923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03BD9B-39FA-46D6-AFC9-F350ADFCD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F44C42-CBB4-4F58-91D1-F3C8630279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1B0158-F19A-4F4B-9066-7CF4F59FB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110BB-6078-4ADB-B606-7694B4A56942}" type="datetimeFigureOut">
              <a:rPr lang="en-GB" smtClean="0"/>
              <a:t>28/06/2020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82C44C-33B0-4F6A-B98F-02575F2AA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5D7449-F38D-489F-985D-7F07A71FF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04CF4-64CC-45D3-963A-9697DCC967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1333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6D39B-81EE-4231-B17C-D849B9F00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52E95A-95D9-4345-A444-C6D38336B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E1AA0C-6927-497E-B694-89C957D108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7816B6-9D2C-4342-9999-F1D95D52A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110BB-6078-4ADB-B606-7694B4A56942}" type="datetimeFigureOut">
              <a:rPr lang="en-GB" smtClean="0"/>
              <a:t>28/06/2020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C2CFE4-C16D-4CD1-BEA2-98E6DD4F7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45ECD9-B7DF-43E4-8376-5B99B2989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04CF4-64CC-45D3-963A-9697DCC967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275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FCB7DD-F830-49DE-BF6C-20F8C319A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4BBB74-C8A6-402C-B35E-9674685BB6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ADC210-3827-4129-B512-7F42CBBA25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4110BB-6078-4ADB-B606-7694B4A56942}" type="datetimeFigureOut">
              <a:rPr lang="en-GB" smtClean="0"/>
              <a:t>28/06/2020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94C258-5847-454B-AD11-8553C1DB03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3601DB-ED80-4566-BBFA-49AE0409FD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E04CF4-64CC-45D3-963A-9697DCC967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1128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BDF28-4F0F-43DA-8643-F380B913C3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Clock and Data Recovery over Optical Links and Networks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644C07-8308-47D0-995A-9F251DCCAB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Ammar Shaqeel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0806FE-8FE2-4D85-8029-C5EF1C9B48AE}"/>
              </a:ext>
            </a:extLst>
          </p:cNvPr>
          <p:cNvSpPr txBox="1"/>
          <p:nvPr/>
        </p:nvSpPr>
        <p:spPr>
          <a:xfrm>
            <a:off x="4381428" y="5996894"/>
            <a:ext cx="3429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Supervisor: Dr Georgios Zervas</a:t>
            </a:r>
          </a:p>
        </p:txBody>
      </p:sp>
    </p:spTree>
    <p:extLst>
      <p:ext uri="{BB962C8B-B14F-4D97-AF65-F5344CB8AC3E}">
        <p14:creationId xmlns:p14="http://schemas.microsoft.com/office/powerpoint/2010/main" val="25136743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63118-914D-493C-94BD-54CA7DCC9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46580"/>
          </a:xfrm>
        </p:spPr>
        <p:txBody>
          <a:bodyPr/>
          <a:lstStyle/>
          <a:p>
            <a:r>
              <a:rPr lang="en-GB" b="0" dirty="0"/>
              <a:t>GTY Parallel To Serial Transceivers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3B1F91-87F0-4744-92B2-B9AE9DAF4619}"/>
              </a:ext>
            </a:extLst>
          </p:cNvPr>
          <p:cNvSpPr txBox="1"/>
          <p:nvPr/>
        </p:nvSpPr>
        <p:spPr>
          <a:xfrm>
            <a:off x="1908629" y="1886856"/>
            <a:ext cx="624115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3600" dirty="0"/>
              <a:t>A</a:t>
            </a:r>
            <a:br>
              <a:rPr lang="en-GB" sz="3600" dirty="0"/>
            </a:br>
            <a:r>
              <a:rPr lang="en-GB" sz="3600" dirty="0"/>
              <a:t>B</a:t>
            </a:r>
            <a:br>
              <a:rPr lang="en-GB" sz="3600" dirty="0"/>
            </a:br>
            <a:r>
              <a:rPr lang="en-GB" sz="3600" dirty="0"/>
              <a:t>C</a:t>
            </a:r>
            <a:br>
              <a:rPr lang="en-GB" sz="3600" dirty="0"/>
            </a:br>
            <a:r>
              <a:rPr lang="en-GB" sz="3600" dirty="0"/>
              <a:t>D</a:t>
            </a:r>
            <a:br>
              <a:rPr lang="en-GB" sz="3600" dirty="0"/>
            </a:br>
            <a:r>
              <a:rPr lang="en-GB" sz="3600" dirty="0"/>
              <a:t>E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3F88B060-45C0-47E9-B775-C270036FB1A3}"/>
              </a:ext>
            </a:extLst>
          </p:cNvPr>
          <p:cNvSpPr/>
          <p:nvPr/>
        </p:nvSpPr>
        <p:spPr>
          <a:xfrm>
            <a:off x="3875314" y="2664875"/>
            <a:ext cx="4441372" cy="1306285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A B C D E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60E7C96-76E6-417A-966C-EBB9ECD0D85D}"/>
              </a:ext>
            </a:extLst>
          </p:cNvPr>
          <p:cNvSpPr txBox="1"/>
          <p:nvPr/>
        </p:nvSpPr>
        <p:spPr>
          <a:xfrm>
            <a:off x="9659256" y="1886856"/>
            <a:ext cx="624115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3600" dirty="0"/>
              <a:t>A</a:t>
            </a:r>
            <a:br>
              <a:rPr lang="en-GB" sz="3600" dirty="0"/>
            </a:br>
            <a:r>
              <a:rPr lang="en-GB" sz="3600" dirty="0"/>
              <a:t>B</a:t>
            </a:r>
            <a:br>
              <a:rPr lang="en-GB" sz="3600" dirty="0"/>
            </a:br>
            <a:r>
              <a:rPr lang="en-GB" sz="3600" dirty="0"/>
              <a:t>C</a:t>
            </a:r>
            <a:br>
              <a:rPr lang="en-GB" sz="3600" dirty="0"/>
            </a:br>
            <a:r>
              <a:rPr lang="en-GB" sz="3600" dirty="0"/>
              <a:t>D</a:t>
            </a:r>
            <a:br>
              <a:rPr lang="en-GB" sz="3600" dirty="0"/>
            </a:br>
            <a:r>
              <a:rPr lang="en-GB" sz="3600" dirty="0"/>
              <a:t>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953AA1E-2775-4B50-AE3A-EA9A44C71176}"/>
              </a:ext>
            </a:extLst>
          </p:cNvPr>
          <p:cNvSpPr txBox="1"/>
          <p:nvPr/>
        </p:nvSpPr>
        <p:spPr>
          <a:xfrm>
            <a:off x="1931985" y="4993494"/>
            <a:ext cx="5774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TX</a:t>
            </a:r>
            <a:endParaRPr lang="en-GB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78CEDDF-866B-434C-ADE9-82B4F2E1B89B}"/>
              </a:ext>
            </a:extLst>
          </p:cNvPr>
          <p:cNvSpPr txBox="1"/>
          <p:nvPr/>
        </p:nvSpPr>
        <p:spPr>
          <a:xfrm>
            <a:off x="9647347" y="4993493"/>
            <a:ext cx="6126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RX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08445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63118-914D-493C-94BD-54CA7DCC9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46580"/>
          </a:xfrm>
        </p:spPr>
        <p:txBody>
          <a:bodyPr/>
          <a:lstStyle/>
          <a:p>
            <a:r>
              <a:rPr lang="en-GB" dirty="0"/>
              <a:t>T</a:t>
            </a:r>
            <a:r>
              <a:rPr lang="en-GB" b="0" dirty="0"/>
              <a:t>X Interface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0B07B365-77AF-40D7-8E9D-7E14E7A6DA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9353" y="1411706"/>
            <a:ext cx="6753294" cy="4597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7113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63118-914D-493C-94BD-54CA7DCC9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46580"/>
          </a:xfrm>
        </p:spPr>
        <p:txBody>
          <a:bodyPr/>
          <a:lstStyle/>
          <a:p>
            <a:r>
              <a:rPr lang="en-GB" dirty="0"/>
              <a:t>Two Channel Switching</a:t>
            </a:r>
            <a:endParaRPr lang="en-GB" b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2D181A-E1A1-4D99-8D36-9CDF194B733F}"/>
              </a:ext>
            </a:extLst>
          </p:cNvPr>
          <p:cNvSpPr txBox="1"/>
          <p:nvPr/>
        </p:nvSpPr>
        <p:spPr>
          <a:xfrm>
            <a:off x="1196557" y="3746739"/>
            <a:ext cx="16921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Channel A: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B749F6-C38E-4E92-833A-9D60D453AB31}"/>
              </a:ext>
            </a:extLst>
          </p:cNvPr>
          <p:cNvSpPr txBox="1"/>
          <p:nvPr/>
        </p:nvSpPr>
        <p:spPr>
          <a:xfrm>
            <a:off x="1179565" y="4614336"/>
            <a:ext cx="17091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Channel B: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005BBC8-D66F-400E-A98A-3D9DC80ECD6D}"/>
              </a:ext>
            </a:extLst>
          </p:cNvPr>
          <p:cNvSpPr/>
          <p:nvPr/>
        </p:nvSpPr>
        <p:spPr>
          <a:xfrm>
            <a:off x="3490576" y="3604593"/>
            <a:ext cx="1315453" cy="8021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>
                <a:solidFill>
                  <a:sysClr val="windowText" lastClr="000000"/>
                </a:solidFill>
              </a:rPr>
              <a:t>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FAD9C74-D6DB-481D-BD49-87528A9C83C2}"/>
              </a:ext>
            </a:extLst>
          </p:cNvPr>
          <p:cNvSpPr/>
          <p:nvPr/>
        </p:nvSpPr>
        <p:spPr>
          <a:xfrm>
            <a:off x="8751748" y="3602361"/>
            <a:ext cx="1315453" cy="8021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>
                <a:solidFill>
                  <a:sysClr val="windowText" lastClr="000000"/>
                </a:solidFill>
              </a:rPr>
              <a:t>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9488CBF-1DDC-490E-A990-751A42370F35}"/>
              </a:ext>
            </a:extLst>
          </p:cNvPr>
          <p:cNvSpPr/>
          <p:nvPr/>
        </p:nvSpPr>
        <p:spPr>
          <a:xfrm>
            <a:off x="7436295" y="4404012"/>
            <a:ext cx="1315453" cy="8021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>
                <a:solidFill>
                  <a:sysClr val="windowText" lastClr="000000"/>
                </a:solidFill>
              </a:rPr>
              <a:t>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BBA88CC-A53C-402D-872F-FCC49CB25B73}"/>
              </a:ext>
            </a:extLst>
          </p:cNvPr>
          <p:cNvSpPr/>
          <p:nvPr/>
        </p:nvSpPr>
        <p:spPr>
          <a:xfrm>
            <a:off x="4806029" y="4402232"/>
            <a:ext cx="1315453" cy="8021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>
                <a:solidFill>
                  <a:sysClr val="windowText" lastClr="000000"/>
                </a:solidFill>
              </a:rPr>
              <a:t>B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B0F7A23-5771-4D05-93C4-9623042FC4E5}"/>
              </a:ext>
            </a:extLst>
          </p:cNvPr>
          <p:cNvSpPr/>
          <p:nvPr/>
        </p:nvSpPr>
        <p:spPr>
          <a:xfrm>
            <a:off x="6121162" y="3602813"/>
            <a:ext cx="1315453" cy="8021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>
                <a:solidFill>
                  <a:sysClr val="windowText" lastClr="000000"/>
                </a:solidFill>
              </a:rPr>
              <a:t>C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FC33A71-C9DB-44DF-AC7A-4C0FA4B22774}"/>
              </a:ext>
            </a:extLst>
          </p:cNvPr>
          <p:cNvSpPr txBox="1"/>
          <p:nvPr/>
        </p:nvSpPr>
        <p:spPr>
          <a:xfrm>
            <a:off x="838360" y="2128246"/>
            <a:ext cx="24978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Normal Channel: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EA744D5-9B97-4291-AA78-72E2A4B99D83}"/>
              </a:ext>
            </a:extLst>
          </p:cNvPr>
          <p:cNvSpPr/>
          <p:nvPr/>
        </p:nvSpPr>
        <p:spPr>
          <a:xfrm>
            <a:off x="3490736" y="1986099"/>
            <a:ext cx="1315453" cy="8021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>
                <a:solidFill>
                  <a:sysClr val="windowText" lastClr="000000"/>
                </a:solidFill>
              </a:rPr>
              <a:t>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D304343-3E18-42AA-86EE-B8D1B2B336E5}"/>
              </a:ext>
            </a:extLst>
          </p:cNvPr>
          <p:cNvSpPr/>
          <p:nvPr/>
        </p:nvSpPr>
        <p:spPr>
          <a:xfrm>
            <a:off x="8751908" y="1983867"/>
            <a:ext cx="1315453" cy="8021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>
                <a:solidFill>
                  <a:sysClr val="windowText" lastClr="000000"/>
                </a:solidFill>
              </a:rPr>
              <a:t>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33459B-823B-40F0-90BA-9352EBD64A4F}"/>
              </a:ext>
            </a:extLst>
          </p:cNvPr>
          <p:cNvSpPr/>
          <p:nvPr/>
        </p:nvSpPr>
        <p:spPr>
          <a:xfrm>
            <a:off x="6121322" y="1984319"/>
            <a:ext cx="1315453" cy="8021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>
                <a:solidFill>
                  <a:sysClr val="windowText" lastClr="000000"/>
                </a:solidFill>
              </a:rPr>
              <a:t>C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8A9C96C-8875-4613-9873-6C37649E23E1}"/>
              </a:ext>
            </a:extLst>
          </p:cNvPr>
          <p:cNvSpPr/>
          <p:nvPr/>
        </p:nvSpPr>
        <p:spPr>
          <a:xfrm>
            <a:off x="4806029" y="1983867"/>
            <a:ext cx="1315453" cy="8021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>
                <a:solidFill>
                  <a:sysClr val="windowText" lastClr="000000"/>
                </a:solidFill>
              </a:rPr>
              <a:t>B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8C04FD7-C12D-4A1C-81B5-BED21FBFCA54}"/>
              </a:ext>
            </a:extLst>
          </p:cNvPr>
          <p:cNvSpPr/>
          <p:nvPr/>
        </p:nvSpPr>
        <p:spPr>
          <a:xfrm>
            <a:off x="7436615" y="1983865"/>
            <a:ext cx="1315453" cy="8021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>
                <a:solidFill>
                  <a:sysClr val="windowText" lastClr="000000"/>
                </a:solidFill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361291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63118-914D-493C-94BD-54CA7DCC9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46580"/>
          </a:xfrm>
        </p:spPr>
        <p:txBody>
          <a:bodyPr/>
          <a:lstStyle/>
          <a:p>
            <a:r>
              <a:rPr lang="en-GB" dirty="0"/>
              <a:t>Two Channel Switching</a:t>
            </a:r>
            <a:endParaRPr lang="en-GB" b="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C8DE08E-085C-4BC9-A8AE-CABFE0931E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2024932"/>
            <a:ext cx="11887200" cy="2808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1287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63118-914D-493C-94BD-54CA7DCC9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46580"/>
          </a:xfrm>
        </p:spPr>
        <p:txBody>
          <a:bodyPr/>
          <a:lstStyle/>
          <a:p>
            <a:r>
              <a:rPr lang="en-GB" dirty="0"/>
              <a:t>One Channel Switching</a:t>
            </a:r>
            <a:endParaRPr lang="en-GB" b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2D181A-E1A1-4D99-8D36-9CDF194B733F}"/>
              </a:ext>
            </a:extLst>
          </p:cNvPr>
          <p:cNvSpPr txBox="1"/>
          <p:nvPr/>
        </p:nvSpPr>
        <p:spPr>
          <a:xfrm>
            <a:off x="1140720" y="4557734"/>
            <a:ext cx="22220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Burst Channel: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005BBC8-D66F-400E-A98A-3D9DC80ECD6D}"/>
              </a:ext>
            </a:extLst>
          </p:cNvPr>
          <p:cNvSpPr/>
          <p:nvPr/>
        </p:nvSpPr>
        <p:spPr>
          <a:xfrm>
            <a:off x="3490416" y="4389747"/>
            <a:ext cx="1315453" cy="8021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>
                <a:solidFill>
                  <a:sysClr val="windowText" lastClr="000000"/>
                </a:solidFill>
              </a:rPr>
              <a:t>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FAD9C74-D6DB-481D-BD49-87528A9C83C2}"/>
              </a:ext>
            </a:extLst>
          </p:cNvPr>
          <p:cNvSpPr/>
          <p:nvPr/>
        </p:nvSpPr>
        <p:spPr>
          <a:xfrm>
            <a:off x="8751588" y="4387515"/>
            <a:ext cx="1315453" cy="8021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>
                <a:solidFill>
                  <a:sysClr val="windowText" lastClr="000000"/>
                </a:solidFill>
              </a:rPr>
              <a:t>C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B0F7A23-5771-4D05-93C4-9623042FC4E5}"/>
              </a:ext>
            </a:extLst>
          </p:cNvPr>
          <p:cNvSpPr/>
          <p:nvPr/>
        </p:nvSpPr>
        <p:spPr>
          <a:xfrm>
            <a:off x="6121002" y="4387967"/>
            <a:ext cx="1315453" cy="8021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>
                <a:solidFill>
                  <a:sysClr val="windowText" lastClr="000000"/>
                </a:solidFill>
              </a:rPr>
              <a:t>B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08495C2-9AA8-46C1-8013-0895D2911E84}"/>
              </a:ext>
            </a:extLst>
          </p:cNvPr>
          <p:cNvSpPr/>
          <p:nvPr/>
        </p:nvSpPr>
        <p:spPr>
          <a:xfrm>
            <a:off x="4805709" y="4387515"/>
            <a:ext cx="1315453" cy="8021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600" dirty="0">
              <a:solidFill>
                <a:sysClr val="windowText" lastClr="000000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E7553FE-86A9-4A0A-BD54-D780715FB217}"/>
              </a:ext>
            </a:extLst>
          </p:cNvPr>
          <p:cNvSpPr/>
          <p:nvPr/>
        </p:nvSpPr>
        <p:spPr>
          <a:xfrm>
            <a:off x="7436295" y="4387513"/>
            <a:ext cx="1315453" cy="8021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600" dirty="0">
              <a:solidFill>
                <a:sysClr val="windowText" lastClr="00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BD96A80-E16B-4225-8A88-C4F4A6D55148}"/>
              </a:ext>
            </a:extLst>
          </p:cNvPr>
          <p:cNvSpPr txBox="1"/>
          <p:nvPr/>
        </p:nvSpPr>
        <p:spPr>
          <a:xfrm>
            <a:off x="838200" y="2771274"/>
            <a:ext cx="24978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Normal Channel: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601E92B-6787-4971-9615-2077223CAD95}"/>
              </a:ext>
            </a:extLst>
          </p:cNvPr>
          <p:cNvSpPr/>
          <p:nvPr/>
        </p:nvSpPr>
        <p:spPr>
          <a:xfrm>
            <a:off x="3490576" y="2629127"/>
            <a:ext cx="1315453" cy="8021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>
                <a:solidFill>
                  <a:sysClr val="windowText" lastClr="000000"/>
                </a:solidFill>
              </a:rPr>
              <a:t>A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7FFEEFE-24AD-4DB3-B464-5B7A6A71646D}"/>
              </a:ext>
            </a:extLst>
          </p:cNvPr>
          <p:cNvSpPr/>
          <p:nvPr/>
        </p:nvSpPr>
        <p:spPr>
          <a:xfrm>
            <a:off x="8751748" y="2626895"/>
            <a:ext cx="1315453" cy="8021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>
                <a:solidFill>
                  <a:sysClr val="windowText" lastClr="000000"/>
                </a:solidFill>
              </a:rPr>
              <a:t>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EFF045-9117-4294-810E-AB40C8D70BD5}"/>
              </a:ext>
            </a:extLst>
          </p:cNvPr>
          <p:cNvSpPr/>
          <p:nvPr/>
        </p:nvSpPr>
        <p:spPr>
          <a:xfrm>
            <a:off x="6121162" y="2627347"/>
            <a:ext cx="1315453" cy="8021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>
                <a:solidFill>
                  <a:sysClr val="windowText" lastClr="000000"/>
                </a:solidFill>
              </a:rPr>
              <a:t>C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B40431C-3E7C-4FC6-962B-FCA3114A3302}"/>
              </a:ext>
            </a:extLst>
          </p:cNvPr>
          <p:cNvSpPr/>
          <p:nvPr/>
        </p:nvSpPr>
        <p:spPr>
          <a:xfrm>
            <a:off x="4805869" y="2626895"/>
            <a:ext cx="1315453" cy="8021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>
                <a:solidFill>
                  <a:sysClr val="windowText" lastClr="000000"/>
                </a:solidFill>
              </a:rPr>
              <a:t>B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7C47859-B37D-4BB5-A0DD-9117715DC95E}"/>
              </a:ext>
            </a:extLst>
          </p:cNvPr>
          <p:cNvSpPr/>
          <p:nvPr/>
        </p:nvSpPr>
        <p:spPr>
          <a:xfrm>
            <a:off x="7436455" y="2634914"/>
            <a:ext cx="1315453" cy="8021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>
                <a:solidFill>
                  <a:sysClr val="windowText" lastClr="000000"/>
                </a:solidFill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2910348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  <p:bldP spid="7" grpId="0" animBg="1"/>
      <p:bldP spid="10" grpId="0" animBg="1"/>
      <p:bldP spid="11" grpId="0" animBg="1"/>
      <p:bldP spid="1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63118-914D-493C-94BD-54CA7DCC9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46580"/>
          </a:xfrm>
        </p:spPr>
        <p:txBody>
          <a:bodyPr/>
          <a:lstStyle/>
          <a:p>
            <a:r>
              <a:rPr lang="en-GB" dirty="0"/>
              <a:t>One Channel</a:t>
            </a:r>
            <a:endParaRPr lang="en-GB" b="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75634D-B277-41DF-9842-82B3C23E8D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599" y="1997734"/>
            <a:ext cx="10834802" cy="2173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9561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63118-914D-493C-94BD-54CA7DCC9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46580"/>
          </a:xfrm>
        </p:spPr>
        <p:txBody>
          <a:bodyPr/>
          <a:lstStyle/>
          <a:p>
            <a:r>
              <a:rPr lang="en-GB" b="0" dirty="0"/>
              <a:t>RX Interface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CDF1035A-9DBE-4CE0-8CA9-C205F5F39C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5445" y="1411706"/>
            <a:ext cx="6601110" cy="4493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6721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63118-914D-493C-94BD-54CA7DCC9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46580"/>
          </a:xfrm>
        </p:spPr>
        <p:txBody>
          <a:bodyPr/>
          <a:lstStyle/>
          <a:p>
            <a:r>
              <a:rPr lang="en-GB" dirty="0"/>
              <a:t>Checking</a:t>
            </a:r>
            <a:endParaRPr lang="en-GB" b="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2A2A47-5A17-4700-84AB-87CC7652D1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Two Channel Case: No Change.</a:t>
            </a:r>
          </a:p>
          <a:p>
            <a:pPr lvl="1"/>
            <a:r>
              <a:rPr lang="en-GB" sz="2400" dirty="0"/>
              <a:t>(RX still receives full sequence)</a:t>
            </a:r>
          </a:p>
          <a:p>
            <a:endParaRPr lang="en-GB" sz="2800" dirty="0"/>
          </a:p>
          <a:p>
            <a:r>
              <a:rPr lang="en-GB" sz="2800" dirty="0"/>
              <a:t>Single Channel: Not working.</a:t>
            </a:r>
          </a:p>
          <a:p>
            <a:pPr lvl="1"/>
            <a:r>
              <a:rPr lang="en-GB" sz="2400" dirty="0"/>
              <a:t>(Small errors)</a:t>
            </a:r>
          </a:p>
          <a:p>
            <a:endParaRPr lang="en-GB" sz="2800" dirty="0"/>
          </a:p>
          <a:p>
            <a:r>
              <a:rPr lang="en-GB" sz="2800" dirty="0"/>
              <a:t>In reality would probably do post-processing</a:t>
            </a:r>
          </a:p>
          <a:p>
            <a:endParaRPr lang="en-GB" sz="2800" dirty="0"/>
          </a:p>
          <a:p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709872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63118-914D-493C-94BD-54CA7DCC9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46580"/>
          </a:xfrm>
        </p:spPr>
        <p:txBody>
          <a:bodyPr/>
          <a:lstStyle/>
          <a:p>
            <a:r>
              <a:rPr lang="en-GB" dirty="0"/>
              <a:t>Source Synchronous Reception</a:t>
            </a:r>
            <a:endParaRPr lang="en-GB" b="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2A2A47-5A17-4700-84AB-87CC7652D1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sz="2800" dirty="0"/>
              <a:t>Disabled CDR. </a:t>
            </a:r>
          </a:p>
          <a:p>
            <a:pPr lvl="1"/>
            <a:r>
              <a:rPr lang="en-GB" sz="2400" dirty="0"/>
              <a:t>RX locked to local clock</a:t>
            </a:r>
          </a:p>
          <a:p>
            <a:pPr lvl="1"/>
            <a:r>
              <a:rPr lang="en-GB" sz="2400" dirty="0"/>
              <a:t>Becomes a shift register</a:t>
            </a:r>
          </a:p>
          <a:p>
            <a:pPr lvl="1"/>
            <a:r>
              <a:rPr lang="en-GB" sz="2400" dirty="0"/>
              <a:t>BER becomes very large</a:t>
            </a:r>
          </a:p>
          <a:p>
            <a:endParaRPr lang="en-GB" sz="2800" dirty="0"/>
          </a:p>
          <a:p>
            <a:r>
              <a:rPr lang="en-GB" sz="2800" dirty="0"/>
              <a:t>Not able to read phase output.</a:t>
            </a:r>
          </a:p>
          <a:p>
            <a:endParaRPr lang="en-GB" sz="2800" dirty="0"/>
          </a:p>
          <a:p>
            <a:r>
              <a:rPr lang="en-GB" sz="2800" dirty="0"/>
              <a:t>Unsuccessful.</a:t>
            </a:r>
          </a:p>
          <a:p>
            <a:pPr lvl="1"/>
            <a:r>
              <a:rPr lang="en-GB" sz="2400" dirty="0"/>
              <a:t>A lot of circuitry cannot be bypassed</a:t>
            </a:r>
          </a:p>
          <a:p>
            <a:pPr lvl="1"/>
            <a:r>
              <a:rPr lang="en-GB" sz="2400" dirty="0"/>
              <a:t>Not much flexibility</a:t>
            </a:r>
          </a:p>
        </p:txBody>
      </p:sp>
    </p:spTree>
    <p:extLst>
      <p:ext uri="{BB962C8B-B14F-4D97-AF65-F5344CB8AC3E}">
        <p14:creationId xmlns:p14="http://schemas.microsoft.com/office/powerpoint/2010/main" val="114824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63118-914D-493C-94BD-54CA7DCC9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46580"/>
          </a:xfrm>
        </p:spPr>
        <p:txBody>
          <a:bodyPr/>
          <a:lstStyle/>
          <a:p>
            <a:r>
              <a:rPr lang="en-GB" dirty="0"/>
              <a:t>Optical Conversion</a:t>
            </a:r>
            <a:endParaRPr lang="en-GB" b="0" dirty="0"/>
          </a:p>
        </p:txBody>
      </p:sp>
      <p:pic>
        <p:nvPicPr>
          <p:cNvPr id="6" name="Content Placeholder 5" descr="A picture containing clock&#10;&#10;Description automatically generated">
            <a:extLst>
              <a:ext uri="{FF2B5EF4-FFF2-40B4-BE49-F238E27FC236}">
                <a16:creationId xmlns:a16="http://schemas.microsoft.com/office/drawing/2014/main" id="{E79CC15B-97D4-4087-B9C0-702109348F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5999" y="1584992"/>
            <a:ext cx="9500002" cy="4667249"/>
          </a:xfrm>
        </p:spPr>
      </p:pic>
    </p:spTree>
    <p:extLst>
      <p:ext uri="{BB962C8B-B14F-4D97-AF65-F5344CB8AC3E}">
        <p14:creationId xmlns:p14="http://schemas.microsoft.com/office/powerpoint/2010/main" val="627119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63118-914D-493C-94BD-54CA7DCC9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1274"/>
            <a:ext cx="10515600" cy="1046580"/>
          </a:xfrm>
        </p:spPr>
        <p:txBody>
          <a:bodyPr/>
          <a:lstStyle/>
          <a:p>
            <a:r>
              <a:rPr lang="en-GB" b="0" dirty="0"/>
              <a:t>The Internet is Pretty Popular</a:t>
            </a:r>
          </a:p>
        </p:txBody>
      </p:sp>
      <p:pic>
        <p:nvPicPr>
          <p:cNvPr id="4" name="Content Placeholder 9">
            <a:extLst>
              <a:ext uri="{FF2B5EF4-FFF2-40B4-BE49-F238E27FC236}">
                <a16:creationId xmlns:a16="http://schemas.microsoft.com/office/drawing/2014/main" id="{DCAD5294-4432-450E-8574-A38141B123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87890"/>
            <a:ext cx="10515600" cy="4026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356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63118-914D-493C-94BD-54CA7DCC9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46580"/>
          </a:xfrm>
        </p:spPr>
        <p:txBody>
          <a:bodyPr/>
          <a:lstStyle/>
          <a:p>
            <a:r>
              <a:rPr lang="en-GB" b="0" dirty="0"/>
              <a:t>Full Setup</a:t>
            </a:r>
          </a:p>
        </p:txBody>
      </p:sp>
      <p:pic>
        <p:nvPicPr>
          <p:cNvPr id="11" name="Content Placeholder 10" descr="A circuit board&#10;&#10;Description automatically generated">
            <a:extLst>
              <a:ext uri="{FF2B5EF4-FFF2-40B4-BE49-F238E27FC236}">
                <a16:creationId xmlns:a16="http://schemas.microsoft.com/office/drawing/2014/main" id="{ACCC3A57-60C1-4359-8EDA-26DF7129B2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8" y="1411706"/>
            <a:ext cx="5801784" cy="4351338"/>
          </a:xfrm>
        </p:spPr>
      </p:pic>
    </p:spTree>
    <p:extLst>
      <p:ext uri="{BB962C8B-B14F-4D97-AF65-F5344CB8AC3E}">
        <p14:creationId xmlns:p14="http://schemas.microsoft.com/office/powerpoint/2010/main" val="3645323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63118-914D-493C-94BD-54CA7DCC9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46580"/>
          </a:xfrm>
        </p:spPr>
        <p:txBody>
          <a:bodyPr/>
          <a:lstStyle/>
          <a:p>
            <a:r>
              <a:rPr lang="en-GB" b="0" dirty="0"/>
              <a:t>Summary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35A93F-A846-495E-8331-C2E65972A5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Overall incomplete.</a:t>
            </a:r>
          </a:p>
          <a:p>
            <a:endParaRPr lang="en-GB" dirty="0"/>
          </a:p>
          <a:p>
            <a:r>
              <a:rPr lang="en-GB" dirty="0"/>
              <a:t>Able to demonstrate burst transmission and reception (in simulation).</a:t>
            </a:r>
          </a:p>
          <a:p>
            <a:endParaRPr lang="en-GB" dirty="0"/>
          </a:p>
          <a:p>
            <a:r>
              <a:rPr lang="en-GB" dirty="0"/>
              <a:t>Not able to run receiver source synchronously.</a:t>
            </a:r>
          </a:p>
          <a:p>
            <a:pPr marL="457200" lvl="1" indent="0">
              <a:buNone/>
            </a:pPr>
            <a:endParaRPr lang="en-GB" dirty="0"/>
          </a:p>
          <a:p>
            <a:r>
              <a:rPr lang="en-GB" dirty="0"/>
              <a:t>Hardware for optical conversion was prepared.</a:t>
            </a:r>
          </a:p>
          <a:p>
            <a:pPr lvl="1"/>
            <a:r>
              <a:rPr lang="en-GB" dirty="0"/>
              <a:t>In collaboration with other members of the group.</a:t>
            </a:r>
          </a:p>
          <a:p>
            <a:pPr lvl="1"/>
            <a:r>
              <a:rPr lang="en-GB" dirty="0"/>
              <a:t>Was used in a recent paper.</a:t>
            </a:r>
          </a:p>
        </p:txBody>
      </p:sp>
    </p:spTree>
    <p:extLst>
      <p:ext uri="{BB962C8B-B14F-4D97-AF65-F5344CB8AC3E}">
        <p14:creationId xmlns:p14="http://schemas.microsoft.com/office/powerpoint/2010/main" val="29284058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F9892-FDD9-4DDD-8373-BBE28BE18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Acknowledgments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09DDE8-706E-4033-A53D-B393E2856C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Dr Georgios Zervas</a:t>
            </a:r>
          </a:p>
          <a:p>
            <a:endParaRPr lang="en-GB" dirty="0"/>
          </a:p>
          <a:p>
            <a:r>
              <a:rPr lang="en-GB" dirty="0"/>
              <a:t>Vaibhawa Mishra</a:t>
            </a:r>
          </a:p>
          <a:p>
            <a:endParaRPr lang="en-GB" dirty="0"/>
          </a:p>
          <a:p>
            <a:r>
              <a:rPr lang="en-GB" dirty="0"/>
              <a:t>Kari Clark</a:t>
            </a:r>
          </a:p>
        </p:txBody>
      </p:sp>
    </p:spTree>
    <p:extLst>
      <p:ext uri="{BB962C8B-B14F-4D97-AF65-F5344CB8AC3E}">
        <p14:creationId xmlns:p14="http://schemas.microsoft.com/office/powerpoint/2010/main" val="2084667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2EA30-E57D-4F44-90B2-9DA22587CB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4185645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63118-914D-493C-94BD-54CA7DCC9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46580"/>
          </a:xfrm>
        </p:spPr>
        <p:txBody>
          <a:bodyPr/>
          <a:lstStyle/>
          <a:p>
            <a:r>
              <a:rPr lang="en-GB" dirty="0"/>
              <a:t>Data Centres Must Keep Pace</a:t>
            </a:r>
            <a:endParaRPr lang="en-GB" b="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2A2A47-5A17-4700-84AB-87CC7652D1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Double bandwidth at the same price point.</a:t>
            </a:r>
            <a:br>
              <a:rPr lang="en-GB" sz="2800" dirty="0"/>
            </a:br>
            <a:endParaRPr lang="en-GB" sz="2800" dirty="0"/>
          </a:p>
          <a:p>
            <a:r>
              <a:rPr lang="en-GB" sz="2800" dirty="0"/>
              <a:t>Approaching Limits of Current Technologies.</a:t>
            </a:r>
          </a:p>
          <a:p>
            <a:pPr lvl="1"/>
            <a:r>
              <a:rPr lang="en-GB" sz="2400" dirty="0"/>
              <a:t>Physical Limits</a:t>
            </a:r>
          </a:p>
          <a:p>
            <a:endParaRPr lang="en-GB" sz="2800" dirty="0"/>
          </a:p>
          <a:p>
            <a:r>
              <a:rPr lang="en-GB" sz="2800" dirty="0"/>
              <a:t>Optical Switching.</a:t>
            </a:r>
          </a:p>
          <a:p>
            <a:pPr lvl="1"/>
            <a:r>
              <a:rPr lang="en-GB" sz="2400" dirty="0"/>
              <a:t>Higher throughput</a:t>
            </a:r>
          </a:p>
          <a:p>
            <a:pPr lvl="1"/>
            <a:r>
              <a:rPr lang="en-GB" sz="2400" dirty="0"/>
              <a:t>Lower Latency</a:t>
            </a:r>
          </a:p>
          <a:p>
            <a:pPr lvl="1"/>
            <a:r>
              <a:rPr lang="en-GB" sz="2400" dirty="0"/>
              <a:t>Cheaper</a:t>
            </a:r>
          </a:p>
        </p:txBody>
      </p:sp>
    </p:spTree>
    <p:extLst>
      <p:ext uri="{BB962C8B-B14F-4D97-AF65-F5344CB8AC3E}">
        <p14:creationId xmlns:p14="http://schemas.microsoft.com/office/powerpoint/2010/main" val="1917924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63118-914D-493C-94BD-54CA7DCC9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46580"/>
          </a:xfrm>
        </p:spPr>
        <p:txBody>
          <a:bodyPr/>
          <a:lstStyle/>
          <a:p>
            <a:r>
              <a:rPr lang="en-GB" b="0" dirty="0"/>
              <a:t>Clock and Data Recovery (CDR) Locking Time</a:t>
            </a:r>
          </a:p>
        </p:txBody>
      </p:sp>
      <p:pic>
        <p:nvPicPr>
          <p:cNvPr id="5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8378B98C-83E5-4565-9CEA-625BA9C0C2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115" y="1979046"/>
            <a:ext cx="10515600" cy="4124705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11AFD80-EC49-40E1-B4B9-9D651A155598}"/>
              </a:ext>
            </a:extLst>
          </p:cNvPr>
          <p:cNvSpPr/>
          <p:nvPr/>
        </p:nvSpPr>
        <p:spPr>
          <a:xfrm>
            <a:off x="2927684" y="3769895"/>
            <a:ext cx="8823158" cy="25105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B2D8B6-5CBD-45E7-B35C-71C8EC9CFBDD}"/>
              </a:ext>
            </a:extLst>
          </p:cNvPr>
          <p:cNvSpPr txBox="1"/>
          <p:nvPr/>
        </p:nvSpPr>
        <p:spPr>
          <a:xfrm>
            <a:off x="6996861" y="6308208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CDR</a:t>
            </a:r>
          </a:p>
        </p:txBody>
      </p:sp>
    </p:spTree>
    <p:extLst>
      <p:ext uri="{BB962C8B-B14F-4D97-AF65-F5344CB8AC3E}">
        <p14:creationId xmlns:p14="http://schemas.microsoft.com/office/powerpoint/2010/main" val="2426495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63118-914D-493C-94BD-54CA7DCC9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46580"/>
          </a:xfrm>
        </p:spPr>
        <p:txBody>
          <a:bodyPr/>
          <a:lstStyle/>
          <a:p>
            <a:r>
              <a:rPr lang="en-GB" dirty="0"/>
              <a:t>Limiting Factor</a:t>
            </a:r>
            <a:endParaRPr lang="en-GB" b="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2A2A47-5A17-4700-84AB-87CC7652D1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Physical links between transmitter-receiver pairs.</a:t>
            </a:r>
          </a:p>
          <a:p>
            <a:pPr lvl="1"/>
            <a:r>
              <a:rPr lang="en-GB" sz="2400" dirty="0"/>
              <a:t>New link formed on switch</a:t>
            </a:r>
            <a:br>
              <a:rPr lang="en-GB" sz="2400" dirty="0"/>
            </a:br>
            <a:endParaRPr lang="en-GB" sz="2400" dirty="0"/>
          </a:p>
          <a:p>
            <a:r>
              <a:rPr lang="en-GB" sz="2800" dirty="0"/>
              <a:t>CDR Must re-lock every time. </a:t>
            </a:r>
          </a:p>
          <a:p>
            <a:pPr lvl="1"/>
            <a:r>
              <a:rPr lang="en-GB" sz="2400" dirty="0"/>
              <a:t>Tens – Hundreds ns.</a:t>
            </a:r>
          </a:p>
          <a:p>
            <a:endParaRPr lang="en-GB" sz="2800" dirty="0"/>
          </a:p>
          <a:p>
            <a:r>
              <a:rPr lang="en-GB" sz="2800" dirty="0"/>
              <a:t>The more you switch – the worse it becomes…</a:t>
            </a:r>
          </a:p>
          <a:p>
            <a:pPr lvl="1"/>
            <a:r>
              <a:rPr lang="en-GB" sz="2400" dirty="0"/>
              <a:t>Exact performance depends on the parameters</a:t>
            </a:r>
          </a:p>
        </p:txBody>
      </p:sp>
    </p:spTree>
    <p:extLst>
      <p:ext uri="{BB962C8B-B14F-4D97-AF65-F5344CB8AC3E}">
        <p14:creationId xmlns:p14="http://schemas.microsoft.com/office/powerpoint/2010/main" val="4145414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63118-914D-493C-94BD-54CA7DCC9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46580"/>
          </a:xfrm>
        </p:spPr>
        <p:txBody>
          <a:bodyPr/>
          <a:lstStyle/>
          <a:p>
            <a:r>
              <a:rPr lang="en-GB" b="0" dirty="0"/>
              <a:t>Source Synchronous Communication</a:t>
            </a:r>
          </a:p>
        </p:txBody>
      </p:sp>
      <p:pic>
        <p:nvPicPr>
          <p:cNvPr id="5" name="Content Placeholder 4" descr="A picture containing clock&#10;&#10;Description automatically generated">
            <a:extLst>
              <a:ext uri="{FF2B5EF4-FFF2-40B4-BE49-F238E27FC236}">
                <a16:creationId xmlns:a16="http://schemas.microsoft.com/office/drawing/2014/main" id="{FB761A74-96ED-4534-8093-EBA2F3246E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85044"/>
            <a:ext cx="10515600" cy="3232499"/>
          </a:xfrm>
        </p:spPr>
      </p:pic>
    </p:spTree>
    <p:extLst>
      <p:ext uri="{BB962C8B-B14F-4D97-AF65-F5344CB8AC3E}">
        <p14:creationId xmlns:p14="http://schemas.microsoft.com/office/powerpoint/2010/main" val="2688111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63118-914D-493C-94BD-54CA7DCC9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46580"/>
          </a:xfrm>
        </p:spPr>
        <p:txBody>
          <a:bodyPr/>
          <a:lstStyle/>
          <a:p>
            <a:r>
              <a:rPr lang="en-GB" b="0" dirty="0"/>
              <a:t>Proposed System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064D2613-554B-45B7-A552-5FA42069BB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318" y="1825625"/>
            <a:ext cx="10459364" cy="4351338"/>
          </a:xfrm>
        </p:spPr>
      </p:pic>
    </p:spTree>
    <p:extLst>
      <p:ext uri="{BB962C8B-B14F-4D97-AF65-F5344CB8AC3E}">
        <p14:creationId xmlns:p14="http://schemas.microsoft.com/office/powerpoint/2010/main" val="1946289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63118-914D-493C-94BD-54CA7DCC9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46580"/>
          </a:xfrm>
        </p:spPr>
        <p:txBody>
          <a:bodyPr/>
          <a:lstStyle/>
          <a:p>
            <a:r>
              <a:rPr lang="en-GB" b="0" dirty="0"/>
              <a:t>Proposed System</a:t>
            </a:r>
          </a:p>
        </p:txBody>
      </p:sp>
      <p:pic>
        <p:nvPicPr>
          <p:cNvPr id="10" name="Content Placeholder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8D8D7EB1-D39B-453A-B8CC-EF465C143D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3511" y="1825625"/>
            <a:ext cx="9724978" cy="4351338"/>
          </a:xfrm>
        </p:spPr>
      </p:pic>
    </p:spTree>
    <p:extLst>
      <p:ext uri="{BB962C8B-B14F-4D97-AF65-F5344CB8AC3E}">
        <p14:creationId xmlns:p14="http://schemas.microsoft.com/office/powerpoint/2010/main" val="11179402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63118-914D-493C-94BD-54CA7DCC9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46580"/>
          </a:xfrm>
        </p:spPr>
        <p:txBody>
          <a:bodyPr/>
          <a:lstStyle/>
          <a:p>
            <a:r>
              <a:rPr lang="en-GB" b="0" dirty="0"/>
              <a:t>Transmission and Reception</a:t>
            </a:r>
          </a:p>
        </p:txBody>
      </p:sp>
      <p:pic>
        <p:nvPicPr>
          <p:cNvPr id="6" name="Content Placeholder 5" descr="A circuit board&#10;&#10;Description automatically generated">
            <a:extLst>
              <a:ext uri="{FF2B5EF4-FFF2-40B4-BE49-F238E27FC236}">
                <a16:creationId xmlns:a16="http://schemas.microsoft.com/office/drawing/2014/main" id="{39581B00-A598-4C04-83F2-E7ACAF2BBE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711" y="2119856"/>
            <a:ext cx="4953000" cy="3714750"/>
          </a:xfrm>
        </p:spPr>
      </p:pic>
      <p:pic>
        <p:nvPicPr>
          <p:cNvPr id="8" name="Picture 7" descr="A circuit board&#10;&#10;Description automatically generated">
            <a:extLst>
              <a:ext uri="{FF2B5EF4-FFF2-40B4-BE49-F238E27FC236}">
                <a16:creationId xmlns:a16="http://schemas.microsoft.com/office/drawing/2014/main" id="{3A282DDA-CE75-4892-B7DF-EAA7DFA0A4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5990" y="2119856"/>
            <a:ext cx="3015736" cy="323720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4DD396D-3980-40C1-954C-3B5891910C17}"/>
              </a:ext>
            </a:extLst>
          </p:cNvPr>
          <p:cNvSpPr txBox="1"/>
          <p:nvPr/>
        </p:nvSpPr>
        <p:spPr>
          <a:xfrm>
            <a:off x="1928748" y="5834606"/>
            <a:ext cx="2398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Xilinx VCU 118 Board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B97012-E470-48C2-8860-5AC1E12095DE}"/>
              </a:ext>
            </a:extLst>
          </p:cNvPr>
          <p:cNvSpPr txBox="1"/>
          <p:nvPr/>
        </p:nvSpPr>
        <p:spPr>
          <a:xfrm>
            <a:off x="8329791" y="5695878"/>
            <a:ext cx="1608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 Si5345 Clock</a:t>
            </a:r>
          </a:p>
        </p:txBody>
      </p:sp>
    </p:spTree>
    <p:extLst>
      <p:ext uri="{BB962C8B-B14F-4D97-AF65-F5344CB8AC3E}">
        <p14:creationId xmlns:p14="http://schemas.microsoft.com/office/powerpoint/2010/main" val="2748135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1395</TotalTime>
  <Words>265</Words>
  <Application>Microsoft Office PowerPoint</Application>
  <PresentationFormat>Widescreen</PresentationFormat>
  <Paragraphs>102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5" baseType="lpstr">
      <vt:lpstr>Arial</vt:lpstr>
      <vt:lpstr>Office Theme</vt:lpstr>
      <vt:lpstr>Clock and Data Recovery over Optical Links and Networks</vt:lpstr>
      <vt:lpstr>The Internet is Pretty Popular</vt:lpstr>
      <vt:lpstr>Data Centres Must Keep Pace</vt:lpstr>
      <vt:lpstr>Clock and Data Recovery (CDR) Locking Time</vt:lpstr>
      <vt:lpstr>Limiting Factor</vt:lpstr>
      <vt:lpstr>Source Synchronous Communication</vt:lpstr>
      <vt:lpstr>Proposed System</vt:lpstr>
      <vt:lpstr>Proposed System</vt:lpstr>
      <vt:lpstr>Transmission and Reception</vt:lpstr>
      <vt:lpstr>GTY Parallel To Serial Transceivers</vt:lpstr>
      <vt:lpstr>TX Interface</vt:lpstr>
      <vt:lpstr>Two Channel Switching</vt:lpstr>
      <vt:lpstr>Two Channel Switching</vt:lpstr>
      <vt:lpstr>One Channel Switching</vt:lpstr>
      <vt:lpstr>One Channel</vt:lpstr>
      <vt:lpstr>RX Interface</vt:lpstr>
      <vt:lpstr>Checking</vt:lpstr>
      <vt:lpstr>Source Synchronous Reception</vt:lpstr>
      <vt:lpstr>Optical Conversion</vt:lpstr>
      <vt:lpstr>Full Setup</vt:lpstr>
      <vt:lpstr>Summary</vt:lpstr>
      <vt:lpstr>Acknowledgments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Shaqeel Ahmed, Ammar</dc:creator>
  <cp:lastModifiedBy>Shaqeel Ahmed, Ammar</cp:lastModifiedBy>
  <cp:revision>22</cp:revision>
  <dcterms:created xsi:type="dcterms:W3CDTF">2020-06-26T11:26:38Z</dcterms:created>
  <dcterms:modified xsi:type="dcterms:W3CDTF">2020-06-29T09:45:49Z</dcterms:modified>
</cp:coreProperties>
</file>