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65" r:id="rId4"/>
    <p:sldId id="258" r:id="rId5"/>
    <p:sldId id="266" r:id="rId6"/>
    <p:sldId id="267" r:id="rId7"/>
    <p:sldId id="278" r:id="rId8"/>
    <p:sldId id="269" r:id="rId9"/>
    <p:sldId id="270" r:id="rId10"/>
    <p:sldId id="271" r:id="rId11"/>
    <p:sldId id="272" r:id="rId12"/>
    <p:sldId id="273" r:id="rId13"/>
    <p:sldId id="274" r:id="rId14"/>
    <p:sldId id="276" r:id="rId15"/>
    <p:sldId id="277" r:id="rId16"/>
    <p:sldId id="279" r:id="rId17"/>
    <p:sldId id="280" r:id="rId18"/>
    <p:sldId id="281" r:id="rId19"/>
    <p:sldId id="275"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97312" autoAdjust="0"/>
  </p:normalViewPr>
  <p:slideViewPr>
    <p:cSldViewPr>
      <p:cViewPr varScale="1">
        <p:scale>
          <a:sx n="96" d="100"/>
          <a:sy n="96" d="100"/>
        </p:scale>
        <p:origin x="-52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7/3/2020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3"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199"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199" y="4551524"/>
            <a:ext cx="2057401"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7/3/2020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1"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0999" y="171450"/>
            <a:ext cx="838201"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1"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7/3/2020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1"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1"/>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1" y="1200150"/>
            <a:ext cx="1295401"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1"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7/3/2020</a:t>
            </a:fld>
            <a:endParaRPr lang="en-US"/>
          </a:p>
        </p:txBody>
      </p:sp>
      <p:sp>
        <p:nvSpPr>
          <p:cNvPr id="13" name="Slide Number Placeholder 12"/>
          <p:cNvSpPr>
            <a:spLocks noGrp="1"/>
          </p:cNvSpPr>
          <p:nvPr>
            <p:ph type="sldNum" sz="quarter" idx="11"/>
          </p:nvPr>
        </p:nvSpPr>
        <p:spPr>
          <a:xfrm>
            <a:off x="1" y="1314451"/>
            <a:ext cx="1295401"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1"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50"/>
            <a:ext cx="3886201"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7/3/2020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7" y="118110"/>
            <a:ext cx="8153401"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1"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599" y="1919818"/>
            <a:ext cx="3886201"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7/3/2020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1"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599" y="1362287"/>
            <a:ext cx="3886201"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7/3/2020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7/3/2020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1"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1"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7/3/2020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1" y="1428750"/>
            <a:ext cx="1600201"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199"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1"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5"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5"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8"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1"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5"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1" cy="273844"/>
          </a:xfrm>
        </p:spPr>
        <p:txBody>
          <a:bodyPr rtlCol="0"/>
          <a:lstStyle>
            <a:extLst/>
          </a:lstStyle>
          <a:p>
            <a:fld id="{E4606EA6-EFEA-4C30-9264-4F9291A5780D}" type="datetime1">
              <a:rPr lang="en-US" smtClean="0"/>
              <a:pPr/>
              <a:t>7/3/2020</a:t>
            </a:fld>
            <a:endParaRPr lang="en-US"/>
          </a:p>
        </p:txBody>
      </p:sp>
      <p:sp>
        <p:nvSpPr>
          <p:cNvPr id="13" name="Slide Number Placeholder 12"/>
          <p:cNvSpPr>
            <a:spLocks noGrp="1"/>
          </p:cNvSpPr>
          <p:nvPr>
            <p:ph type="sldNum" sz="quarter" idx="11"/>
          </p:nvPr>
        </p:nvSpPr>
        <p:spPr>
          <a:xfrm>
            <a:off x="0" y="3500437"/>
            <a:ext cx="1447801"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1"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7" y="1352550"/>
            <a:ext cx="8153401"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1"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7/3/2020</a:t>
            </a:fld>
            <a:endParaRPr lang="en-US" sz="1400" dirty="0">
              <a:solidFill>
                <a:schemeClr val="tx2"/>
              </a:solidFill>
            </a:endParaRPr>
          </a:p>
        </p:txBody>
      </p:sp>
      <p:sp>
        <p:nvSpPr>
          <p:cNvPr id="3" name="Footer Placeholder 2"/>
          <p:cNvSpPr>
            <a:spLocks noGrp="1"/>
          </p:cNvSpPr>
          <p:nvPr>
            <p:ph type="ftr" sz="quarter" idx="3"/>
          </p:nvPr>
        </p:nvSpPr>
        <p:spPr>
          <a:xfrm>
            <a:off x="609603"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1"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49" y="1129460"/>
            <a:ext cx="8553451"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8"/>
            <a:ext cx="533401"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1"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angular-7-tutorial" TargetMode="External"/><Relationship Id="rId7" Type="http://schemas.openxmlformats.org/officeDocument/2006/relationships/hyperlink" Target="https://www.freecodecamp.org/news/what-are-observables-how-they-are-different-from-promises/" TargetMode="External"/><Relationship Id="rId2" Type="http://schemas.openxmlformats.org/officeDocument/2006/relationships/hyperlink" Target="https://angular.io/docs" TargetMode="External"/><Relationship Id="rId1" Type="http://schemas.openxmlformats.org/officeDocument/2006/relationships/slideLayout" Target="../slideLayouts/slideLayout4.xml"/><Relationship Id="rId6" Type="http://schemas.openxmlformats.org/officeDocument/2006/relationships/hyperlink" Target="https://medium.com/better-programming/angular-7-share-component-data-with-other-components-1b91d6f0b93f" TargetMode="External"/><Relationship Id="rId5" Type="http://schemas.openxmlformats.org/officeDocument/2006/relationships/hyperlink" Target="https://medium.com/@jinalshah999/reactive-forms-in-angular-a46af57c5f36" TargetMode="External"/><Relationship Id="rId4" Type="http://schemas.openxmlformats.org/officeDocument/2006/relationships/hyperlink" Target="https://www.tutorialspoint.com/angular2/index.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extLst/>
          </a:lstStyle>
          <a:p>
            <a:r>
              <a:rPr lang="en-US" dirty="0" smtClean="0"/>
              <a:t>Introduction to</a:t>
            </a:r>
            <a:br>
              <a:rPr lang="en-US" dirty="0" smtClean="0"/>
            </a:br>
            <a:r>
              <a:rPr lang="en-US" dirty="0" smtClean="0"/>
              <a:t>Angular 2+</a:t>
            </a:r>
            <a:endParaRPr lang="en-US" dirty="0"/>
          </a:p>
        </p:txBody>
      </p:sp>
      <p:sp>
        <p:nvSpPr>
          <p:cNvPr id="5" name="Rectangle 4"/>
          <p:cNvSpPr>
            <a:spLocks noGrp="1"/>
          </p:cNvSpPr>
          <p:nvPr>
            <p:ph type="subTitle" idx="1"/>
          </p:nvPr>
        </p:nvSpPr>
        <p:spPr>
          <a:xfrm>
            <a:off x="2362199" y="4537528"/>
            <a:ext cx="2438401" cy="514350"/>
          </a:xfrm>
        </p:spPr>
        <p:txBody>
          <a:bodyPr>
            <a:normAutofit lnSpcReduction="10000"/>
          </a:bodyPr>
          <a:lstStyle>
            <a:extLst/>
          </a:lstStyle>
          <a:p>
            <a:r>
              <a:rPr lang="en-US" dirty="0" smtClean="0"/>
              <a:t>by Ammar </a:t>
            </a:r>
            <a:endParaRPr lang="en-US" dirty="0"/>
          </a:p>
        </p:txBody>
      </p:sp>
      <p:sp>
        <p:nvSpPr>
          <p:cNvPr id="6" name="TextBox 5"/>
          <p:cNvSpPr txBox="1"/>
          <p:nvPr/>
        </p:nvSpPr>
        <p:spPr>
          <a:xfrm>
            <a:off x="152400" y="4629150"/>
            <a:ext cx="2133600" cy="369332"/>
          </a:xfrm>
          <a:prstGeom prst="rect">
            <a:avLst/>
          </a:prstGeom>
          <a:noFill/>
        </p:spPr>
        <p:txBody>
          <a:bodyPr wrap="square" rtlCol="0">
            <a:spAutoFit/>
          </a:bodyPr>
          <a:lstStyle/>
          <a:p>
            <a:r>
              <a:rPr lang="en-US" dirty="0" smtClean="0"/>
              <a:t>04/07/2020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Databinding</a:t>
            </a:r>
            <a:endParaRPr lang="en-US" dirty="0"/>
          </a:p>
        </p:txBody>
      </p:sp>
      <p:sp>
        <p:nvSpPr>
          <p:cNvPr id="3" name="Content Placeholder 2"/>
          <p:cNvSpPr>
            <a:spLocks noGrp="1"/>
          </p:cNvSpPr>
          <p:nvPr>
            <p:ph sz="quarter" idx="13"/>
          </p:nvPr>
        </p:nvSpPr>
        <p:spPr>
          <a:xfrm>
            <a:off x="609600" y="1352551"/>
            <a:ext cx="7848600" cy="3268624"/>
          </a:xfrm>
        </p:spPr>
        <p:txBody>
          <a:bodyPr>
            <a:normAutofit lnSpcReduction="10000"/>
          </a:bodyPr>
          <a:lstStyle/>
          <a:p>
            <a:pPr>
              <a:buNone/>
            </a:pPr>
            <a:r>
              <a:rPr lang="en-US" sz="1600" dirty="0" smtClean="0"/>
              <a:t>Data binding is a powerful feature of Angular. Angular </a:t>
            </a:r>
            <a:r>
              <a:rPr lang="en-US" sz="1600" dirty="0" err="1" smtClean="0"/>
              <a:t>Databinding</a:t>
            </a:r>
            <a:r>
              <a:rPr lang="en-US" sz="1600" dirty="0" smtClean="0"/>
              <a:t> is used for communication. It is used to communicate between your </a:t>
            </a:r>
            <a:r>
              <a:rPr lang="en-US" sz="1600" dirty="0" err="1" smtClean="0"/>
              <a:t>TypeScript</a:t>
            </a:r>
            <a:r>
              <a:rPr lang="en-US" sz="1600" dirty="0" smtClean="0"/>
              <a:t> code (your business logic) and the other component which is shown to the users i.e. HTML layout.</a:t>
            </a:r>
          </a:p>
          <a:p>
            <a:pPr>
              <a:buNone/>
            </a:pPr>
            <a:r>
              <a:rPr lang="en-US" sz="1600" b="1" dirty="0" smtClean="0"/>
              <a:t>There are two type of data binding:</a:t>
            </a:r>
          </a:p>
          <a:p>
            <a:pPr>
              <a:buNone/>
            </a:pPr>
            <a:r>
              <a:rPr lang="en-US" sz="1600" b="1" dirty="0" smtClean="0"/>
              <a:t>One-way data binding</a:t>
            </a:r>
            <a:endParaRPr lang="en-US" sz="1600" dirty="0" smtClean="0"/>
          </a:p>
          <a:p>
            <a:pPr>
              <a:buNone/>
            </a:pPr>
            <a:r>
              <a:rPr lang="en-US" sz="1600" dirty="0" smtClean="0"/>
              <a:t>One way data binding is a simple one way communication where HTML template is changed when we make changes in Typescript code.</a:t>
            </a:r>
          </a:p>
          <a:p>
            <a:pPr>
              <a:buNone/>
            </a:pPr>
            <a:r>
              <a:rPr lang="en-US" sz="1600" b="1" dirty="0" smtClean="0"/>
              <a:t>Two-way data binding</a:t>
            </a:r>
            <a:endParaRPr lang="en-US" sz="1600" dirty="0" smtClean="0"/>
          </a:p>
          <a:p>
            <a:pPr>
              <a:buNone/>
            </a:pPr>
            <a:r>
              <a:rPr lang="en-US" sz="1600" dirty="0" smtClean="0"/>
              <a:t>In two-way data binding, automatic synchronization of data happens between the Model and the View. Here, change is reflected in both components. Whenever you make changes in the Model, it will be reflected in the View and when you make changes in View, it will be reflected in Model</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String Interpolation and Event Binding</a:t>
            </a:r>
            <a:endParaRPr lang="en-US" sz="4000" dirty="0"/>
          </a:p>
        </p:txBody>
      </p:sp>
      <p:sp>
        <p:nvSpPr>
          <p:cNvPr id="3" name="Content Placeholder 2"/>
          <p:cNvSpPr>
            <a:spLocks noGrp="1"/>
          </p:cNvSpPr>
          <p:nvPr>
            <p:ph sz="quarter" idx="13"/>
          </p:nvPr>
        </p:nvSpPr>
        <p:spPr>
          <a:xfrm>
            <a:off x="609600" y="1352551"/>
            <a:ext cx="8001000" cy="3268624"/>
          </a:xfrm>
        </p:spPr>
        <p:txBody>
          <a:bodyPr>
            <a:noAutofit/>
          </a:bodyPr>
          <a:lstStyle/>
          <a:p>
            <a:pPr>
              <a:buNone/>
            </a:pPr>
            <a:r>
              <a:rPr lang="en-US" sz="2000" dirty="0" smtClean="0"/>
              <a:t>In Angular, String interpolation is used to display dynamic data on HTML template (at user end). </a:t>
            </a:r>
          </a:p>
          <a:p>
            <a:pPr>
              <a:buNone/>
            </a:pPr>
            <a:r>
              <a:rPr lang="en-US" sz="2000" dirty="0" smtClean="0"/>
              <a:t>In </a:t>
            </a:r>
            <a:r>
              <a:rPr lang="en-US" sz="2000" dirty="0" err="1" smtClean="0"/>
              <a:t>app.component.html</a:t>
            </a:r>
            <a:r>
              <a:rPr lang="en-US" sz="2000" dirty="0" smtClean="0"/>
              <a:t>			In app.component.ts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a:p>
        </p:txBody>
      </p:sp>
      <p:pic>
        <p:nvPicPr>
          <p:cNvPr id="1027" name="Picture 3" descr="C:\Users\DotNet3212\Downloads\New folder\11.PNG"/>
          <p:cNvPicPr>
            <a:picLocks noChangeAspect="1" noChangeArrowheads="1"/>
          </p:cNvPicPr>
          <p:nvPr/>
        </p:nvPicPr>
        <p:blipFill>
          <a:blip r:embed="rId2"/>
          <a:srcRect/>
          <a:stretch>
            <a:fillRect/>
          </a:stretch>
        </p:blipFill>
        <p:spPr bwMode="auto">
          <a:xfrm>
            <a:off x="685800" y="2419350"/>
            <a:ext cx="2867025" cy="600075"/>
          </a:xfrm>
          <a:prstGeom prst="rect">
            <a:avLst/>
          </a:prstGeom>
          <a:noFill/>
        </p:spPr>
      </p:pic>
      <p:pic>
        <p:nvPicPr>
          <p:cNvPr id="1028" name="Picture 4" descr="C:\Users\DotNet3212\Downloads\New folder\12.PNG"/>
          <p:cNvPicPr>
            <a:picLocks noChangeAspect="1" noChangeArrowheads="1"/>
          </p:cNvPicPr>
          <p:nvPr/>
        </p:nvPicPr>
        <p:blipFill>
          <a:blip r:embed="rId3"/>
          <a:srcRect/>
          <a:stretch>
            <a:fillRect/>
          </a:stretch>
        </p:blipFill>
        <p:spPr bwMode="auto">
          <a:xfrm>
            <a:off x="5181600" y="2419350"/>
            <a:ext cx="3352800" cy="581025"/>
          </a:xfrm>
          <a:prstGeom prst="rect">
            <a:avLst/>
          </a:prstGeom>
          <a:noFill/>
        </p:spPr>
      </p:pic>
      <p:pic>
        <p:nvPicPr>
          <p:cNvPr id="1030" name="Picture 6"/>
          <p:cNvPicPr>
            <a:picLocks noChangeAspect="1" noChangeArrowheads="1"/>
          </p:cNvPicPr>
          <p:nvPr/>
        </p:nvPicPr>
        <p:blipFill>
          <a:blip r:embed="rId4"/>
          <a:srcRect/>
          <a:stretch>
            <a:fillRect/>
          </a:stretch>
        </p:blipFill>
        <p:spPr bwMode="auto">
          <a:xfrm>
            <a:off x="685800" y="3409950"/>
            <a:ext cx="3571875" cy="504825"/>
          </a:xfrm>
          <a:prstGeom prst="rect">
            <a:avLst/>
          </a:prstGeom>
          <a:noFill/>
          <a:ln w="9525">
            <a:noFill/>
            <a:miter lim="800000"/>
            <a:headEnd/>
            <a:tailEnd/>
          </a:ln>
          <a:effectLst/>
        </p:spPr>
      </p:pic>
      <p:cxnSp>
        <p:nvCxnSpPr>
          <p:cNvPr id="11" name="Straight Connector 10"/>
          <p:cNvCxnSpPr/>
          <p:nvPr/>
        </p:nvCxnSpPr>
        <p:spPr>
          <a:xfrm rot="5400000">
            <a:off x="3210719" y="3323431"/>
            <a:ext cx="2571750" cy="158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31" name="Picture 7"/>
          <p:cNvPicPr>
            <a:picLocks noChangeAspect="1" noChangeArrowheads="1"/>
          </p:cNvPicPr>
          <p:nvPr/>
        </p:nvPicPr>
        <p:blipFill>
          <a:blip r:embed="rId5"/>
          <a:srcRect/>
          <a:stretch>
            <a:fillRect/>
          </a:stretch>
        </p:blipFill>
        <p:spPr bwMode="auto">
          <a:xfrm>
            <a:off x="5181600" y="3409950"/>
            <a:ext cx="3290887" cy="512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Pipes</a:t>
            </a:r>
            <a:endParaRPr lang="en-US" dirty="0"/>
          </a:p>
        </p:txBody>
      </p:sp>
      <p:sp>
        <p:nvSpPr>
          <p:cNvPr id="3" name="Content Placeholder 2"/>
          <p:cNvSpPr>
            <a:spLocks noGrp="1"/>
          </p:cNvSpPr>
          <p:nvPr>
            <p:ph sz="quarter" idx="13"/>
          </p:nvPr>
        </p:nvSpPr>
        <p:spPr>
          <a:xfrm>
            <a:off x="609600" y="1352551"/>
            <a:ext cx="7848600" cy="3268624"/>
          </a:xfrm>
        </p:spPr>
        <p:txBody>
          <a:bodyPr>
            <a:normAutofit/>
          </a:bodyPr>
          <a:lstStyle/>
          <a:p>
            <a:pPr>
              <a:buNone/>
            </a:pPr>
            <a:r>
              <a:rPr lang="en-US" sz="2400" dirty="0" smtClean="0"/>
              <a:t>Pipe is used to transform data. It is denoted by symbol | </a:t>
            </a:r>
          </a:p>
          <a:p>
            <a:pPr>
              <a:buNone/>
            </a:pPr>
            <a:endParaRPr lang="en-US" sz="2400" dirty="0" smtClean="0"/>
          </a:p>
          <a:p>
            <a:pPr>
              <a:buNone/>
            </a:pPr>
            <a:r>
              <a:rPr lang="en-US" sz="2400" dirty="0" smtClean="0"/>
              <a:t>Pipe takes integers, strings, arrays, and date as input separated with |. It transforms the data in the format as required and displays the same in the browser.</a:t>
            </a:r>
          </a:p>
          <a:p>
            <a:pPr>
              <a:buNone/>
            </a:pPr>
            <a:endParaRPr lang="en-US" sz="2400" dirty="0" smtClean="0"/>
          </a:p>
          <a:p>
            <a:pPr>
              <a:buNone/>
            </a:pPr>
            <a:endParaRPr lang="en-US" sz="2400" dirty="0"/>
          </a:p>
        </p:txBody>
      </p:sp>
      <p:pic>
        <p:nvPicPr>
          <p:cNvPr id="2053" name="Picture 5"/>
          <p:cNvPicPr>
            <a:picLocks noChangeAspect="1" noChangeArrowheads="1"/>
          </p:cNvPicPr>
          <p:nvPr/>
        </p:nvPicPr>
        <p:blipFill>
          <a:blip r:embed="rId2"/>
          <a:srcRect/>
          <a:stretch>
            <a:fillRect/>
          </a:stretch>
        </p:blipFill>
        <p:spPr bwMode="auto">
          <a:xfrm>
            <a:off x="685800" y="1789113"/>
            <a:ext cx="2897187" cy="477837"/>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a:stretch>
            <a:fillRect/>
          </a:stretch>
        </p:blipFill>
        <p:spPr bwMode="auto">
          <a:xfrm>
            <a:off x="762000" y="3638550"/>
            <a:ext cx="4076700" cy="44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Forms</a:t>
            </a:r>
            <a:endParaRPr lang="en-US" dirty="0"/>
          </a:p>
        </p:txBody>
      </p:sp>
      <p:sp>
        <p:nvSpPr>
          <p:cNvPr id="3" name="Content Placeholder 2"/>
          <p:cNvSpPr>
            <a:spLocks noGrp="1"/>
          </p:cNvSpPr>
          <p:nvPr>
            <p:ph sz="quarter" idx="13"/>
          </p:nvPr>
        </p:nvSpPr>
        <p:spPr/>
        <p:txBody>
          <a:bodyPr>
            <a:normAutofit fontScale="55000" lnSpcReduction="20000"/>
          </a:bodyPr>
          <a:lstStyle/>
          <a:p>
            <a:pPr>
              <a:buNone/>
            </a:pPr>
            <a:r>
              <a:rPr lang="en-US" dirty="0" smtClean="0"/>
              <a:t>There are 2 approaches to handle user's input through forms:</a:t>
            </a:r>
          </a:p>
          <a:p>
            <a:r>
              <a:rPr lang="en-US" dirty="0" smtClean="0"/>
              <a:t>Reactive forms</a:t>
            </a:r>
          </a:p>
          <a:p>
            <a:r>
              <a:rPr lang="en-US" dirty="0" smtClean="0"/>
              <a:t>Template-driven forms</a:t>
            </a:r>
          </a:p>
          <a:p>
            <a:pPr>
              <a:buNone/>
            </a:pPr>
            <a:r>
              <a:rPr lang="en-US" b="1" dirty="0" smtClean="0"/>
              <a:t>Reactive Forms</a:t>
            </a:r>
          </a:p>
          <a:p>
            <a:r>
              <a:rPr lang="en-US" dirty="0" smtClean="0"/>
              <a:t>Reactive forms are more robust.</a:t>
            </a:r>
          </a:p>
          <a:p>
            <a:r>
              <a:rPr lang="en-US" dirty="0" smtClean="0"/>
              <a:t>Reactive forms are more scalable, reusable, and testable.</a:t>
            </a:r>
          </a:p>
          <a:p>
            <a:r>
              <a:rPr lang="en-US" dirty="0" smtClean="0"/>
              <a:t>They are most preferred to use if forms are a key part of your application, or your application is already built using reactive patterns. In both cases, reactive forms are best to use.</a:t>
            </a:r>
          </a:p>
          <a:p>
            <a:pPr>
              <a:buNone/>
            </a:pPr>
            <a:endParaRPr lang="en-US" dirty="0"/>
          </a:p>
        </p:txBody>
      </p:sp>
      <p:sp>
        <p:nvSpPr>
          <p:cNvPr id="4" name="Content Placeholder 3"/>
          <p:cNvSpPr>
            <a:spLocks noGrp="1"/>
          </p:cNvSpPr>
          <p:nvPr>
            <p:ph sz="quarter" idx="14"/>
          </p:nvPr>
        </p:nvSpPr>
        <p:spPr/>
        <p:txBody>
          <a:bodyPr>
            <a:noAutofit/>
          </a:bodyPr>
          <a:lstStyle/>
          <a:p>
            <a:pPr>
              <a:buNone/>
            </a:pPr>
            <a:r>
              <a:rPr lang="en-US" sz="1600" b="1" dirty="0" smtClean="0"/>
              <a:t>Template-driven Forms</a:t>
            </a:r>
          </a:p>
          <a:p>
            <a:r>
              <a:rPr lang="en-US" sz="1600" dirty="0" smtClean="0"/>
              <a:t>Template-driven forms are best if you want to add a simple form to your application. For example: signup form.</a:t>
            </a:r>
          </a:p>
          <a:p>
            <a:r>
              <a:rPr lang="en-US" sz="1600" dirty="0" smtClean="0"/>
              <a:t>Template-driven forms are easy to use in the application but they are not as scalable as Reactive forms.</a:t>
            </a:r>
          </a:p>
          <a:p>
            <a:r>
              <a:rPr lang="en-US" sz="1600" dirty="0" smtClean="0"/>
              <a:t>Template-driven forms are mainly used if your application's requires a very basic form and logic. It can easily be managed in a template.</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and Template-drive forms</a:t>
            </a:r>
            <a:endParaRPr lang="en-US" dirty="0"/>
          </a:p>
        </p:txBody>
      </p:sp>
      <p:sp>
        <p:nvSpPr>
          <p:cNvPr id="3" name="Content Placeholder 2"/>
          <p:cNvSpPr>
            <a:spLocks noGrp="1"/>
          </p:cNvSpPr>
          <p:nvPr>
            <p:ph sz="quarter" idx="13"/>
          </p:nvPr>
        </p:nvSpPr>
        <p:spPr>
          <a:xfrm>
            <a:off x="609600" y="1352550"/>
            <a:ext cx="3886201" cy="3657599"/>
          </a:xfrm>
        </p:spPr>
        <p:txBody>
          <a:bodyPr>
            <a:normAutofit fontScale="40000" lnSpcReduction="20000"/>
          </a:bodyPr>
          <a:lstStyle/>
          <a:p>
            <a:pPr>
              <a:buNone/>
            </a:pPr>
            <a:r>
              <a:rPr lang="en-US" dirty="0" smtClean="0"/>
              <a:t>Add to your module</a:t>
            </a:r>
          </a:p>
          <a:p>
            <a:pPr>
              <a:buNone/>
            </a:pPr>
            <a:r>
              <a:rPr lang="en-US" dirty="0" smtClean="0"/>
              <a:t>import { </a:t>
            </a:r>
            <a:r>
              <a:rPr lang="en-US" dirty="0" err="1" smtClean="0"/>
              <a:t>ReactiveFormsModule</a:t>
            </a:r>
            <a:r>
              <a:rPr lang="en-US" dirty="0" smtClean="0"/>
              <a:t> } from ‘@angular/forms’;</a:t>
            </a:r>
          </a:p>
          <a:p>
            <a:pPr>
              <a:buNone/>
            </a:pPr>
            <a:r>
              <a:rPr lang="en-US" dirty="0" smtClean="0"/>
              <a:t>Add to your component</a:t>
            </a:r>
          </a:p>
          <a:p>
            <a:pPr>
              <a:buNone/>
            </a:pPr>
            <a:r>
              <a:rPr lang="en-US" dirty="0" smtClean="0"/>
              <a:t>import { </a:t>
            </a:r>
            <a:r>
              <a:rPr lang="en-US" dirty="0" err="1" smtClean="0"/>
              <a:t>FormGroup</a:t>
            </a:r>
            <a:r>
              <a:rPr lang="en-US" dirty="0" smtClean="0"/>
              <a:t>, </a:t>
            </a:r>
            <a:r>
              <a:rPr lang="en-US" dirty="0" err="1" smtClean="0"/>
              <a:t>FormControl</a:t>
            </a:r>
            <a:r>
              <a:rPr lang="en-US" dirty="0" smtClean="0"/>
              <a:t>, </a:t>
            </a:r>
            <a:r>
              <a:rPr lang="en-US" dirty="0" err="1" smtClean="0"/>
              <a:t>Validators</a:t>
            </a:r>
            <a:r>
              <a:rPr lang="en-US" dirty="0" smtClean="0"/>
              <a:t> } from ‘@angular/forms’;</a:t>
            </a:r>
          </a:p>
          <a:p>
            <a:pPr>
              <a:buNone/>
            </a:pPr>
            <a:r>
              <a:rPr lang="en-US" dirty="0" err="1" smtClean="0"/>
              <a:t>this.signupForm</a:t>
            </a:r>
            <a:r>
              <a:rPr lang="en-US" dirty="0" smtClean="0"/>
              <a:t> = new </a:t>
            </a:r>
            <a:r>
              <a:rPr lang="en-US" dirty="0" err="1" smtClean="0"/>
              <a:t>FormGroup</a:t>
            </a:r>
            <a:r>
              <a:rPr lang="en-US" dirty="0" smtClean="0"/>
              <a:t>(</a:t>
            </a:r>
          </a:p>
          <a:p>
            <a:pPr>
              <a:buNone/>
            </a:pPr>
            <a:r>
              <a:rPr lang="en-US" dirty="0" smtClean="0"/>
              <a:t>{ </a:t>
            </a:r>
          </a:p>
          <a:p>
            <a:pPr>
              <a:buNone/>
            </a:pPr>
            <a:r>
              <a:rPr lang="en-US" dirty="0" smtClean="0"/>
              <a:t>	name: new </a:t>
            </a:r>
            <a:r>
              <a:rPr lang="en-US" dirty="0" err="1" smtClean="0"/>
              <a:t>FormControl</a:t>
            </a:r>
            <a:r>
              <a:rPr lang="en-US" dirty="0" smtClean="0"/>
              <a:t>(</a:t>
            </a:r>
            <a:r>
              <a:rPr lang="en-US" dirty="0" err="1" smtClean="0"/>
              <a:t>null,Validators.required</a:t>
            </a:r>
            <a:r>
              <a:rPr lang="en-US" dirty="0" smtClean="0"/>
              <a:t>), </a:t>
            </a:r>
          </a:p>
          <a:p>
            <a:pPr>
              <a:buNone/>
            </a:pPr>
            <a:r>
              <a:rPr lang="en-US" dirty="0" smtClean="0"/>
              <a:t>	email: new </a:t>
            </a:r>
            <a:r>
              <a:rPr lang="en-US" dirty="0" err="1" smtClean="0"/>
              <a:t>FormControl</a:t>
            </a:r>
            <a:r>
              <a:rPr lang="en-US" dirty="0" smtClean="0"/>
              <a:t>(null,[</a:t>
            </a:r>
            <a:r>
              <a:rPr lang="en-US" dirty="0" err="1" smtClean="0"/>
              <a:t>Validators.email</a:t>
            </a:r>
            <a:r>
              <a:rPr lang="en-US" dirty="0" smtClean="0"/>
              <a:t>, </a:t>
            </a:r>
            <a:r>
              <a:rPr lang="en-US" dirty="0" err="1" smtClean="0"/>
              <a:t>Validators.required</a:t>
            </a:r>
            <a:r>
              <a:rPr lang="en-US" dirty="0" smtClean="0"/>
              <a:t>])</a:t>
            </a:r>
          </a:p>
          <a:p>
            <a:pPr>
              <a:buNone/>
            </a:pPr>
            <a:r>
              <a:rPr lang="en-US" dirty="0" smtClean="0"/>
              <a:t>});</a:t>
            </a:r>
          </a:p>
          <a:p>
            <a:pPr>
              <a:buNone/>
            </a:pPr>
            <a:r>
              <a:rPr lang="en-US" dirty="0" smtClean="0"/>
              <a:t>HTML</a:t>
            </a:r>
          </a:p>
          <a:p>
            <a:pPr>
              <a:buNone/>
            </a:pPr>
            <a:r>
              <a:rPr lang="en-US" dirty="0" smtClean="0"/>
              <a:t>&lt;form [</a:t>
            </a:r>
            <a:r>
              <a:rPr lang="en-US" dirty="0" err="1" smtClean="0"/>
              <a:t>formGroup</a:t>
            </a:r>
            <a:r>
              <a:rPr lang="en-US" dirty="0" smtClean="0"/>
              <a:t>]="</a:t>
            </a:r>
            <a:r>
              <a:rPr lang="en-US" dirty="0" err="1" smtClean="0"/>
              <a:t>signupForm</a:t>
            </a:r>
            <a:r>
              <a:rPr lang="en-US" dirty="0" smtClean="0"/>
              <a:t>" (</a:t>
            </a:r>
            <a:r>
              <a:rPr lang="en-US" dirty="0" err="1" smtClean="0"/>
              <a:t>ngSubmit</a:t>
            </a:r>
            <a:r>
              <a:rPr lang="en-US" dirty="0" smtClean="0"/>
              <a:t>)="</a:t>
            </a:r>
            <a:r>
              <a:rPr lang="en-US" dirty="0" err="1" smtClean="0"/>
              <a:t>onSubmit</a:t>
            </a:r>
            <a:r>
              <a:rPr lang="en-US" dirty="0" smtClean="0"/>
              <a:t>()"&gt;</a:t>
            </a:r>
          </a:p>
          <a:p>
            <a:pPr>
              <a:buNone/>
            </a:pPr>
            <a:r>
              <a:rPr lang="en-US" dirty="0" smtClean="0"/>
              <a:t>&lt;input type="text" id="username" placeholder="Name" class="form-control" </a:t>
            </a:r>
            <a:r>
              <a:rPr lang="en-US" dirty="0" err="1" smtClean="0"/>
              <a:t>formControlName</a:t>
            </a:r>
            <a:r>
              <a:rPr lang="en-US" dirty="0" smtClean="0"/>
              <a:t>="name"&gt;</a:t>
            </a:r>
          </a:p>
        </p:txBody>
      </p:sp>
      <p:sp>
        <p:nvSpPr>
          <p:cNvPr id="4" name="Content Placeholder 3"/>
          <p:cNvSpPr>
            <a:spLocks noGrp="1"/>
          </p:cNvSpPr>
          <p:nvPr>
            <p:ph sz="quarter" idx="14"/>
          </p:nvPr>
        </p:nvSpPr>
        <p:spPr/>
        <p:txBody>
          <a:bodyPr>
            <a:normAutofit fontScale="55000" lnSpcReduction="20000"/>
          </a:bodyPr>
          <a:lstStyle/>
          <a:p>
            <a:pPr>
              <a:buNone/>
            </a:pPr>
            <a:r>
              <a:rPr lang="en-US" dirty="0" smtClean="0"/>
              <a:t>Add to your module</a:t>
            </a:r>
          </a:p>
          <a:p>
            <a:pPr>
              <a:buNone/>
            </a:pPr>
            <a:r>
              <a:rPr lang="en-US" dirty="0" smtClean="0"/>
              <a:t>import { </a:t>
            </a:r>
            <a:r>
              <a:rPr lang="en-US" dirty="0" err="1" smtClean="0"/>
              <a:t>FormsModule</a:t>
            </a:r>
            <a:r>
              <a:rPr lang="en-US" dirty="0" smtClean="0"/>
              <a:t> } from '@angular/forms';</a:t>
            </a:r>
          </a:p>
          <a:p>
            <a:pPr>
              <a:buNone/>
            </a:pPr>
            <a:endParaRPr lang="en-US" dirty="0" smtClean="0"/>
          </a:p>
          <a:p>
            <a:pPr>
              <a:buNone/>
            </a:pPr>
            <a:r>
              <a:rPr lang="en-US" dirty="0" smtClean="0"/>
              <a:t>&lt;form #f="</a:t>
            </a:r>
            <a:r>
              <a:rPr lang="en-US" dirty="0" err="1" smtClean="0"/>
              <a:t>ngForm</a:t>
            </a:r>
            <a:r>
              <a:rPr lang="en-US" dirty="0" smtClean="0"/>
              <a:t>" (</a:t>
            </a:r>
            <a:r>
              <a:rPr lang="en-US" dirty="0" err="1" smtClean="0"/>
              <a:t>ngSubmit</a:t>
            </a:r>
            <a:r>
              <a:rPr lang="en-US" dirty="0" smtClean="0"/>
              <a:t>)="submit(f)"&gt;</a:t>
            </a:r>
          </a:p>
          <a:p>
            <a:pPr>
              <a:buNone/>
            </a:pPr>
            <a:r>
              <a:rPr lang="en-US" dirty="0" smtClean="0"/>
              <a:t>&lt;input type="text" </a:t>
            </a:r>
            <a:br>
              <a:rPr lang="en-US" dirty="0" smtClean="0"/>
            </a:br>
            <a:r>
              <a:rPr lang="en-US" dirty="0" smtClean="0"/>
              <a:t>name="</a:t>
            </a:r>
            <a:r>
              <a:rPr lang="en-US" dirty="0" err="1" smtClean="0"/>
              <a:t>firstName</a:t>
            </a:r>
            <a:r>
              <a:rPr lang="en-US" dirty="0" smtClean="0"/>
              <a:t>" </a:t>
            </a:r>
          </a:p>
          <a:p>
            <a:pPr>
              <a:buNone/>
            </a:pPr>
            <a:r>
              <a:rPr lang="en-US" dirty="0" smtClean="0"/>
              <a:t>	[(</a:t>
            </a:r>
            <a:r>
              <a:rPr lang="en-US" dirty="0" err="1" smtClean="0"/>
              <a:t>ngModel</a:t>
            </a:r>
            <a:r>
              <a:rPr lang="en-US" dirty="0" smtClean="0"/>
              <a:t>)]=" </a:t>
            </a:r>
            <a:r>
              <a:rPr lang="en-US" dirty="0" err="1" smtClean="0"/>
              <a:t>firstName</a:t>
            </a:r>
            <a:r>
              <a:rPr lang="en-US" dirty="0" smtClean="0"/>
              <a:t>"</a:t>
            </a:r>
            <a:br>
              <a:rPr lang="en-US" dirty="0" smtClean="0"/>
            </a:br>
            <a:r>
              <a:rPr lang="en-US" dirty="0" smtClean="0"/>
              <a:t>#</a:t>
            </a:r>
            <a:r>
              <a:rPr lang="en-US" dirty="0" err="1" smtClean="0"/>
              <a:t>firstName</a:t>
            </a:r>
            <a:r>
              <a:rPr lang="en-US" dirty="0" smtClean="0"/>
              <a:t>="</a:t>
            </a:r>
            <a:r>
              <a:rPr lang="en-US" dirty="0" err="1" smtClean="0"/>
              <a:t>ngModel</a:t>
            </a:r>
            <a:r>
              <a:rPr lang="en-US" dirty="0" smtClean="0"/>
              <a:t>"&gt;</a:t>
            </a:r>
          </a:p>
          <a:p>
            <a:pPr>
              <a:buNone/>
            </a:pPr>
            <a:r>
              <a:rPr lang="en-US" dirty="0" smtClean="0"/>
              <a:t>&lt;button [disabled]="!</a:t>
            </a:r>
            <a:r>
              <a:rPr lang="en-US" dirty="0" err="1" smtClean="0"/>
              <a:t>f.valid</a:t>
            </a:r>
            <a:r>
              <a:rPr lang="en-US" dirty="0" smtClean="0"/>
              <a:t>"&gt;Submit&lt;/button&gt;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3"/>
          </p:nvPr>
        </p:nvSpPr>
        <p:spPr/>
        <p:txBody>
          <a:bodyPr>
            <a:normAutofit fontScale="40000" lnSpcReduction="20000"/>
          </a:bodyPr>
          <a:lstStyle/>
          <a:p>
            <a:pPr>
              <a:buNone/>
            </a:pPr>
            <a:r>
              <a:rPr lang="en-US" dirty="0" smtClean="0"/>
              <a:t>Import it to app.module.ts</a:t>
            </a:r>
          </a:p>
          <a:p>
            <a:pPr>
              <a:buNone/>
            </a:pPr>
            <a:r>
              <a:rPr lang="en-US" dirty="0" smtClean="0"/>
              <a:t>import { </a:t>
            </a:r>
            <a:r>
              <a:rPr lang="en-US" dirty="0" err="1" smtClean="0"/>
              <a:t>AppRoutingModule</a:t>
            </a:r>
            <a:r>
              <a:rPr lang="en-US" dirty="0" smtClean="0"/>
              <a:t> } from './app-</a:t>
            </a:r>
            <a:r>
              <a:rPr lang="en-US" dirty="0" err="1" smtClean="0"/>
              <a:t>routing.module</a:t>
            </a:r>
            <a:r>
              <a:rPr lang="en-US" dirty="0" smtClean="0"/>
              <a:t>';</a:t>
            </a:r>
          </a:p>
          <a:p>
            <a:pPr>
              <a:buNone/>
            </a:pPr>
            <a:endParaRPr lang="en-US" dirty="0" smtClean="0"/>
          </a:p>
          <a:p>
            <a:pPr>
              <a:buNone/>
            </a:pPr>
            <a:r>
              <a:rPr lang="en-US" dirty="0" smtClean="0"/>
              <a:t>const routes: Routes = [</a:t>
            </a:r>
          </a:p>
          <a:p>
            <a:pPr>
              <a:buNone/>
            </a:pPr>
            <a:r>
              <a:rPr lang="en-US" dirty="0" smtClean="0"/>
              <a:t> { path: ‘home', component: </a:t>
            </a:r>
            <a:r>
              <a:rPr lang="en-US" dirty="0" err="1" smtClean="0"/>
              <a:t>HomeComponent</a:t>
            </a:r>
            <a:r>
              <a:rPr lang="en-US" dirty="0" smtClean="0"/>
              <a:t>, </a:t>
            </a:r>
            <a:r>
              <a:rPr lang="en-US" dirty="0" err="1" smtClean="0"/>
              <a:t>canActivate</a:t>
            </a:r>
            <a:r>
              <a:rPr lang="en-US" dirty="0" smtClean="0"/>
              <a:t>: [</a:t>
            </a:r>
            <a:r>
              <a:rPr lang="en-US" dirty="0" err="1" smtClean="0"/>
              <a:t>AuthGuard</a:t>
            </a:r>
            <a:r>
              <a:rPr lang="en-US" dirty="0" smtClean="0"/>
              <a:t>] }, </a:t>
            </a:r>
          </a:p>
          <a:p>
            <a:pPr>
              <a:buNone/>
            </a:pPr>
            <a:r>
              <a:rPr lang="en-US" dirty="0" smtClean="0"/>
              <a:t> { path: login', component: </a:t>
            </a:r>
            <a:r>
              <a:rPr lang="en-US" dirty="0" err="1" smtClean="0"/>
              <a:t>LoginComponent</a:t>
            </a:r>
            <a:r>
              <a:rPr lang="en-US" dirty="0" smtClean="0"/>
              <a:t> }, </a:t>
            </a:r>
          </a:p>
          <a:p>
            <a:pPr>
              <a:buNone/>
            </a:pPr>
            <a:r>
              <a:rPr lang="en-US" dirty="0" smtClean="0"/>
              <a:t>{ path: ‘users', component: </a:t>
            </a:r>
            <a:r>
              <a:rPr lang="en-US" dirty="0" err="1" smtClean="0"/>
              <a:t>UserComponent</a:t>
            </a:r>
            <a:r>
              <a:rPr lang="en-US" dirty="0" smtClean="0"/>
              <a:t>, </a:t>
            </a:r>
            <a:r>
              <a:rPr lang="en-US" dirty="0" err="1" smtClean="0"/>
              <a:t>canActivate</a:t>
            </a:r>
            <a:r>
              <a:rPr lang="en-US" dirty="0" smtClean="0"/>
              <a:t>: [</a:t>
            </a:r>
            <a:r>
              <a:rPr lang="en-US" dirty="0" err="1" smtClean="0"/>
              <a:t>AuthGuard</a:t>
            </a:r>
            <a:r>
              <a:rPr lang="en-US" dirty="0" smtClean="0"/>
              <a:t>] }, </a:t>
            </a:r>
          </a:p>
          <a:p>
            <a:pPr>
              <a:buNone/>
            </a:pPr>
            <a:r>
              <a:rPr lang="en-US" dirty="0" smtClean="0"/>
              <a:t>{ path: ‘user/:id', component: </a:t>
            </a:r>
            <a:r>
              <a:rPr lang="en-US" dirty="0" err="1" smtClean="0"/>
              <a:t>DetailComponent</a:t>
            </a:r>
            <a:r>
              <a:rPr lang="en-US" dirty="0" smtClean="0"/>
              <a:t> , </a:t>
            </a:r>
            <a:r>
              <a:rPr lang="en-US" dirty="0" err="1" smtClean="0"/>
              <a:t>canActivate</a:t>
            </a:r>
            <a:r>
              <a:rPr lang="en-US" dirty="0" smtClean="0"/>
              <a:t>: [</a:t>
            </a:r>
            <a:r>
              <a:rPr lang="en-US" dirty="0" err="1" smtClean="0"/>
              <a:t>AuthGuard</a:t>
            </a:r>
            <a:r>
              <a:rPr lang="en-US" dirty="0" smtClean="0"/>
              <a:t>]},</a:t>
            </a:r>
          </a:p>
          <a:p>
            <a:pPr>
              <a:buNone/>
            </a:pPr>
            <a:r>
              <a:rPr lang="en-US" dirty="0" smtClean="0"/>
              <a:t>{ path: "**", component: </a:t>
            </a:r>
            <a:r>
              <a:rPr lang="en-US" dirty="0" err="1" smtClean="0"/>
              <a:t>ErrorComponent</a:t>
            </a:r>
            <a:r>
              <a:rPr lang="en-US" dirty="0" smtClean="0"/>
              <a:t> }</a:t>
            </a:r>
          </a:p>
          <a:p>
            <a:pPr>
              <a:buNone/>
            </a:pPr>
            <a:r>
              <a:rPr lang="en-US" dirty="0" smtClean="0"/>
              <a:t>];</a:t>
            </a:r>
          </a:p>
          <a:p>
            <a:endParaRPr lang="en-US" dirty="0"/>
          </a:p>
        </p:txBody>
      </p:sp>
      <p:sp>
        <p:nvSpPr>
          <p:cNvPr id="4" name="Content Placeholder 3"/>
          <p:cNvSpPr>
            <a:spLocks noGrp="1"/>
          </p:cNvSpPr>
          <p:nvPr>
            <p:ph sz="quarter" idx="14"/>
          </p:nvPr>
        </p:nvSpPr>
        <p:spPr/>
        <p:txBody>
          <a:bodyPr>
            <a:normAutofit fontScale="47500" lnSpcReduction="20000"/>
          </a:bodyPr>
          <a:lstStyle/>
          <a:p>
            <a:pPr>
              <a:buNone/>
            </a:pPr>
            <a:r>
              <a:rPr lang="en-US" dirty="0" smtClean="0"/>
              <a:t>export class </a:t>
            </a:r>
            <a:r>
              <a:rPr lang="en-US" dirty="0" err="1" smtClean="0"/>
              <a:t>AuthGuard</a:t>
            </a:r>
            <a:r>
              <a:rPr lang="en-US" dirty="0" smtClean="0"/>
              <a:t> implements </a:t>
            </a:r>
            <a:r>
              <a:rPr lang="en-US" dirty="0" err="1" smtClean="0"/>
              <a:t>CanActivate</a:t>
            </a:r>
            <a:r>
              <a:rPr lang="en-US" dirty="0" smtClean="0"/>
              <a:t> {</a:t>
            </a:r>
            <a:br>
              <a:rPr lang="en-US" dirty="0" smtClean="0"/>
            </a:br>
            <a:r>
              <a:rPr lang="en-US" dirty="0" smtClean="0"/>
              <a:t>    constructor(private router: Router) { }</a:t>
            </a:r>
            <a:br>
              <a:rPr lang="en-US" dirty="0" smtClean="0"/>
            </a:br>
            <a:r>
              <a:rPr lang="en-US" dirty="0" smtClean="0"/>
              <a:t>    </a:t>
            </a:r>
            <a:r>
              <a:rPr lang="en-US" dirty="0" err="1" smtClean="0"/>
              <a:t>canActivate</a:t>
            </a:r>
            <a:r>
              <a:rPr lang="en-US" dirty="0" smtClean="0"/>
              <a:t>(route: </a:t>
            </a:r>
            <a:r>
              <a:rPr lang="en-US" dirty="0" err="1" smtClean="0"/>
              <a:t>ActivatedRouteSnapshot</a:t>
            </a:r>
            <a:r>
              <a:rPr lang="en-US" dirty="0" smtClean="0"/>
              <a:t>, state: </a:t>
            </a:r>
            <a:r>
              <a:rPr lang="en-US" dirty="0" err="1" smtClean="0"/>
              <a:t>RouterStateSnapshot</a:t>
            </a:r>
            <a:r>
              <a:rPr lang="en-US" dirty="0" smtClean="0"/>
              <a:t>) {</a:t>
            </a:r>
          </a:p>
          <a:p>
            <a:pPr>
              <a:buNone/>
            </a:pPr>
            <a:r>
              <a:rPr lang="en-US" dirty="0" smtClean="0"/>
              <a:t>        </a:t>
            </a:r>
            <a:r>
              <a:rPr lang="en-US" dirty="0" err="1" smtClean="0"/>
              <a:t>var</a:t>
            </a:r>
            <a:r>
              <a:rPr lang="en-US" dirty="0" smtClean="0"/>
              <a:t> user =</a:t>
            </a:r>
            <a:r>
              <a:rPr lang="en-US" dirty="0" err="1" smtClean="0"/>
              <a:t>localStorage.getItem</a:t>
            </a:r>
            <a:r>
              <a:rPr lang="en-US" dirty="0" smtClean="0"/>
              <a:t>(‘</a:t>
            </a:r>
            <a:r>
              <a:rPr lang="en-US" dirty="0" err="1" smtClean="0"/>
              <a:t>currentUser</a:t>
            </a:r>
            <a:r>
              <a:rPr lang="en-US" dirty="0" smtClean="0"/>
              <a:t>');</a:t>
            </a:r>
          </a:p>
          <a:p>
            <a:pPr>
              <a:buNone/>
            </a:pPr>
            <a:r>
              <a:rPr lang="en-US" dirty="0" smtClean="0"/>
              <a:t>        if (user) {            </a:t>
            </a:r>
          </a:p>
          <a:p>
            <a:pPr>
              <a:buNone/>
            </a:pPr>
            <a:r>
              <a:rPr lang="en-US" dirty="0" smtClean="0"/>
              <a:t>		</a:t>
            </a:r>
            <a:r>
              <a:rPr lang="en-US" dirty="0" err="1" smtClean="0"/>
              <a:t>this.router.navigate</a:t>
            </a:r>
            <a:r>
              <a:rPr lang="en-US" dirty="0" smtClean="0"/>
              <a:t>(['/home']);</a:t>
            </a:r>
          </a:p>
          <a:p>
            <a:pPr>
              <a:buNone/>
            </a:pPr>
            <a:r>
              <a:rPr lang="en-US" dirty="0" smtClean="0"/>
              <a:t>           	 return true;</a:t>
            </a:r>
          </a:p>
          <a:p>
            <a:pPr>
              <a:buNone/>
            </a:pPr>
            <a:r>
              <a:rPr lang="en-US" dirty="0" smtClean="0"/>
              <a:t>        }</a:t>
            </a:r>
          </a:p>
          <a:p>
            <a:pPr>
              <a:buNone/>
            </a:pPr>
            <a:r>
              <a:rPr lang="en-US" dirty="0" smtClean="0"/>
              <a:t>        </a:t>
            </a:r>
            <a:r>
              <a:rPr lang="en-US" dirty="0" err="1" smtClean="0"/>
              <a:t>this.router.navigate</a:t>
            </a:r>
            <a:r>
              <a:rPr lang="en-US" dirty="0" smtClean="0"/>
              <a:t>(['/auth/login']);</a:t>
            </a:r>
          </a:p>
          <a:p>
            <a:pPr>
              <a:buNone/>
            </a:pPr>
            <a:r>
              <a:rPr lang="en-US" dirty="0" smtClean="0"/>
              <a:t>        return false;</a:t>
            </a:r>
          </a:p>
          <a:p>
            <a:pPr>
              <a:buNone/>
            </a:pPr>
            <a:r>
              <a:rPr lang="en-US" dirty="0" smtClean="0"/>
              <a:t>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Share Component Data With Other Components</a:t>
            </a:r>
            <a:endParaRPr lang="en-US" sz="3200" dirty="0"/>
          </a:p>
        </p:txBody>
      </p:sp>
      <p:sp>
        <p:nvSpPr>
          <p:cNvPr id="3" name="Content Placeholder 2"/>
          <p:cNvSpPr>
            <a:spLocks noGrp="1"/>
          </p:cNvSpPr>
          <p:nvPr>
            <p:ph sz="quarter" idx="13"/>
          </p:nvPr>
        </p:nvSpPr>
        <p:spPr/>
        <p:txBody>
          <a:bodyPr>
            <a:normAutofit/>
          </a:bodyPr>
          <a:lstStyle/>
          <a:p>
            <a:pPr>
              <a:buNone/>
            </a:pPr>
            <a:r>
              <a:rPr lang="en-US" sz="1600" b="1" dirty="0" smtClean="0"/>
              <a:t>@Input — Property Binding</a:t>
            </a:r>
          </a:p>
          <a:p>
            <a:pPr>
              <a:buNone/>
            </a:pPr>
            <a:r>
              <a:rPr lang="en-US" sz="1600" dirty="0" smtClean="0"/>
              <a:t>If you want to pass data from the parent component to the child component, you need to use two things: @Input and property binding.</a:t>
            </a:r>
          </a:p>
          <a:p>
            <a:pPr>
              <a:buNone/>
            </a:pPr>
            <a:endParaRPr lang="en-US" sz="1600" dirty="0" smtClean="0"/>
          </a:p>
        </p:txBody>
      </p:sp>
      <p:sp>
        <p:nvSpPr>
          <p:cNvPr id="4" name="Content Placeholder 3"/>
          <p:cNvSpPr>
            <a:spLocks noGrp="1"/>
          </p:cNvSpPr>
          <p:nvPr>
            <p:ph sz="quarter" idx="14"/>
          </p:nvPr>
        </p:nvSpPr>
        <p:spPr/>
        <p:txBody>
          <a:bodyPr/>
          <a:lstStyle/>
          <a:p>
            <a:pPr>
              <a:buNone/>
            </a:pPr>
            <a:endParaRPr lang="en-US" sz="1600" dirty="0" smtClean="0"/>
          </a:p>
          <a:p>
            <a:pPr>
              <a:buNone/>
            </a:pPr>
            <a:r>
              <a:rPr lang="en-US" sz="1600" dirty="0" smtClean="0"/>
              <a:t>This gives us the option to add an attribute to the selector (&lt;app-child&gt;) of the child</a:t>
            </a:r>
          </a:p>
          <a:p>
            <a:pPr>
              <a:buNone/>
            </a:pPr>
            <a:endParaRPr lang="en-US" dirty="0" smtClean="0"/>
          </a:p>
          <a:p>
            <a:pPr>
              <a:buNone/>
            </a:pPr>
            <a:endParaRPr lang="en-US" dirty="0"/>
          </a:p>
        </p:txBody>
      </p:sp>
      <p:pic>
        <p:nvPicPr>
          <p:cNvPr id="4099" name="Picture 3"/>
          <p:cNvPicPr>
            <a:picLocks noChangeAspect="1" noChangeArrowheads="1"/>
          </p:cNvPicPr>
          <p:nvPr/>
        </p:nvPicPr>
        <p:blipFill>
          <a:blip r:embed="rId2"/>
          <a:srcRect t="21226" b="2969"/>
          <a:stretch>
            <a:fillRect/>
          </a:stretch>
        </p:blipFill>
        <p:spPr bwMode="auto">
          <a:xfrm>
            <a:off x="76200" y="2724150"/>
            <a:ext cx="4367213" cy="19050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4572000" y="2724150"/>
            <a:ext cx="4572000" cy="15382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Share Component Data With Other Components</a:t>
            </a:r>
          </a:p>
        </p:txBody>
      </p:sp>
      <p:sp>
        <p:nvSpPr>
          <p:cNvPr id="3" name="Content Placeholder 2"/>
          <p:cNvSpPr>
            <a:spLocks noGrp="1"/>
          </p:cNvSpPr>
          <p:nvPr>
            <p:ph sz="quarter" idx="13"/>
          </p:nvPr>
        </p:nvSpPr>
        <p:spPr/>
        <p:txBody>
          <a:bodyPr>
            <a:normAutofit/>
          </a:bodyPr>
          <a:lstStyle/>
          <a:p>
            <a:pPr>
              <a:buNone/>
            </a:pPr>
            <a:r>
              <a:rPr lang="en-US" sz="1600" b="1" dirty="0" smtClean="0"/>
              <a:t>@Output &amp; </a:t>
            </a:r>
            <a:r>
              <a:rPr lang="en-US" sz="1600" b="1" dirty="0" err="1" smtClean="0"/>
              <a:t>EventEmitter</a:t>
            </a:r>
            <a:r>
              <a:rPr lang="en-US" sz="1600" b="1" dirty="0" smtClean="0"/>
              <a:t> — Event Binding</a:t>
            </a:r>
          </a:p>
          <a:p>
            <a:pPr>
              <a:buNone/>
            </a:pPr>
            <a:r>
              <a:rPr lang="en-US" sz="1600" dirty="0" smtClean="0"/>
              <a:t>With @Output and </a:t>
            </a:r>
            <a:r>
              <a:rPr lang="en-US" sz="1600" dirty="0" err="1" smtClean="0"/>
              <a:t>EventEmitter</a:t>
            </a:r>
            <a:r>
              <a:rPr lang="en-US" sz="1600" dirty="0" smtClean="0"/>
              <a:t> it’s the other way around. You can pass data back from the child to the parent component</a:t>
            </a:r>
          </a:p>
          <a:p>
            <a:pPr>
              <a:buNone/>
            </a:pPr>
            <a:endParaRPr lang="en-US" sz="1600" dirty="0" smtClean="0"/>
          </a:p>
        </p:txBody>
      </p:sp>
      <p:sp>
        <p:nvSpPr>
          <p:cNvPr id="4" name="Content Placeholder 3"/>
          <p:cNvSpPr>
            <a:spLocks noGrp="1"/>
          </p:cNvSpPr>
          <p:nvPr>
            <p:ph sz="quarter" idx="14"/>
          </p:nvPr>
        </p:nvSpPr>
        <p:spPr/>
        <p:txBody>
          <a:bodyPr>
            <a:normAutofit/>
          </a:bodyPr>
          <a:lstStyle/>
          <a:p>
            <a:pPr>
              <a:buNone/>
            </a:pPr>
            <a:r>
              <a:rPr lang="en-US" sz="1600" dirty="0" smtClean="0"/>
              <a:t>In our parent component Set an event to the child selector (&lt;app-child&gt;). Now, on every button click in the child, we get a text through an event in our parent. </a:t>
            </a:r>
            <a:endParaRPr lang="en-US" sz="1600" dirty="0"/>
          </a:p>
        </p:txBody>
      </p:sp>
      <p:pic>
        <p:nvPicPr>
          <p:cNvPr id="5125" name="Picture 5"/>
          <p:cNvPicPr>
            <a:picLocks noChangeAspect="1" noChangeArrowheads="1"/>
          </p:cNvPicPr>
          <p:nvPr/>
        </p:nvPicPr>
        <p:blipFill>
          <a:blip r:embed="rId2"/>
          <a:srcRect/>
          <a:stretch>
            <a:fillRect/>
          </a:stretch>
        </p:blipFill>
        <p:spPr bwMode="auto">
          <a:xfrm>
            <a:off x="152400" y="2495550"/>
            <a:ext cx="4657725" cy="2520950"/>
          </a:xfrm>
          <a:prstGeom prst="rect">
            <a:avLst/>
          </a:prstGeom>
          <a:noFill/>
          <a:ln w="9525">
            <a:noFill/>
            <a:miter lim="800000"/>
            <a:headEnd/>
            <a:tailEnd/>
          </a:ln>
          <a:effectLst/>
        </p:spPr>
      </p:pic>
      <p:pic>
        <p:nvPicPr>
          <p:cNvPr id="5127" name="Picture 7"/>
          <p:cNvPicPr>
            <a:picLocks noChangeAspect="1" noChangeArrowheads="1"/>
          </p:cNvPicPr>
          <p:nvPr/>
        </p:nvPicPr>
        <p:blipFill>
          <a:blip r:embed="rId3"/>
          <a:srcRect/>
          <a:stretch>
            <a:fillRect/>
          </a:stretch>
        </p:blipFill>
        <p:spPr bwMode="auto">
          <a:xfrm>
            <a:off x="4876800" y="2419350"/>
            <a:ext cx="4267200" cy="2630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Observables</a:t>
            </a:r>
            <a:endParaRPr lang="en-US" dirty="0"/>
          </a:p>
        </p:txBody>
      </p:sp>
      <p:sp>
        <p:nvSpPr>
          <p:cNvPr id="3" name="Content Placeholder 2"/>
          <p:cNvSpPr>
            <a:spLocks noGrp="1"/>
          </p:cNvSpPr>
          <p:nvPr>
            <p:ph sz="quarter" idx="13"/>
          </p:nvPr>
        </p:nvSpPr>
        <p:spPr>
          <a:xfrm>
            <a:off x="609601" y="1352551"/>
            <a:ext cx="3733800" cy="3268624"/>
          </a:xfrm>
        </p:spPr>
        <p:txBody>
          <a:bodyPr>
            <a:normAutofit fontScale="92500" lnSpcReduction="10000"/>
          </a:bodyPr>
          <a:lstStyle/>
          <a:p>
            <a:pPr>
              <a:buNone/>
            </a:pPr>
            <a:r>
              <a:rPr lang="en-US" sz="1600" dirty="0" smtClean="0"/>
              <a:t>Observables are also like promises - that are responsible for handling async requests. Observables are a part of the </a:t>
            </a:r>
            <a:r>
              <a:rPr lang="en-US" sz="1600" b="1" i="1" dirty="0" smtClean="0"/>
              <a:t>RXJS</a:t>
            </a:r>
            <a:r>
              <a:rPr lang="en-US" sz="1600" dirty="0" smtClean="0"/>
              <a:t> library. This library introduced Observables and it is recommended technique for event handling, asynchronous programming, and handling multiple values.</a:t>
            </a:r>
          </a:p>
          <a:p>
            <a:pPr>
              <a:buNone/>
            </a:pPr>
            <a:r>
              <a:rPr lang="en-US" sz="1600" dirty="0" smtClean="0"/>
              <a:t>Observables are declarative that is, you define a function for publishing values, but it is not executed until a consumer subscribes to it. The subscribed consumer then receives notifications until the function completes, or until they unsubscribe.</a:t>
            </a:r>
            <a:endParaRPr lang="en-US" sz="1600" dirty="0"/>
          </a:p>
        </p:txBody>
      </p:sp>
      <p:pic>
        <p:nvPicPr>
          <p:cNvPr id="34818" name="Picture 2"/>
          <p:cNvPicPr>
            <a:picLocks noChangeAspect="1" noChangeArrowheads="1"/>
          </p:cNvPicPr>
          <p:nvPr/>
        </p:nvPicPr>
        <p:blipFill>
          <a:blip r:embed="rId2"/>
          <a:srcRect l="14794" t="12924"/>
          <a:stretch>
            <a:fillRect/>
          </a:stretch>
        </p:blipFill>
        <p:spPr bwMode="auto">
          <a:xfrm>
            <a:off x="4316413" y="1352550"/>
            <a:ext cx="4827587" cy="2566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p>
        </p:txBody>
      </p:sp>
      <p:sp>
        <p:nvSpPr>
          <p:cNvPr id="3" name="Content Placeholder 2"/>
          <p:cNvSpPr>
            <a:spLocks noGrp="1"/>
          </p:cNvSpPr>
          <p:nvPr>
            <p:ph sz="quarter" idx="13"/>
          </p:nvPr>
        </p:nvSpPr>
        <p:spPr>
          <a:xfrm>
            <a:off x="609600" y="1352551"/>
            <a:ext cx="7848600" cy="3268624"/>
          </a:xfrm>
        </p:spPr>
        <p:txBody>
          <a:bodyPr>
            <a:normAutofit fontScale="77500" lnSpcReduction="20000"/>
          </a:bodyPr>
          <a:lstStyle/>
          <a:p>
            <a:r>
              <a:rPr lang="en-US" dirty="0" smtClean="0">
                <a:hlinkClick r:id="rId2"/>
              </a:rPr>
              <a:t>https://angular.io/docs</a:t>
            </a:r>
            <a:endParaRPr lang="en-US" dirty="0" smtClean="0">
              <a:hlinkClick r:id="rId3"/>
            </a:endParaRPr>
          </a:p>
          <a:p>
            <a:r>
              <a:rPr lang="en-US" dirty="0" smtClean="0">
                <a:hlinkClick r:id="rId3"/>
              </a:rPr>
              <a:t>https://www.javatpoint.com/angular-7-tutorial</a:t>
            </a:r>
            <a:endParaRPr lang="en-US" dirty="0" smtClean="0"/>
          </a:p>
          <a:p>
            <a:r>
              <a:rPr lang="en-US" dirty="0" smtClean="0">
                <a:hlinkClick r:id="rId4"/>
              </a:rPr>
              <a:t>https://www.tutorialspoint.com/angular2/index.htm</a:t>
            </a:r>
            <a:endParaRPr lang="en-US" dirty="0" smtClean="0"/>
          </a:p>
          <a:p>
            <a:r>
              <a:rPr lang="en-US" dirty="0" smtClean="0">
                <a:hlinkClick r:id="rId5"/>
              </a:rPr>
              <a:t>https://medium.com/@jinalshah999/reactive-forms-in-angular-a46af57c5f36</a:t>
            </a:r>
            <a:endParaRPr lang="en-US" dirty="0" smtClean="0"/>
          </a:p>
          <a:p>
            <a:r>
              <a:rPr lang="en-US" dirty="0" smtClean="0">
                <a:hlinkClick r:id="rId6"/>
              </a:rPr>
              <a:t>https://medium.com/better-programming/angular-7-share-component-data-with-other-components-1b91d6f0b93f</a:t>
            </a:r>
            <a:endParaRPr lang="en-US" dirty="0" smtClean="0"/>
          </a:p>
          <a:p>
            <a:r>
              <a:rPr lang="en-US" smtClean="0">
                <a:hlinkClick r:id="rId7"/>
              </a:rPr>
              <a:t>https://www.freecodecamp.org/news/what-are-observables-how-they-are-different-from-promises/</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Introduction to Angular 2+</a:t>
            </a:r>
            <a:endParaRPr lang="en-US" dirty="0"/>
          </a:p>
        </p:txBody>
      </p:sp>
      <p:sp>
        <p:nvSpPr>
          <p:cNvPr id="3" name="Rectangle 2"/>
          <p:cNvSpPr>
            <a:spLocks noGrp="1"/>
          </p:cNvSpPr>
          <p:nvPr>
            <p:ph sz="quarter" idx="13"/>
          </p:nvPr>
        </p:nvSpPr>
        <p:spPr>
          <a:xfrm>
            <a:off x="609600" y="1352551"/>
            <a:ext cx="3886201" cy="3657599"/>
          </a:xfrm>
        </p:spPr>
        <p:txBody>
          <a:bodyPr>
            <a:normAutofit/>
          </a:bodyPr>
          <a:lstStyle>
            <a:extLst/>
          </a:lstStyle>
          <a:p>
            <a:r>
              <a:rPr lang="en-US" sz="1400" dirty="0" smtClean="0"/>
              <a:t>One of the most powerful, efficient, and open-source JavaScript frameworks is Angular</a:t>
            </a:r>
          </a:p>
          <a:p>
            <a:r>
              <a:rPr lang="en-US" sz="1400" dirty="0" smtClean="0"/>
              <a:t>Angular is an open source JavaScript framework to build web applications with HTML and JavaScript. </a:t>
            </a:r>
          </a:p>
          <a:p>
            <a:r>
              <a:rPr lang="en-US" sz="1400" dirty="0" smtClean="0"/>
              <a:t>Angular is an application design framework and development platform for creating efficient and sophisticated single-page apps.</a:t>
            </a:r>
          </a:p>
          <a:p>
            <a:r>
              <a:rPr lang="en-US" sz="1400" dirty="0" smtClean="0"/>
              <a:t>It is written entirely in typescript</a:t>
            </a:r>
          </a:p>
        </p:txBody>
      </p:sp>
      <p:sp>
        <p:nvSpPr>
          <p:cNvPr id="4" name="Rectangle 3"/>
          <p:cNvSpPr>
            <a:spLocks noGrp="1"/>
          </p:cNvSpPr>
          <p:nvPr>
            <p:ph sz="quarter" idx="14"/>
          </p:nvPr>
        </p:nvSpPr>
        <p:spPr>
          <a:xfrm>
            <a:off x="4844901" y="1352549"/>
            <a:ext cx="3886201" cy="3657601"/>
          </a:xfrm>
        </p:spPr>
        <p:txBody>
          <a:bodyPr>
            <a:normAutofit lnSpcReduction="10000"/>
          </a:bodyPr>
          <a:lstStyle>
            <a:extLst/>
          </a:lstStyle>
          <a:p>
            <a:r>
              <a:rPr lang="en-US" sz="1400" dirty="0" smtClean="0"/>
              <a:t>Some of the important features of Angular </a:t>
            </a:r>
          </a:p>
          <a:p>
            <a:pPr lvl="1"/>
            <a:r>
              <a:rPr lang="en-US" sz="1400" b="1" dirty="0" smtClean="0"/>
              <a:t>Components</a:t>
            </a:r>
            <a:r>
              <a:rPr lang="en-US" sz="1400" dirty="0" smtClean="0"/>
              <a:t> </a:t>
            </a:r>
            <a:r>
              <a:rPr lang="en-US" sz="1100" dirty="0" smtClean="0"/>
              <a:t> </a:t>
            </a:r>
            <a:r>
              <a:rPr lang="en-US" sz="1400" dirty="0" smtClean="0"/>
              <a:t>It help to build the applications into many modules. This helps in better maintaining the application over a period of time.</a:t>
            </a:r>
          </a:p>
          <a:p>
            <a:pPr lvl="1"/>
            <a:r>
              <a:rPr lang="en-US" sz="1400" b="1" dirty="0" smtClean="0"/>
              <a:t>Services</a:t>
            </a:r>
            <a:r>
              <a:rPr lang="en-US" sz="1200" dirty="0" smtClean="0"/>
              <a:t> </a:t>
            </a:r>
            <a:r>
              <a:rPr lang="en-US" sz="1400" dirty="0" smtClean="0"/>
              <a:t> Services are a set of code that can be shared by different components of an application. So for example if you had a data component that picked data from a database, you could have it as a shared service that could be used across multiple components. </a:t>
            </a:r>
          </a:p>
          <a:p>
            <a:pPr lvl="1"/>
            <a:r>
              <a:rPr lang="en-US" sz="1400" b="1" dirty="0" smtClean="0"/>
              <a:t>Two-way </a:t>
            </a:r>
            <a:r>
              <a:rPr lang="en-US" sz="1400" b="1" dirty="0" err="1" smtClean="0"/>
              <a:t>databinding</a:t>
            </a:r>
            <a:r>
              <a:rPr lang="en-US" sz="1400" dirty="0" smtClean="0"/>
              <a:t> In two-way </a:t>
            </a:r>
            <a:r>
              <a:rPr lang="en-US" sz="1400" dirty="0" err="1" smtClean="0"/>
              <a:t>databinding</a:t>
            </a:r>
            <a:r>
              <a:rPr lang="en-US" sz="1400" dirty="0" smtClean="0"/>
              <a:t>, automatic synchronization of data happens between the Model and the View.</a:t>
            </a:r>
            <a:r>
              <a:rPr lang="en-US" sz="1100" dirty="0" smtClean="0"/>
              <a:t> </a:t>
            </a: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set up for angular application</a:t>
            </a:r>
            <a:endParaRPr lang="en-US" dirty="0"/>
          </a:p>
        </p:txBody>
      </p:sp>
      <p:sp>
        <p:nvSpPr>
          <p:cNvPr id="3" name="Content Placeholder 2"/>
          <p:cNvSpPr>
            <a:spLocks noGrp="1"/>
          </p:cNvSpPr>
          <p:nvPr>
            <p:ph sz="quarter" idx="13"/>
          </p:nvPr>
        </p:nvSpPr>
        <p:spPr>
          <a:xfrm>
            <a:off x="609600" y="1352551"/>
            <a:ext cx="8153401" cy="3268624"/>
          </a:xfrm>
        </p:spPr>
        <p:txBody>
          <a:bodyPr>
            <a:normAutofit/>
          </a:bodyPr>
          <a:lstStyle/>
          <a:p>
            <a:pPr lvl="1"/>
            <a:r>
              <a:rPr lang="en-US" dirty="0" smtClean="0"/>
              <a:t>Install Node.js from its official website </a:t>
            </a:r>
            <a:r>
              <a:rPr lang="en-US" dirty="0" smtClean="0">
                <a:hlinkClick r:id="rId2"/>
              </a:rPr>
              <a:t>https://nodejs.org/en/</a:t>
            </a:r>
            <a:endParaRPr lang="en-US" dirty="0" smtClean="0"/>
          </a:p>
          <a:p>
            <a:pPr lvl="1"/>
            <a:r>
              <a:rPr lang="en-US" dirty="0" smtClean="0"/>
              <a:t>Install the Angular CLI by this command </a:t>
            </a:r>
            <a:r>
              <a:rPr lang="en-US" sz="1400" i="1" u="sng" dirty="0" err="1" smtClean="0">
                <a:solidFill>
                  <a:srgbClr val="002060"/>
                </a:solidFill>
              </a:rPr>
              <a:t>npm</a:t>
            </a:r>
            <a:r>
              <a:rPr lang="en-US" sz="1400" i="1" u="sng" dirty="0" smtClean="0">
                <a:solidFill>
                  <a:srgbClr val="002060"/>
                </a:solidFill>
              </a:rPr>
              <a:t> install -g @angular/</a:t>
            </a:r>
            <a:r>
              <a:rPr lang="en-US" sz="1400" i="1" u="sng" dirty="0" err="1" smtClean="0">
                <a:solidFill>
                  <a:srgbClr val="002060"/>
                </a:solidFill>
              </a:rPr>
              <a:t>cli</a:t>
            </a:r>
            <a:endParaRPr lang="en-US" sz="1400" i="1" u="sng" dirty="0" smtClean="0">
              <a:solidFill>
                <a:srgbClr val="002060"/>
              </a:solidFill>
            </a:endParaRPr>
          </a:p>
          <a:p>
            <a:pPr lvl="1"/>
            <a:r>
              <a:rPr lang="en-US" dirty="0" smtClean="0"/>
              <a:t>Creating a project by this command </a:t>
            </a:r>
            <a:r>
              <a:rPr lang="en-US" sz="1400" i="1" u="sng" dirty="0" smtClean="0">
                <a:solidFill>
                  <a:srgbClr val="002060"/>
                </a:solidFill>
              </a:rPr>
              <a:t>ng new my-app</a:t>
            </a:r>
          </a:p>
          <a:p>
            <a:pPr lvl="1"/>
            <a:r>
              <a:rPr lang="en-US" dirty="0" smtClean="0"/>
              <a:t>Run a project by using this command </a:t>
            </a:r>
            <a:r>
              <a:rPr lang="en-US" sz="1400" i="1" u="sng" dirty="0" smtClean="0">
                <a:solidFill>
                  <a:srgbClr val="002060"/>
                </a:solidFill>
              </a:rPr>
              <a:t>ng serve</a:t>
            </a:r>
            <a:endParaRPr lang="en-US" u="sng" dirty="0" smtClean="0"/>
          </a:p>
          <a:p>
            <a:pPr lv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Architecture</a:t>
            </a:r>
            <a:endParaRPr lang="en-US" dirty="0"/>
          </a:p>
        </p:txBody>
      </p:sp>
      <p:sp>
        <p:nvSpPr>
          <p:cNvPr id="3" name="Rectangle 2"/>
          <p:cNvSpPr>
            <a:spLocks noGrp="1"/>
          </p:cNvSpPr>
          <p:nvPr>
            <p:ph sz="quarter" idx="13"/>
          </p:nvPr>
        </p:nvSpPr>
        <p:spPr>
          <a:xfrm>
            <a:off x="609600" y="1428750"/>
            <a:ext cx="3886201" cy="3714750"/>
          </a:xfrm>
        </p:spPr>
        <p:txBody>
          <a:bodyPr anchor="t">
            <a:normAutofit/>
          </a:bodyPr>
          <a:lstStyle>
            <a:extLst/>
          </a:lstStyle>
          <a:p>
            <a:pPr marL="274320" lvl="1">
              <a:buNone/>
            </a:pPr>
            <a:r>
              <a:rPr lang="en-US" sz="1200" b="1" dirty="0" smtClean="0"/>
              <a:t>Services </a:t>
            </a:r>
            <a:r>
              <a:rPr lang="en-US" sz="1200" dirty="0" smtClean="0"/>
              <a:t>Each application consists of Components. Each component is a logical boundary of functionality for the application. You need to have layered services, which are used to share the functionality across components.</a:t>
            </a:r>
          </a:p>
          <a:p>
            <a:pPr marL="274320" lvl="1">
              <a:buNone/>
            </a:pPr>
            <a:endParaRPr lang="en-US" sz="1200" b="1" dirty="0" smtClean="0"/>
          </a:p>
          <a:p>
            <a:pPr marL="274320" lvl="1">
              <a:buNone/>
            </a:pPr>
            <a:endParaRPr lang="en-US" sz="1200" b="1" dirty="0" smtClean="0"/>
          </a:p>
          <a:p>
            <a:pPr marL="274320" lvl="1">
              <a:buNone/>
            </a:pPr>
            <a:endParaRPr lang="en-US" sz="1200" b="1" dirty="0" smtClean="0"/>
          </a:p>
          <a:p>
            <a:pPr marL="274320" lvl="1">
              <a:spcBef>
                <a:spcPts val="0"/>
              </a:spcBef>
              <a:buNone/>
            </a:pPr>
            <a:endParaRPr lang="en-US" sz="1200" b="1" dirty="0" smtClean="0"/>
          </a:p>
          <a:p>
            <a:pPr marL="274320" lvl="1">
              <a:buNone/>
            </a:pPr>
            <a:r>
              <a:rPr lang="en-US" sz="1200" b="1" dirty="0" smtClean="0"/>
              <a:t>Components</a:t>
            </a:r>
            <a:r>
              <a:rPr lang="en-US" sz="1200" dirty="0" smtClean="0"/>
              <a:t> A component consists of</a:t>
            </a:r>
          </a:p>
          <a:p>
            <a:pPr marL="274320" lvl="1">
              <a:buNone/>
            </a:pPr>
            <a:endParaRPr lang="en-US" sz="1200" b="1" dirty="0" smtClean="0"/>
          </a:p>
        </p:txBody>
      </p:sp>
      <p:sp>
        <p:nvSpPr>
          <p:cNvPr id="6" name="Content Placeholder 5"/>
          <p:cNvSpPr>
            <a:spLocks noGrp="1"/>
          </p:cNvSpPr>
          <p:nvPr>
            <p:ph sz="quarter" idx="14"/>
          </p:nvPr>
        </p:nvSpPr>
        <p:spPr>
          <a:xfrm>
            <a:off x="4844901" y="1352549"/>
            <a:ext cx="3886201" cy="3657601"/>
          </a:xfrm>
        </p:spPr>
        <p:txBody>
          <a:bodyPr>
            <a:normAutofit/>
          </a:bodyPr>
          <a:lstStyle/>
          <a:p>
            <a:pPr>
              <a:buNone/>
            </a:pPr>
            <a:r>
              <a:rPr lang="en-US" sz="1200" b="1" dirty="0" smtClean="0"/>
              <a:t>Root Module </a:t>
            </a:r>
            <a:r>
              <a:rPr lang="en-US" sz="1200" dirty="0" smtClean="0"/>
              <a:t>Each Angular 2 application needs to have one Angular Root Module. Each Angular Root module can then have multiple components to separate the functionality.</a:t>
            </a:r>
          </a:p>
          <a:p>
            <a:pPr>
              <a:buNone/>
            </a:pPr>
            <a:endParaRPr lang="en-US" sz="1200" dirty="0" smtClean="0"/>
          </a:p>
          <a:p>
            <a:pPr>
              <a:buNone/>
            </a:pPr>
            <a:endParaRPr lang="en-US" sz="1200" dirty="0" smtClean="0"/>
          </a:p>
          <a:p>
            <a:pPr>
              <a:buNone/>
            </a:pPr>
            <a:endParaRPr lang="en-US" sz="1200" dirty="0" smtClean="0"/>
          </a:p>
          <a:p>
            <a:pPr>
              <a:spcBef>
                <a:spcPts val="0"/>
              </a:spcBef>
              <a:buNone/>
            </a:pPr>
            <a:endParaRPr lang="en-US" sz="1200" b="1" dirty="0" smtClean="0"/>
          </a:p>
          <a:p>
            <a:pPr>
              <a:spcBef>
                <a:spcPts val="0"/>
              </a:spcBef>
              <a:buNone/>
            </a:pPr>
            <a:r>
              <a:rPr lang="en-US" sz="1200" b="1" dirty="0" smtClean="0"/>
              <a:t>Feature Module </a:t>
            </a:r>
            <a:r>
              <a:rPr lang="en-US" sz="1200" dirty="0" smtClean="0"/>
              <a:t>Each application is made up of feature modules where each module has a separate feature of the application. Each Angular feature module can then have multiple components to separate the functionality.</a:t>
            </a:r>
            <a:endParaRPr lang="en-US" sz="1200" dirty="0"/>
          </a:p>
        </p:txBody>
      </p:sp>
      <p:pic>
        <p:nvPicPr>
          <p:cNvPr id="1026" name="Picture 2" descr="C:\Users\DotNet3212\Downloads\anatomy.jpg"/>
          <p:cNvPicPr>
            <a:picLocks noChangeAspect="1" noChangeArrowheads="1"/>
          </p:cNvPicPr>
          <p:nvPr/>
        </p:nvPicPr>
        <p:blipFill>
          <a:blip r:embed="rId3"/>
          <a:srcRect/>
          <a:stretch>
            <a:fillRect/>
          </a:stretch>
        </p:blipFill>
        <p:spPr bwMode="auto">
          <a:xfrm>
            <a:off x="838200" y="2266950"/>
            <a:ext cx="2858418" cy="990600"/>
          </a:xfrm>
          <a:prstGeom prst="rect">
            <a:avLst/>
          </a:prstGeom>
          <a:noFill/>
        </p:spPr>
      </p:pic>
      <p:pic>
        <p:nvPicPr>
          <p:cNvPr id="1027" name="Picture 3" descr="C:\Users\DotNet3212\Downloads\componet.jpg"/>
          <p:cNvPicPr>
            <a:picLocks noChangeAspect="1" noChangeArrowheads="1"/>
          </p:cNvPicPr>
          <p:nvPr/>
        </p:nvPicPr>
        <p:blipFill>
          <a:blip r:embed="rId4"/>
          <a:srcRect/>
          <a:stretch>
            <a:fillRect/>
          </a:stretch>
        </p:blipFill>
        <p:spPr bwMode="auto">
          <a:xfrm>
            <a:off x="838200" y="3486150"/>
            <a:ext cx="2756857" cy="1504950"/>
          </a:xfrm>
          <a:prstGeom prst="rect">
            <a:avLst/>
          </a:prstGeom>
          <a:noFill/>
        </p:spPr>
      </p:pic>
      <p:pic>
        <p:nvPicPr>
          <p:cNvPr id="1029" name="Picture 5" descr="C:\Users\DotNet3212\Downloads\New folder\componet2.jpg"/>
          <p:cNvPicPr>
            <a:picLocks noChangeAspect="1" noChangeArrowheads="1"/>
          </p:cNvPicPr>
          <p:nvPr/>
        </p:nvPicPr>
        <p:blipFill>
          <a:blip r:embed="rId5"/>
          <a:srcRect/>
          <a:stretch>
            <a:fillRect/>
          </a:stretch>
        </p:blipFill>
        <p:spPr bwMode="auto">
          <a:xfrm>
            <a:off x="5105400" y="2114550"/>
            <a:ext cx="2667001" cy="987157"/>
          </a:xfrm>
          <a:prstGeom prst="rect">
            <a:avLst/>
          </a:prstGeom>
          <a:noFill/>
        </p:spPr>
      </p:pic>
      <p:pic>
        <p:nvPicPr>
          <p:cNvPr id="1030" name="Picture 6" descr="C:\Users\DotNet3212\Downloads\New folder\each_application.jpg"/>
          <p:cNvPicPr>
            <a:picLocks noChangeAspect="1" noChangeArrowheads="1"/>
          </p:cNvPicPr>
          <p:nvPr/>
        </p:nvPicPr>
        <p:blipFill>
          <a:blip r:embed="rId6"/>
          <a:srcRect/>
          <a:stretch>
            <a:fillRect/>
          </a:stretch>
        </p:blipFill>
        <p:spPr bwMode="auto">
          <a:xfrm>
            <a:off x="5181600" y="3867150"/>
            <a:ext cx="2780315" cy="10699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 files explanation </a:t>
            </a:r>
            <a:endParaRPr lang="en-US" dirty="0"/>
          </a:p>
        </p:txBody>
      </p:sp>
      <p:sp>
        <p:nvSpPr>
          <p:cNvPr id="4" name="Content Placeholder 3"/>
          <p:cNvSpPr>
            <a:spLocks noGrp="1"/>
          </p:cNvSpPr>
          <p:nvPr>
            <p:ph sz="quarter" idx="14"/>
          </p:nvPr>
        </p:nvSpPr>
        <p:spPr>
          <a:xfrm>
            <a:off x="3657600" y="1352550"/>
            <a:ext cx="5486400" cy="3790951"/>
          </a:xfrm>
        </p:spPr>
        <p:txBody>
          <a:bodyPr>
            <a:normAutofit/>
          </a:bodyPr>
          <a:lstStyle/>
          <a:p>
            <a:pPr>
              <a:buNone/>
            </a:pPr>
            <a:r>
              <a:rPr lang="en-US" sz="1200" b="1" dirty="0" err="1" smtClean="0"/>
              <a:t>src</a:t>
            </a:r>
            <a:r>
              <a:rPr lang="en-US" sz="1200" b="1" dirty="0" smtClean="0"/>
              <a:t> folder:</a:t>
            </a:r>
            <a:r>
              <a:rPr lang="en-US" sz="1200" dirty="0" smtClean="0"/>
              <a:t> This is the folder which contains the main code files related to your angular application.</a:t>
            </a:r>
          </a:p>
          <a:p>
            <a:pPr>
              <a:buNone/>
            </a:pPr>
            <a:r>
              <a:rPr lang="en-US" sz="1200" b="1" dirty="0" smtClean="0"/>
              <a:t>app folder:</a:t>
            </a:r>
            <a:r>
              <a:rPr lang="en-US" sz="1200" dirty="0" smtClean="0"/>
              <a:t> The app folder contains the files, you have created for app components.</a:t>
            </a:r>
          </a:p>
          <a:p>
            <a:pPr>
              <a:buNone/>
            </a:pPr>
            <a:r>
              <a:rPr lang="en-US" sz="1200" b="1" dirty="0" smtClean="0"/>
              <a:t>app.component.ts:</a:t>
            </a:r>
            <a:r>
              <a:rPr lang="en-US" sz="1200" dirty="0" smtClean="0"/>
              <a:t> This is the most important typescript file which includes the view logic behind the component.</a:t>
            </a:r>
          </a:p>
          <a:p>
            <a:pPr>
              <a:buNone/>
            </a:pPr>
            <a:r>
              <a:rPr lang="en-US" sz="1200" b="1" dirty="0" smtClean="0"/>
              <a:t>app.module.ts:</a:t>
            </a:r>
            <a:r>
              <a:rPr lang="en-US" sz="1200" dirty="0" smtClean="0"/>
              <a:t> It includes all the dependencies for the website. This file is used to define the needed modules to be imported, the components to be declared and the main component to be bootstrapped.</a:t>
            </a:r>
          </a:p>
          <a:p>
            <a:pPr>
              <a:buNone/>
            </a:pPr>
            <a:r>
              <a:rPr lang="en-US" sz="1200" b="1" dirty="0" smtClean="0"/>
              <a:t>package.json:</a:t>
            </a:r>
            <a:r>
              <a:rPr lang="en-US" sz="1200" dirty="0" smtClean="0"/>
              <a:t> This is </a:t>
            </a:r>
            <a:r>
              <a:rPr lang="en-US" sz="1200" dirty="0" err="1" smtClean="0"/>
              <a:t>npm</a:t>
            </a:r>
            <a:r>
              <a:rPr lang="en-US" sz="1200" dirty="0" smtClean="0"/>
              <a:t> configuration file. It includes details about your website's package dependencies</a:t>
            </a:r>
          </a:p>
          <a:p>
            <a:pPr>
              <a:buNone/>
            </a:pPr>
            <a:r>
              <a:rPr lang="en-US" sz="1200" b="1" dirty="0" smtClean="0"/>
              <a:t>angular.json:</a:t>
            </a:r>
            <a:r>
              <a:rPr lang="en-US" sz="1200" dirty="0" smtClean="0"/>
              <a:t> It is very important configuration file related to your angular application. </a:t>
            </a:r>
            <a:r>
              <a:rPr lang="en-US" sz="1200" dirty="0" err="1" smtClean="0"/>
              <a:t>E.g</a:t>
            </a:r>
            <a:r>
              <a:rPr lang="en-US" sz="1200" dirty="0" smtClean="0"/>
              <a:t> environments on this file (development, production). </a:t>
            </a:r>
          </a:p>
          <a:p>
            <a:pPr>
              <a:buNone/>
            </a:pPr>
            <a:r>
              <a:rPr lang="en-US" sz="1200" b="1" dirty="0" smtClean="0"/>
              <a:t>assets folder:</a:t>
            </a:r>
            <a:r>
              <a:rPr lang="en-US" sz="1200" dirty="0" smtClean="0"/>
              <a:t> It contain resource files which are used in the application E.g. images</a:t>
            </a:r>
          </a:p>
          <a:p>
            <a:pPr>
              <a:buNone/>
            </a:pPr>
            <a:r>
              <a:rPr lang="en-US" sz="1200" b="1" dirty="0" smtClean="0"/>
              <a:t>index.html:</a:t>
            </a:r>
            <a:r>
              <a:rPr lang="en-US" sz="1200" dirty="0" smtClean="0"/>
              <a:t> This is the entry file.</a:t>
            </a:r>
          </a:p>
          <a:p>
            <a:pPr>
              <a:buNone/>
            </a:pPr>
            <a:r>
              <a:rPr lang="en-US" sz="1200" b="1" dirty="0" smtClean="0"/>
              <a:t>styles.css:</a:t>
            </a:r>
            <a:r>
              <a:rPr lang="en-US" sz="1200" dirty="0" smtClean="0"/>
              <a:t> This is a global </a:t>
            </a:r>
            <a:r>
              <a:rPr lang="en-US" sz="1200" dirty="0" err="1" smtClean="0"/>
              <a:t>css</a:t>
            </a:r>
            <a:r>
              <a:rPr lang="en-US" sz="1200" dirty="0" smtClean="0"/>
              <a:t> file.</a:t>
            </a:r>
            <a:endParaRPr lang="en-US" sz="1200" dirty="0"/>
          </a:p>
        </p:txBody>
      </p:sp>
      <p:cxnSp>
        <p:nvCxnSpPr>
          <p:cNvPr id="5" name="Straight Connector 4"/>
          <p:cNvCxnSpPr/>
          <p:nvPr/>
        </p:nvCxnSpPr>
        <p:spPr>
          <a:xfrm>
            <a:off x="3581401" y="1352550"/>
            <a:ext cx="0" cy="356616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054" name="Picture 6" descr="C:\Users\DotNet3212\Downloads\New folder\Folder-Structure.png"/>
          <p:cNvPicPr>
            <a:picLocks noChangeAspect="1" noChangeArrowheads="1"/>
          </p:cNvPicPr>
          <p:nvPr/>
        </p:nvPicPr>
        <p:blipFill>
          <a:blip r:embed="rId3"/>
          <a:srcRect/>
          <a:stretch>
            <a:fillRect/>
          </a:stretch>
        </p:blipFill>
        <p:spPr bwMode="auto">
          <a:xfrm>
            <a:off x="569541" y="1123950"/>
            <a:ext cx="2021260" cy="40195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3076" name="Picture 4" descr="C:\Users\DotNet3212\Downloads\New folder\Capture.PNG"/>
          <p:cNvPicPr>
            <a:picLocks noChangeAspect="1" noChangeArrowheads="1"/>
          </p:cNvPicPr>
          <p:nvPr/>
        </p:nvPicPr>
        <p:blipFill>
          <a:blip r:embed="rId2"/>
          <a:srcRect/>
          <a:stretch>
            <a:fillRect/>
          </a:stretch>
        </p:blipFill>
        <p:spPr bwMode="auto">
          <a:xfrm>
            <a:off x="3505200" y="2876550"/>
            <a:ext cx="4070820" cy="1657350"/>
          </a:xfrm>
          <a:prstGeom prst="rect">
            <a:avLst/>
          </a:prstGeom>
          <a:noFill/>
        </p:spPr>
      </p:pic>
      <p:sp>
        <p:nvSpPr>
          <p:cNvPr id="9" name="TextBox 8"/>
          <p:cNvSpPr txBox="1"/>
          <p:nvPr/>
        </p:nvSpPr>
        <p:spPr>
          <a:xfrm>
            <a:off x="3429000" y="1352550"/>
            <a:ext cx="5562601" cy="1815882"/>
          </a:xfrm>
          <a:prstGeom prst="rect">
            <a:avLst/>
          </a:prstGeom>
          <a:noFill/>
        </p:spPr>
        <p:txBody>
          <a:bodyPr wrap="square" rtlCol="0">
            <a:spAutoFit/>
          </a:bodyPr>
          <a:lstStyle/>
          <a:p>
            <a:pPr>
              <a:buFont typeface="Arial" pitchFamily="34" charset="0"/>
              <a:buChar char="•"/>
            </a:pPr>
            <a:r>
              <a:rPr lang="en-US" sz="1400" dirty="0" smtClean="0"/>
              <a:t>The import statement is used to import functionality from the existing modules.</a:t>
            </a:r>
          </a:p>
          <a:p>
            <a:pPr>
              <a:buFont typeface="Arial" pitchFamily="34" charset="0"/>
              <a:buChar char="•"/>
            </a:pPr>
            <a:r>
              <a:rPr lang="en-US" sz="1400" dirty="0" smtClean="0"/>
              <a:t>The bootstrap option tells Angular which Component to bootstrap in the application.</a:t>
            </a:r>
          </a:p>
          <a:p>
            <a:pPr>
              <a:buFont typeface="Arial" pitchFamily="34" charset="0"/>
              <a:buChar char="•"/>
            </a:pPr>
            <a:r>
              <a:rPr lang="en-US" sz="1400" dirty="0" smtClean="0"/>
              <a:t> The import array can be used to import the functionality from other Angular JS modules.</a:t>
            </a:r>
          </a:p>
          <a:p>
            <a:pPr>
              <a:buFont typeface="Arial" pitchFamily="34" charset="0"/>
              <a:buChar char="•"/>
            </a:pPr>
            <a:endParaRPr lang="en-US" sz="1400" dirty="0" smtClean="0"/>
          </a:p>
          <a:p>
            <a:endParaRPr lang="en-US" sz="1400" dirty="0" smtClean="0"/>
          </a:p>
        </p:txBody>
      </p:sp>
      <p:pic>
        <p:nvPicPr>
          <p:cNvPr id="13313" name="Picture 1"/>
          <p:cNvPicPr>
            <a:picLocks noChangeAspect="1" noChangeArrowheads="1"/>
          </p:cNvPicPr>
          <p:nvPr/>
        </p:nvPicPr>
        <p:blipFill>
          <a:blip r:embed="rId3"/>
          <a:srcRect/>
          <a:stretch>
            <a:fillRect/>
          </a:stretch>
        </p:blipFill>
        <p:spPr bwMode="auto">
          <a:xfrm>
            <a:off x="609600" y="1352550"/>
            <a:ext cx="2127250" cy="205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en-US" dirty="0"/>
          </a:p>
        </p:txBody>
      </p:sp>
      <p:pic>
        <p:nvPicPr>
          <p:cNvPr id="3074" name="Picture 2" descr="C:\Users\DotNet3212\Downloads\New folder\lifecycle.jpg"/>
          <p:cNvPicPr>
            <a:picLocks noChangeAspect="1" noChangeArrowheads="1"/>
          </p:cNvPicPr>
          <p:nvPr/>
        </p:nvPicPr>
        <p:blipFill>
          <a:blip r:embed="rId2"/>
          <a:srcRect t="3299" b="47216"/>
          <a:stretch>
            <a:fillRect/>
          </a:stretch>
        </p:blipFill>
        <p:spPr bwMode="auto">
          <a:xfrm>
            <a:off x="533400" y="1352550"/>
            <a:ext cx="4143375" cy="2286000"/>
          </a:xfrm>
          <a:prstGeom prst="rect">
            <a:avLst/>
          </a:prstGeom>
          <a:noFill/>
        </p:spPr>
      </p:pic>
      <p:pic>
        <p:nvPicPr>
          <p:cNvPr id="3075" name="Picture 3" descr="C:\Users\DotNet3212\Downloads\New folder\lifecycle.jpg"/>
          <p:cNvPicPr>
            <a:picLocks noChangeAspect="1" noChangeArrowheads="1"/>
          </p:cNvPicPr>
          <p:nvPr/>
        </p:nvPicPr>
        <p:blipFill>
          <a:blip r:embed="rId2"/>
          <a:srcRect t="53402"/>
          <a:stretch>
            <a:fillRect/>
          </a:stretch>
        </p:blipFill>
        <p:spPr bwMode="auto">
          <a:xfrm>
            <a:off x="4724400" y="2419350"/>
            <a:ext cx="4143375" cy="21526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a:t>
            </a:r>
            <a:endParaRPr lang="en-US" dirty="0"/>
          </a:p>
        </p:txBody>
      </p:sp>
      <p:pic>
        <p:nvPicPr>
          <p:cNvPr id="4099" name="Picture 3" descr="C:\Users\DotNet3212\Downloads\New folder\Capture2.PNG"/>
          <p:cNvPicPr>
            <a:picLocks noChangeAspect="1" noChangeArrowheads="1"/>
          </p:cNvPicPr>
          <p:nvPr/>
        </p:nvPicPr>
        <p:blipFill>
          <a:blip r:embed="rId2"/>
          <a:srcRect/>
          <a:stretch>
            <a:fillRect/>
          </a:stretch>
        </p:blipFill>
        <p:spPr bwMode="auto">
          <a:xfrm>
            <a:off x="3505200" y="2571750"/>
            <a:ext cx="3533774" cy="2381250"/>
          </a:xfrm>
          <a:prstGeom prst="rect">
            <a:avLst/>
          </a:prstGeom>
          <a:noFill/>
        </p:spPr>
      </p:pic>
      <p:sp>
        <p:nvSpPr>
          <p:cNvPr id="9" name="TextBox 8"/>
          <p:cNvSpPr txBox="1"/>
          <p:nvPr/>
        </p:nvSpPr>
        <p:spPr>
          <a:xfrm>
            <a:off x="3352800" y="1440419"/>
            <a:ext cx="5486400" cy="1169551"/>
          </a:xfrm>
          <a:prstGeom prst="rect">
            <a:avLst/>
          </a:prstGeom>
          <a:noFill/>
        </p:spPr>
        <p:txBody>
          <a:bodyPr wrap="square" rtlCol="0">
            <a:spAutoFit/>
          </a:bodyPr>
          <a:lstStyle/>
          <a:p>
            <a:r>
              <a:rPr lang="en-US" sz="1400" b="1" dirty="0" smtClean="0"/>
              <a:t>Template</a:t>
            </a:r>
            <a:r>
              <a:rPr lang="en-US" sz="1400" dirty="0" smtClean="0"/>
              <a:t> Contains the HTML that needs to be rendered in the application. </a:t>
            </a:r>
          </a:p>
          <a:p>
            <a:r>
              <a:rPr lang="en-US" sz="1400" b="1" dirty="0" smtClean="0"/>
              <a:t>Class</a:t>
            </a:r>
            <a:r>
              <a:rPr lang="en-US" sz="1400" dirty="0" smtClean="0"/>
              <a:t> This is like a class defined in any language such as C. This contains properties and methods. It is defined in </a:t>
            </a:r>
            <a:r>
              <a:rPr lang="en-US" sz="1400" dirty="0" err="1" smtClean="0"/>
              <a:t>TypeScript</a:t>
            </a:r>
            <a:r>
              <a:rPr lang="en-US" sz="1400" dirty="0" smtClean="0"/>
              <a:t>.</a:t>
            </a:r>
          </a:p>
          <a:p>
            <a:r>
              <a:rPr lang="en-US" sz="1400" b="1" dirty="0" smtClean="0"/>
              <a:t>Metadata</a:t>
            </a:r>
            <a:r>
              <a:rPr lang="en-US" sz="1400" dirty="0" smtClean="0"/>
              <a:t> This has the extra data defined for the Angular class. It is defined with a decorator.</a:t>
            </a:r>
            <a:endParaRPr lang="en-US" sz="1400" dirty="0"/>
          </a:p>
        </p:txBody>
      </p:sp>
      <p:pic>
        <p:nvPicPr>
          <p:cNvPr id="6" name="Picture 1"/>
          <p:cNvPicPr>
            <a:picLocks noChangeAspect="1" noChangeArrowheads="1"/>
          </p:cNvPicPr>
          <p:nvPr/>
        </p:nvPicPr>
        <p:blipFill>
          <a:blip r:embed="rId3"/>
          <a:srcRect/>
          <a:stretch>
            <a:fillRect/>
          </a:stretch>
        </p:blipFill>
        <p:spPr bwMode="auto">
          <a:xfrm>
            <a:off x="762000" y="1352550"/>
            <a:ext cx="2127250" cy="205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4" name="Content Placeholder 3"/>
          <p:cNvSpPr>
            <a:spLocks noGrp="1"/>
          </p:cNvSpPr>
          <p:nvPr>
            <p:ph sz="quarter" idx="14"/>
          </p:nvPr>
        </p:nvSpPr>
        <p:spPr/>
        <p:txBody>
          <a:bodyPr>
            <a:normAutofit fontScale="55000" lnSpcReduction="20000"/>
          </a:bodyPr>
          <a:lstStyle/>
          <a:p>
            <a:r>
              <a:rPr lang="en-US" b="1" dirty="0" smtClean="0"/>
              <a:t>Component Directives:</a:t>
            </a:r>
            <a:r>
              <a:rPr lang="en-US" dirty="0" smtClean="0"/>
              <a:t> Component directives are used in main class. They contain the detail of how the component should be processed, instantiated and used at runtime.</a:t>
            </a:r>
          </a:p>
          <a:p>
            <a:r>
              <a:rPr lang="en-US" b="1" dirty="0" smtClean="0"/>
              <a:t>Structural Directives:</a:t>
            </a:r>
            <a:r>
              <a:rPr lang="en-US" dirty="0" smtClean="0"/>
              <a:t> Structural directives start with a * sign. These directives are used to manipulate and change the structure of the DOM elements. For example, *</a:t>
            </a:r>
            <a:r>
              <a:rPr lang="en-US" dirty="0" err="1" smtClean="0"/>
              <a:t>ngIf</a:t>
            </a:r>
            <a:r>
              <a:rPr lang="en-US" dirty="0" smtClean="0"/>
              <a:t> and *</a:t>
            </a:r>
            <a:r>
              <a:rPr lang="en-US" dirty="0" err="1" smtClean="0"/>
              <a:t>ngFor</a:t>
            </a:r>
            <a:r>
              <a:rPr lang="en-US" dirty="0" smtClean="0"/>
              <a:t>.</a:t>
            </a:r>
          </a:p>
          <a:p>
            <a:r>
              <a:rPr lang="en-US" b="1" dirty="0" smtClean="0"/>
              <a:t>Attribute Directives:</a:t>
            </a:r>
            <a:r>
              <a:rPr lang="en-US" dirty="0" smtClean="0"/>
              <a:t> Attribute directives are used to change the look and behavior of the DOM elements. For example: </a:t>
            </a:r>
            <a:r>
              <a:rPr lang="en-US" dirty="0" err="1" smtClean="0"/>
              <a:t>ngClass</a:t>
            </a:r>
            <a:r>
              <a:rPr lang="en-US" dirty="0" smtClean="0"/>
              <a:t>, </a:t>
            </a:r>
            <a:r>
              <a:rPr lang="en-US" dirty="0" err="1" smtClean="0"/>
              <a:t>ngStyle</a:t>
            </a:r>
            <a:r>
              <a:rPr lang="en-US" dirty="0" smtClean="0"/>
              <a:t> etc.</a:t>
            </a:r>
          </a:p>
          <a:p>
            <a:pPr>
              <a:buNone/>
            </a:pPr>
            <a:endParaRPr lang="en-US" dirty="0"/>
          </a:p>
        </p:txBody>
      </p:sp>
      <p:sp>
        <p:nvSpPr>
          <p:cNvPr id="6" name="TextBox 5"/>
          <p:cNvSpPr txBox="1"/>
          <p:nvPr/>
        </p:nvSpPr>
        <p:spPr>
          <a:xfrm>
            <a:off x="609600" y="1352550"/>
            <a:ext cx="3886200" cy="2862322"/>
          </a:xfrm>
          <a:prstGeom prst="rect">
            <a:avLst/>
          </a:prstGeom>
          <a:noFill/>
        </p:spPr>
        <p:txBody>
          <a:bodyPr wrap="square" rtlCol="0">
            <a:spAutoFit/>
          </a:bodyPr>
          <a:lstStyle/>
          <a:p>
            <a:r>
              <a:rPr lang="en-US" dirty="0" smtClean="0"/>
              <a:t>Directives are instructions in the DOM. Directives are </a:t>
            </a:r>
            <a:r>
              <a:rPr lang="en-US" dirty="0" err="1" smtClean="0"/>
              <a:t>js</a:t>
            </a:r>
            <a:r>
              <a:rPr lang="en-US" dirty="0" smtClean="0"/>
              <a:t> class and declared as @directive. There are 3 directives in Angular.</a:t>
            </a:r>
          </a:p>
          <a:p>
            <a:pPr>
              <a:buFont typeface="Arial" pitchFamily="34" charset="0"/>
              <a:buChar char="•"/>
            </a:pPr>
            <a:r>
              <a:rPr lang="fr-FR" dirty="0" smtClean="0"/>
              <a:t>Component Directives</a:t>
            </a:r>
          </a:p>
          <a:p>
            <a:pPr>
              <a:buFont typeface="Arial" pitchFamily="34" charset="0"/>
              <a:buChar char="•"/>
            </a:pPr>
            <a:r>
              <a:rPr lang="fr-FR" dirty="0" smtClean="0"/>
              <a:t>Structural Directives</a:t>
            </a:r>
          </a:p>
          <a:p>
            <a:pPr>
              <a:buFont typeface="Arial" pitchFamily="34" charset="0"/>
              <a:buChar char="•"/>
            </a:pPr>
            <a:r>
              <a:rPr lang="fr-FR" dirty="0" smtClean="0"/>
              <a:t>Attribute Directives</a:t>
            </a:r>
          </a:p>
          <a:p>
            <a:endParaRPr lang="fr-FR"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872</Words>
  <Application>Microsoft Office PowerPoint</Application>
  <PresentationFormat>On-screen Show (16:9)</PresentationFormat>
  <Paragraphs>151</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WidescreenPresentation</vt:lpstr>
      <vt:lpstr>Introduction to Angular 2+</vt:lpstr>
      <vt:lpstr>Introduction to Angular 2+</vt:lpstr>
      <vt:lpstr>Lets set up for angular application</vt:lpstr>
      <vt:lpstr>Architecture</vt:lpstr>
      <vt:lpstr>App files explanation </vt:lpstr>
      <vt:lpstr>Modules</vt:lpstr>
      <vt:lpstr>Component lifecycle</vt:lpstr>
      <vt:lpstr>Component</vt:lpstr>
      <vt:lpstr>Directives</vt:lpstr>
      <vt:lpstr>Databinding</vt:lpstr>
      <vt:lpstr>String Interpolation and Event Binding</vt:lpstr>
      <vt:lpstr>Pipes</vt:lpstr>
      <vt:lpstr>Forms</vt:lpstr>
      <vt:lpstr>Reactive and Template-drive forms</vt:lpstr>
      <vt:lpstr>Routing</vt:lpstr>
      <vt:lpstr>Share Component Data With Other Components</vt:lpstr>
      <vt:lpstr>Share Component Data With Other Components</vt:lpstr>
      <vt:lpstr>Observables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2016-05-09T06:12:37Z</dcterms:created>
  <dcterms:modified xsi:type="dcterms:W3CDTF">2020-07-04T06:59:45Z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