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Cairo" pitchFamily="2" charset="-78"/>
      <p:regular r:id="rId8"/>
      <p:bold r:id="rId9"/>
    </p:embeddedFont>
    <p:embeddedFont>
      <p:font typeface="Cambria" panose="02040503050406030204" pitchFamily="18" charset="0"/>
      <p:regular r:id="rId10"/>
      <p:bold r:id="rId11"/>
      <p:italic r:id="rId12"/>
      <p:boldItalic r:id="rId13"/>
    </p:embeddedFont>
    <p:embeddedFont>
      <p:font typeface="Open Sans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E69884-2A00-4C6D-98CB-298E58299215}">
  <a:tblStyle styleId="{FBE69884-2A00-4C6D-98CB-298E582992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15" autoAdjust="0"/>
    <p:restoredTop sz="94717"/>
  </p:normalViewPr>
  <p:slideViewPr>
    <p:cSldViewPr snapToGrid="0">
      <p:cViewPr varScale="1">
        <p:scale>
          <a:sx n="91" d="100"/>
          <a:sy n="91" d="100"/>
        </p:scale>
        <p:origin x="109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38883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18ce3f467_0_1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1f18ce3f46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516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18ce3f467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18ce3f467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886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18ce3f46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18ce3f467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216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18ce3f467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18ce3f467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073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18ce3f467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18ce3f467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13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20000"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20000"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Instructor Kick-off</a:t>
            </a:r>
            <a:endParaRPr sz="500"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 sz="700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61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Analyze A/B Test </a:t>
            </a:r>
            <a:r>
              <a:rPr lang="en" sz="45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Results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Ammar Yasser</a:t>
            </a:r>
            <a:endParaRPr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6331" y="4800598"/>
            <a:ext cx="1660635" cy="228601"/>
          </a:xfrm>
          <a:prstGeom prst="rect">
            <a:avLst/>
          </a:prstGeom>
          <a:solidFill>
            <a:srgbClr val="2E3D49"/>
          </a:solidFill>
          <a:ln>
            <a:solidFill>
              <a:srgbClr val="2E3D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118100" y="1020700"/>
            <a:ext cx="9076500" cy="122799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Total Variant Visitors: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[The number of variant visitors]</a:t>
            </a:r>
            <a:endParaRPr sz="2000" dirty="0">
              <a:solidFill>
                <a:srgbClr val="FF0000"/>
              </a:solidFill>
              <a:highlight>
                <a:schemeClr val="lt1"/>
              </a:highlight>
              <a:latin typeface="Cairo" pitchFamily="2" charset="-78"/>
              <a:ea typeface="Cambria"/>
              <a:cs typeface="Cairo" pitchFamily="2" charset="-78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Total Control Participants: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​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[The number of control visitors]</a:t>
            </a:r>
            <a:endParaRPr sz="2000" dirty="0">
              <a:solidFill>
                <a:srgbClr val="FF0000"/>
              </a:solidFill>
              <a:highlight>
                <a:schemeClr val="lt1"/>
              </a:highlight>
              <a:latin typeface="Cairo" pitchFamily="2" charset="-78"/>
              <a:ea typeface="Cambria"/>
              <a:cs typeface="Cairo" pitchFamily="2" charset="-78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 smtClean="0">
                <a:solidFill>
                  <a:schemeClr val="dk1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​</a:t>
            </a:r>
            <a:endParaRPr sz="2000" dirty="0">
              <a:solidFill>
                <a:schemeClr val="dk1"/>
              </a:solidFill>
              <a:highlight>
                <a:schemeClr val="lt1"/>
              </a:highlight>
              <a:latin typeface="Cairo" pitchFamily="2" charset="-78"/>
              <a:ea typeface="Cambria"/>
              <a:cs typeface="Cairo" pitchFamily="2" charset="-78"/>
              <a:sym typeface="Cambria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 dirty="0">
                <a:solidFill>
                  <a:srgbClr val="073763"/>
                </a:solidFill>
                <a:highlight>
                  <a:schemeClr val="lt1"/>
                </a:highlight>
                <a:latin typeface="Cairo" pitchFamily="2" charset="-78"/>
                <a:cs typeface="Cairo" pitchFamily="2" charset="-78"/>
              </a:rPr>
              <a:t>How Was The Experiment Implemented?​</a:t>
            </a:r>
            <a:endParaRPr sz="100" b="1" dirty="0">
              <a:solidFill>
                <a:srgbClr val="073763"/>
              </a:solidFill>
              <a:highlight>
                <a:schemeClr val="lt1"/>
              </a:highlight>
              <a:latin typeface="Cairo" pitchFamily="2" charset="-78"/>
              <a:cs typeface="Cairo" pitchFamily="2" charset="-7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  <a:latin typeface="Cairo" pitchFamily="2" charset="-78"/>
                <a:cs typeface="Cairo" pitchFamily="2" charset="-78"/>
              </a:rPr>
              <a:t>Conversion Rates</a:t>
            </a:r>
            <a:endParaRPr sz="100" b="1">
              <a:solidFill>
                <a:srgbClr val="073763"/>
              </a:solidFill>
              <a:highlight>
                <a:schemeClr val="lt1"/>
              </a:highlight>
              <a:latin typeface="Cairo" pitchFamily="2" charset="-78"/>
              <a:cs typeface="Cairo" pitchFamily="2" charset="-78"/>
            </a:endParaRPr>
          </a:p>
        </p:txBody>
      </p:sp>
      <p:graphicFrame>
        <p:nvGraphicFramePr>
          <p:cNvPr id="85" name="Google Shape;85;p18"/>
          <p:cNvGraphicFramePr/>
          <p:nvPr>
            <p:extLst>
              <p:ext uri="{D42A27DB-BD31-4B8C-83A1-F6EECF244321}">
                <p14:modId xmlns:p14="http://schemas.microsoft.com/office/powerpoint/2010/main" val="2977283963"/>
              </p:ext>
            </p:extLst>
          </p:nvPr>
        </p:nvGraphicFramePr>
        <p:xfrm>
          <a:off x="825950" y="1122975"/>
          <a:ext cx="7239000" cy="1234350"/>
        </p:xfrm>
        <a:graphic>
          <a:graphicData uri="http://schemas.openxmlformats.org/drawingml/2006/table">
            <a:tbl>
              <a:tblPr>
                <a:noFill/>
                <a:tableStyleId>{FBE69884-2A00-4C6D-98CB-298E58299215}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U.S.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U.K.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CA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Control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>
                          <a:solidFill>
                            <a:srgbClr val="FF0000"/>
                          </a:solidFill>
                        </a:rPr>
                        <a:t>Your Values Here</a:t>
                      </a:r>
                      <a:endParaRPr sz="1500" b="1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rgbClr val="FF0000"/>
                          </a:solidFill>
                        </a:rPr>
                        <a:t>Your Values Here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rgbClr val="FF0000"/>
                          </a:solidFill>
                        </a:rPr>
                        <a:t>Your Values Here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Treatment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rgbClr val="FF0000"/>
                          </a:solidFill>
                        </a:rPr>
                        <a:t>Your Values Here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>
                          <a:solidFill>
                            <a:srgbClr val="FF0000"/>
                          </a:solidFill>
                        </a:rPr>
                        <a:t>Your Values Here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500" b="1" dirty="0">
                          <a:solidFill>
                            <a:srgbClr val="FF0000"/>
                          </a:solidFill>
                        </a:rPr>
                        <a:t>Your Values Here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86" name="Google Shape;86;p18"/>
          <p:cNvSpPr txBox="1"/>
          <p:nvPr/>
        </p:nvSpPr>
        <p:spPr>
          <a:xfrm>
            <a:off x="481400" y="2817975"/>
            <a:ext cx="82071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Executive Summary: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[What do these probabilities suggest in how the `Treatment` or </a:t>
            </a:r>
            <a:r>
              <a:rPr lang="en" sz="2000" b="1" dirty="0" smtClean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`Country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` are associated with conversion rates?]</a:t>
            </a:r>
            <a:endParaRPr dirty="0">
              <a:latin typeface="Cairo" pitchFamily="2" charset="-78"/>
              <a:cs typeface="Cairo" pitchFamily="2" charset="-7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  <a:latin typeface="Cairo" pitchFamily="2" charset="-78"/>
                <a:cs typeface="Cairo" pitchFamily="2" charset="-78"/>
              </a:rPr>
              <a:t>Experiment Results</a:t>
            </a:r>
            <a:endParaRPr sz="100" b="1">
              <a:solidFill>
                <a:srgbClr val="073763"/>
              </a:solidFill>
              <a:highlight>
                <a:schemeClr val="lt1"/>
              </a:highlight>
              <a:latin typeface="Cairo" pitchFamily="2" charset="-78"/>
              <a:cs typeface="Cairo" pitchFamily="2" charset="-78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118100" y="1020700"/>
            <a:ext cx="9076500" cy="256990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Treatment Conversion Rate: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[Treatment Conversion Rate]</a:t>
            </a:r>
            <a:endParaRPr sz="2000" dirty="0">
              <a:solidFill>
                <a:srgbClr val="FF0000"/>
              </a:solidFill>
              <a:highlight>
                <a:schemeClr val="lt1"/>
              </a:highlight>
              <a:latin typeface="Cairo" pitchFamily="2" charset="-78"/>
              <a:ea typeface="Cambria"/>
              <a:cs typeface="Cairo" pitchFamily="2" charset="-78"/>
              <a:sym typeface="Cambria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Control Conversion Rate: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​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[Control Conversion Rate]</a:t>
            </a:r>
            <a:endParaRPr sz="2000" dirty="0">
              <a:solidFill>
                <a:srgbClr val="FF0000"/>
              </a:solidFill>
              <a:highlight>
                <a:schemeClr val="lt1"/>
              </a:highlight>
              <a:latin typeface="Cairo" pitchFamily="2" charset="-78"/>
              <a:ea typeface="Cambria"/>
              <a:cs typeface="Cairo" pitchFamily="2" charset="-78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Delta in Treatment vs. Control Conversion Rate: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​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[Difference in Rates]</a:t>
            </a:r>
            <a:endParaRPr sz="2000" b="1" dirty="0">
              <a:solidFill>
                <a:srgbClr val="FF0000"/>
              </a:solidFill>
              <a:highlight>
                <a:schemeClr val="lt1"/>
              </a:highlight>
              <a:latin typeface="Cairo" pitchFamily="2" charset="-78"/>
              <a:ea typeface="Cambria"/>
              <a:cs typeface="Cairo" pitchFamily="2" charset="-78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p-value: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​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[p-value]</a:t>
            </a:r>
            <a:endParaRPr sz="2000" b="1" dirty="0">
              <a:solidFill>
                <a:srgbClr val="FF0000"/>
              </a:solidFill>
              <a:highlight>
                <a:schemeClr val="lt1"/>
              </a:highlight>
              <a:latin typeface="Cairo" pitchFamily="2" charset="-78"/>
              <a:ea typeface="Cambria"/>
              <a:cs typeface="Cairo" pitchFamily="2" charset="-78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000" b="1" dirty="0">
              <a:solidFill>
                <a:srgbClr val="404040"/>
              </a:solidFill>
              <a:highlight>
                <a:schemeClr val="lt1"/>
              </a:highlight>
              <a:latin typeface="Cairo" pitchFamily="2" charset="-78"/>
              <a:ea typeface="Cambria"/>
              <a:cs typeface="Cairo" pitchFamily="2" charset="-78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40404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Conclusion</a:t>
            </a: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​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[Conclusion - what does the above suggest in terms of </a:t>
            </a:r>
            <a:r>
              <a:rPr lang="en" sz="2000" b="1" dirty="0" smtClean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treatment</a:t>
            </a: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 smtClean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 </a:t>
            </a:r>
            <a:r>
              <a:rPr lang="en" sz="2000" b="1" dirty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and control - do you have statistically significant evidence of a difference?]</a:t>
            </a:r>
            <a:endParaRPr sz="2000" dirty="0">
              <a:solidFill>
                <a:schemeClr val="dk1"/>
              </a:solidFill>
              <a:highlight>
                <a:schemeClr val="lt1"/>
              </a:highlight>
              <a:latin typeface="Cairo" pitchFamily="2" charset="-78"/>
              <a:ea typeface="Cambria"/>
              <a:cs typeface="Cairo" pitchFamily="2" charset="-78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  <a:latin typeface="Cairo" pitchFamily="2" charset="-78"/>
                <a:cs typeface="Cairo" pitchFamily="2" charset="-78"/>
              </a:rPr>
              <a:t>Country Results</a:t>
            </a:r>
            <a:endParaRPr sz="100" b="1">
              <a:solidFill>
                <a:srgbClr val="073763"/>
              </a:solidFill>
              <a:highlight>
                <a:schemeClr val="lt1"/>
              </a:highlight>
              <a:latin typeface="Cairo" pitchFamily="2" charset="-78"/>
              <a:cs typeface="Cairo" pitchFamily="2" charset="-78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118100" y="1020700"/>
            <a:ext cx="9076500" cy="520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40404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Conclusion:</a:t>
            </a:r>
            <a:r>
              <a:rPr lang="en" sz="2000">
                <a:solidFill>
                  <a:schemeClr val="dk1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​ </a:t>
            </a:r>
            <a:r>
              <a:rPr lang="en" sz="2000" b="1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[Are there differences in conversion rates between countries?]</a:t>
            </a:r>
            <a:endParaRPr sz="2000" b="1">
              <a:solidFill>
                <a:srgbClr val="FF0000"/>
              </a:solidFill>
              <a:highlight>
                <a:schemeClr val="lt1"/>
              </a:highlight>
              <a:latin typeface="Cairo" pitchFamily="2" charset="-78"/>
              <a:ea typeface="Cambria"/>
              <a:cs typeface="Cairo" pitchFamily="2" charset="-78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185</Words>
  <Application>Microsoft Office PowerPoint</Application>
  <PresentationFormat>On-screen Show (16:9)</PresentationFormat>
  <Paragraphs>31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Cairo</vt:lpstr>
      <vt:lpstr>Cambria</vt:lpstr>
      <vt:lpstr>Open Sans</vt:lpstr>
      <vt:lpstr>Simple Light</vt:lpstr>
      <vt:lpstr>Instructor Kick-off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Microsoft account</cp:lastModifiedBy>
  <cp:revision>7</cp:revision>
  <dcterms:modified xsi:type="dcterms:W3CDTF">2025-04-20T11:25:03Z</dcterms:modified>
</cp:coreProperties>
</file>