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1" r:id="rId1"/>
  </p:sldMasterIdLst>
  <p:notesMasterIdLst>
    <p:notesMasterId r:id="rId7"/>
  </p:notesMasterIdLst>
  <p:sldIdLst>
    <p:sldId id="257" r:id="rId2"/>
    <p:sldId id="258" r:id="rId3"/>
    <p:sldId id="259" r:id="rId4"/>
    <p:sldId id="260" r:id="rId5"/>
    <p:sldId id="261" r:id="rId6"/>
  </p:sldIdLst>
  <p:sldSz cx="9144000" cy="5143500" type="screen16x9"/>
  <p:notesSz cx="6858000" cy="9144000"/>
  <p:embeddedFontLst>
    <p:embeddedFont>
      <p:font typeface="Cambria" panose="02040503050406030204" pitchFamily="18" charset="0"/>
      <p:regular r:id="rId8"/>
      <p:bold r:id="rId9"/>
      <p:italic r:id="rId10"/>
      <p:boldItalic r:id="rId11"/>
    </p:embeddedFont>
    <p:embeddedFont>
      <p:font typeface="Open Sans" panose="020B0604020202020204" charset="0"/>
      <p:regular r:id="rId12"/>
      <p:bold r:id="rId13"/>
      <p:italic r:id="rId14"/>
      <p:boldItalic r:id="rId15"/>
    </p:embeddedFont>
    <p:embeddedFont>
      <p:font typeface="Cairo" pitchFamily="2" charset="-78"/>
      <p:regular r:id="rId16"/>
      <p:bold r:id="rId1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3D4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FBE69884-2A00-4C6D-98CB-298E58299215}">
  <a:tblStyle styleId="{FBE69884-2A00-4C6D-98CB-298E58299215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>
          <a:lef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left>
          <a:right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right>
          <a:top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top>
          <a:bottom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bottom>
          <a:insideH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H>
          <a:insideV>
            <a:ln w="9525" cap="flat" cmpd="sng">
              <a:solidFill>
                <a:srgbClr val="9E9E9E"/>
              </a:solidFill>
              <a:prstDash val="solid"/>
              <a:round/>
              <a:headEnd type="none" w="sm" len="sm"/>
              <a:tailEnd type="none" w="sm" len="sm"/>
            </a:ln>
          </a:insideV>
        </a:tcBdr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8015" autoAdjust="0"/>
    <p:restoredTop sz="94717"/>
  </p:normalViewPr>
  <p:slideViewPr>
    <p:cSldViewPr snapToGrid="0">
      <p:cViewPr varScale="1">
        <p:scale>
          <a:sx n="91" d="100"/>
          <a:sy n="91" d="100"/>
        </p:scale>
        <p:origin x="1092" y="9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font" Target="fonts/font1.fntdata"/><Relationship Id="rId13" Type="http://schemas.openxmlformats.org/officeDocument/2006/relationships/font" Target="fonts/font6.fntdata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notesMaster" Target="notesMasters/notesMaster1.xml"/><Relationship Id="rId12" Type="http://schemas.openxmlformats.org/officeDocument/2006/relationships/font" Target="fonts/font5.fntdata"/><Relationship Id="rId17" Type="http://schemas.openxmlformats.org/officeDocument/2006/relationships/font" Target="fonts/font10.fntdata"/><Relationship Id="rId2" Type="http://schemas.openxmlformats.org/officeDocument/2006/relationships/slide" Target="slides/slide1.xml"/><Relationship Id="rId16" Type="http://schemas.openxmlformats.org/officeDocument/2006/relationships/font" Target="fonts/font9.fntdata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4.fntdata"/><Relationship Id="rId5" Type="http://schemas.openxmlformats.org/officeDocument/2006/relationships/slide" Target="slides/slide4.xml"/><Relationship Id="rId15" Type="http://schemas.openxmlformats.org/officeDocument/2006/relationships/font" Target="fonts/font8.fntdata"/><Relationship Id="rId10" Type="http://schemas.openxmlformats.org/officeDocument/2006/relationships/font" Target="fonts/font3.fntdata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font" Target="fonts/font2.fntdata"/><Relationship Id="rId14" Type="http://schemas.openxmlformats.org/officeDocument/2006/relationships/font" Target="fonts/font7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3253888341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g1f18ce3f467_0_105:notes"/>
          <p:cNvSpPr txBox="1">
            <a:spLocks noGrp="1"/>
          </p:cNvSpPr>
          <p:nvPr>
            <p:ph type="body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67" name="Google Shape;67;g1f18ce3f467_0_10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1855163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1f18ce3f467_0_2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1f18ce3f467_0_2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54886320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g1f18ce3f467_0_23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2" name="Google Shape;82;g1f18ce3f467_0_23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313521679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g1f18ce3f467_0_25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9" name="Google Shape;89;g1f18ce3f467_0_25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550731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g1f18ce3f467_0_24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5" name="Google Shape;95;g1f18ce3f467_0_24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77513902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">
  <p:cSld name="TITLE_1"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" name="Google Shape;51;p13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2" name="Google Shape;52;p13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1">
  <p:cSld name="TITLE_2">
    <p:spTree>
      <p:nvGrpSpPr>
        <p:cNvPr id="1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6" name="Google Shape;56;p14"/>
          <p:cNvPicPr preferRelativeResize="0"/>
          <p:nvPr/>
        </p:nvPicPr>
        <p:blipFill rotWithShape="1">
          <a:blip r:embed="rId2">
            <a:alphaModFix/>
          </a:blip>
          <a:srcRect r="7800" b="7535"/>
          <a:stretch/>
        </p:blipFill>
        <p:spPr>
          <a:xfrm>
            <a:off x="6579650" y="2571750"/>
            <a:ext cx="2564400" cy="2571900"/>
          </a:xfrm>
          <a:prstGeom prst="rect">
            <a:avLst/>
          </a:prstGeom>
          <a:noFill/>
          <a:ln>
            <a:noFill/>
          </a:ln>
        </p:spPr>
      </p:pic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rmAutofit/>
          </a:bodyPr>
          <a:lstStyle>
            <a:lvl1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88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177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2540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342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431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5207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5969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68580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2800"/>
              <a:buFont typeface="Open Sans"/>
              <a:buNone/>
              <a:defRPr sz="4500" b="0" i="0" u="none" strike="noStrike" cap="none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2195513"/>
            <a:ext cx="5038800" cy="100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marR="0" lvl="0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8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914400" marR="0" lvl="1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371600" marR="0" lvl="2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1828800" marR="0" lvl="3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2286000" marR="0" lvl="4" indent="-228600" algn="l" rtl="0">
              <a:lnSpc>
                <a:spcPct val="131250"/>
              </a:lnSpc>
              <a:spcBef>
                <a:spcPts val="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24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2743200" marR="0" lvl="5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3200400" marR="0" lvl="6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3657600" marR="0" lvl="7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4114800" marR="0" lvl="8" indent="-228600" algn="l" rtl="0">
              <a:lnSpc>
                <a:spcPct val="100000"/>
              </a:lnSpc>
              <a:spcBef>
                <a:spcPts val="700"/>
              </a:spcBef>
              <a:spcAft>
                <a:spcPts val="0"/>
              </a:spcAft>
              <a:buClr>
                <a:srgbClr val="9CBDD8"/>
              </a:buClr>
              <a:buSzPts val="1400"/>
              <a:buFont typeface="Open Sans"/>
              <a:buNone/>
              <a:defRPr sz="1800" b="0" i="0" u="none" strike="noStrike" cap="none">
                <a:solidFill>
                  <a:srgbClr val="9CBDD8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sldNum" idx="12"/>
          </p:nvPr>
        </p:nvSpPr>
        <p:spPr>
          <a:xfrm>
            <a:off x="8892578" y="4953000"/>
            <a:ext cx="141000" cy="152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19050" tIns="19050" rIns="19050" bIns="19050" anchor="t" anchorCtr="0">
            <a:normAutofit lnSpcReduction="20000"/>
          </a:bodyPr>
          <a:lstStyle>
            <a:lvl1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0" marR="0" lvl="1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0" marR="0" lvl="2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0" marR="0" lvl="3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0" marR="0" lvl="4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0" marR="0" lvl="5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0" marR="0" lvl="6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0" marR="0" lvl="7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0" marR="0" lvl="8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929292"/>
              </a:buClr>
              <a:buFont typeface="Open Sans"/>
              <a:buNone/>
              <a:defRPr sz="700" b="0" i="0" u="none" strike="noStrike" cap="none">
                <a:solidFill>
                  <a:srgbClr val="92929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 sz="1000">
              <a:solidFill>
                <a:schemeClr val="dk2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rm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Font typeface="Open Sans"/>
              <a:buNone/>
            </a:pPr>
            <a:r>
              <a:rPr lang="en"/>
              <a:t>Instructor Kick-off</a:t>
            </a:r>
            <a:endParaRPr sz="500"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4294967295"/>
          </p:nvPr>
        </p:nvSpPr>
        <p:spPr>
          <a:xfrm>
            <a:off x="457200" y="4914900"/>
            <a:ext cx="3957600" cy="114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rm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7D97AD"/>
              </a:buClr>
              <a:buFont typeface="Open Sans"/>
              <a:buNone/>
            </a:pP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© 201</a:t>
            </a:r>
            <a:r>
              <a:rPr lang="en" sz="700"/>
              <a:t>9</a:t>
            </a:r>
            <a:r>
              <a:rPr lang="en" sz="700" b="0" i="0" u="none" strike="noStrike" cap="none">
                <a:solidFill>
                  <a:srgbClr val="7D97AD"/>
                </a:solidFill>
                <a:latin typeface="Open Sans"/>
                <a:ea typeface="Open Sans"/>
                <a:cs typeface="Open Sans"/>
                <a:sym typeface="Open Sans"/>
              </a:rPr>
              <a:t> Udacity.  All rights reserved.</a:t>
            </a:r>
            <a:endParaRPr sz="500"/>
          </a:p>
        </p:txBody>
      </p:sp>
      <p:pic>
        <p:nvPicPr>
          <p:cNvPr id="71" name="Google Shape;71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0"/>
            <a:ext cx="9161999" cy="5143501"/>
          </a:xfrm>
          <a:prstGeom prst="rect">
            <a:avLst/>
          </a:prstGeom>
          <a:noFill/>
          <a:ln>
            <a:noFill/>
          </a:ln>
        </p:spPr>
      </p:pic>
      <p:sp>
        <p:nvSpPr>
          <p:cNvPr id="72" name="Google Shape;72;p16"/>
          <p:cNvSpPr txBox="1"/>
          <p:nvPr/>
        </p:nvSpPr>
        <p:spPr>
          <a:xfrm>
            <a:off x="457200" y="834727"/>
            <a:ext cx="8229600" cy="138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b" anchorCtr="0">
            <a:noAutofit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sz="4500" dirty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Analyze A/B Test </a:t>
            </a:r>
            <a:r>
              <a:rPr lang="en" sz="4500" dirty="0" smtClean="0">
                <a:solidFill>
                  <a:srgbClr val="FFFFFF"/>
                </a:solidFill>
                <a:latin typeface="Open Sans"/>
                <a:ea typeface="Open Sans"/>
                <a:cs typeface="Open Sans"/>
                <a:sym typeface="Open Sans"/>
              </a:rPr>
              <a:t>Results</a:t>
            </a:r>
          </a:p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" b="1" dirty="0" smtClean="0">
                <a:solidFill>
                  <a:srgbClr val="FFFFFF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Open Sans"/>
                <a:ea typeface="Open Sans"/>
                <a:cs typeface="Open Sans"/>
                <a:sym typeface="Open Sans"/>
              </a:rPr>
              <a:t>Ammar Yasser</a:t>
            </a:r>
            <a:endParaRPr b="1" dirty="0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36331" y="4800598"/>
            <a:ext cx="1660635" cy="228601"/>
          </a:xfrm>
          <a:prstGeom prst="rect">
            <a:avLst/>
          </a:prstGeom>
          <a:solidFill>
            <a:srgbClr val="2E3D49"/>
          </a:solidFill>
          <a:ln>
            <a:solidFill>
              <a:srgbClr val="2E3D4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7"/>
          <p:cNvSpPr txBox="1"/>
          <p:nvPr/>
        </p:nvSpPr>
        <p:spPr>
          <a:xfrm>
            <a:off x="118100" y="1020700"/>
            <a:ext cx="9076500" cy="892522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Total Variant Visitors: </a:t>
            </a:r>
            <a:r>
              <a:rPr lang="en-US" sz="2000" dirty="0">
                <a:solidFill>
                  <a:srgbClr val="FF0000"/>
                </a:solidFill>
              </a:rPr>
              <a:t>35211</a:t>
            </a:r>
            <a: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/>
            </a:r>
            <a:br>
              <a:rPr lang="en" sz="2000" b="1" dirty="0" smtClean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</a:br>
            <a:r>
              <a:rPr lang="en" sz="2000" b="1" dirty="0" smtClean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Total </a:t>
            </a: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Control Participants:</a:t>
            </a:r>
            <a:r>
              <a:rPr lang="en" sz="2000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-US" sz="2000" dirty="0">
                <a:solidFill>
                  <a:srgbClr val="FF0000"/>
                </a:solidFill>
              </a:rPr>
              <a:t>34678</a:t>
            </a:r>
            <a:r>
              <a:rPr lang="en" sz="2000" dirty="0" smtClean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</a:t>
            </a:r>
            <a:endParaRPr sz="2000" dirty="0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</p:txBody>
      </p:sp>
      <p:sp>
        <p:nvSpPr>
          <p:cNvPr id="78" name="Google Shape;78;p17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 dirty="0">
                <a:solidFill>
                  <a:srgbClr val="073763"/>
                </a:solidFill>
                <a:highlight>
                  <a:schemeClr val="lt1"/>
                </a:highlight>
                <a:latin typeface="Cairo" pitchFamily="2" charset="-78"/>
                <a:cs typeface="Cairo" pitchFamily="2" charset="-78"/>
              </a:rPr>
              <a:t>How Was The Experiment Implemented?​</a:t>
            </a:r>
            <a:endParaRPr sz="100" b="1" dirty="0">
              <a:solidFill>
                <a:srgbClr val="073763"/>
              </a:solidFill>
              <a:highlight>
                <a:schemeClr val="lt1"/>
              </a:highlight>
              <a:latin typeface="Cairo" pitchFamily="2" charset="-78"/>
              <a:cs typeface="Cairo" pitchFamily="2" charset="-78"/>
            </a:endParaRPr>
          </a:p>
        </p:txBody>
      </p:sp>
      <p:pic>
        <p:nvPicPr>
          <p:cNvPr id="3" name="Picture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5799" y="1911754"/>
            <a:ext cx="5417284" cy="3231746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18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>
                <a:solidFill>
                  <a:srgbClr val="073763"/>
                </a:solidFill>
                <a:highlight>
                  <a:schemeClr val="lt1"/>
                </a:highlight>
                <a:latin typeface="Cairo" pitchFamily="2" charset="-78"/>
                <a:cs typeface="Cairo" pitchFamily="2" charset="-78"/>
              </a:rPr>
              <a:t>Conversion Rates</a:t>
            </a:r>
            <a:endParaRPr sz="100" b="1">
              <a:solidFill>
                <a:srgbClr val="073763"/>
              </a:solidFill>
              <a:highlight>
                <a:schemeClr val="lt1"/>
              </a:highlight>
              <a:latin typeface="Cairo" pitchFamily="2" charset="-78"/>
              <a:cs typeface="Cairo" pitchFamily="2" charset="-78"/>
            </a:endParaRPr>
          </a:p>
        </p:txBody>
      </p:sp>
      <p:graphicFrame>
        <p:nvGraphicFramePr>
          <p:cNvPr id="85" name="Google Shape;85;p18"/>
          <p:cNvGraphicFramePr/>
          <p:nvPr>
            <p:extLst>
              <p:ext uri="{D42A27DB-BD31-4B8C-83A1-F6EECF244321}">
                <p14:modId xmlns:p14="http://schemas.microsoft.com/office/powerpoint/2010/main" val="1593244357"/>
              </p:ext>
            </p:extLst>
          </p:nvPr>
        </p:nvGraphicFramePr>
        <p:xfrm>
          <a:off x="681571" y="863600"/>
          <a:ext cx="7239000" cy="1234350"/>
        </p:xfrm>
        <a:graphic>
          <a:graphicData uri="http://schemas.openxmlformats.org/drawingml/2006/table">
            <a:tbl>
              <a:tblPr>
                <a:noFill/>
                <a:tableStyleId>{FBE69884-2A00-4C6D-98CB-298E58299215}</a:tableStyleId>
              </a:tblPr>
              <a:tblGrid>
                <a:gridCol w="1809750">
                  <a:extLst>
                    <a:ext uri="{9D8B030D-6E8A-4147-A177-3AD203B41FA5}">
                      <a16:colId xmlns="" xmlns:a16="http://schemas.microsoft.com/office/drawing/2014/main" val="20000"/>
                    </a:ext>
                  </a:extLst>
                </a:gridCol>
                <a:gridCol w="1809750">
                  <a:extLst>
                    <a:ext uri="{9D8B030D-6E8A-4147-A177-3AD203B41FA5}">
                      <a16:colId xmlns="" xmlns:a16="http://schemas.microsoft.com/office/drawing/2014/main" val="20001"/>
                    </a:ext>
                  </a:extLst>
                </a:gridCol>
                <a:gridCol w="1809750">
                  <a:extLst>
                    <a:ext uri="{9D8B030D-6E8A-4147-A177-3AD203B41FA5}">
                      <a16:colId xmlns="" xmlns:a16="http://schemas.microsoft.com/office/drawing/2014/main" val="20002"/>
                    </a:ext>
                  </a:extLst>
                </a:gridCol>
                <a:gridCol w="1809750">
                  <a:extLst>
                    <a:ext uri="{9D8B030D-6E8A-4147-A177-3AD203B41FA5}">
                      <a16:colId xmlns="" xmlns:a16="http://schemas.microsoft.com/office/drawing/2014/main" val="20003"/>
                    </a:ext>
                  </a:extLst>
                </a:gridCol>
              </a:tblGrid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U.S.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U.K.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/>
                        <a:t>CA</a:t>
                      </a:r>
                      <a:endParaRPr sz="1500" b="1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0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Control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10.7%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10%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9%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1"/>
                  </a:ext>
                </a:extLst>
              </a:tr>
              <a:tr h="381000">
                <a:tc>
                  <a:txBody>
                    <a:bodyPr/>
                    <a:lstStyle/>
                    <a:p>
                      <a:pPr marL="0" lvl="0" indent="0" algn="l" rtl="0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" sz="1500" b="1" dirty="0"/>
                        <a:t>Treatment</a:t>
                      </a:r>
                      <a:endParaRPr sz="1500" b="1" dirty="0"/>
                    </a:p>
                  </a:txBody>
                  <a:tcPr marL="91425" marR="91425" marT="91425" marB="91425">
                    <a:solidFill>
                      <a:srgbClr val="CFE2F3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15.8%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14% 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400" b="0" i="0" u="none" strike="noStrike" cap="none" dirty="0" smtClean="0">
                          <a:solidFill>
                            <a:srgbClr val="000000"/>
                          </a:solidFill>
                          <a:effectLst/>
                          <a:latin typeface="Arial"/>
                          <a:ea typeface="Arial"/>
                          <a:cs typeface="Arial"/>
                          <a:sym typeface="Arial"/>
                        </a:rPr>
                        <a:t>15%  </a:t>
                      </a:r>
                      <a:endParaRPr lang="en-US" sz="1400" b="0" i="0" u="none" strike="noStrike" cap="none" dirty="0">
                        <a:solidFill>
                          <a:srgbClr val="000000"/>
                        </a:solidFill>
                        <a:effectLst/>
                        <a:latin typeface="Arial"/>
                        <a:ea typeface="Arial"/>
                        <a:cs typeface="Arial"/>
                        <a:sym typeface="Arial"/>
                      </a:endParaRPr>
                    </a:p>
                  </a:txBody>
                  <a:tcPr marL="91425" marR="91425" marT="91425" marB="91425"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002"/>
                  </a:ext>
                </a:extLst>
              </a:tr>
            </a:tbl>
          </a:graphicData>
        </a:graphic>
      </p:graphicFrame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304800" y="2462750"/>
            <a:ext cx="830981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The Treatment group generally had higher conversion rates than the </a:t>
            </a:r>
            <a:r>
              <a:rPr kumimoji="0" lang="en-US" alt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Cntrol</a:t>
            </a:r>
            <a:r>
              <a:rPr kumimoji="0" lang="en-US" alt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group across all countries. In the US, UK, and Canada, the Treatment group outperformed the Control group by a noticeable margin. This suggests that the new page (Treatment) leads to better conversion rates, though country differences may also play a role, which would require further testing to confirm.</a:t>
            </a:r>
          </a:p>
          <a:p>
            <a:pPr marL="0" marR="0" lvl="0" indent="0" algn="l" defTabSz="91440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 dirty="0">
                <a:solidFill>
                  <a:srgbClr val="073763"/>
                </a:solidFill>
                <a:highlight>
                  <a:schemeClr val="lt1"/>
                </a:highlight>
                <a:latin typeface="Cairo" pitchFamily="2" charset="-78"/>
                <a:cs typeface="Cairo" pitchFamily="2" charset="-78"/>
              </a:rPr>
              <a:t>Experiment Results</a:t>
            </a:r>
            <a:endParaRPr sz="100" b="1" dirty="0">
              <a:solidFill>
                <a:srgbClr val="073763"/>
              </a:solidFill>
              <a:highlight>
                <a:schemeClr val="lt1"/>
              </a:highlight>
              <a:latin typeface="Cairo" pitchFamily="2" charset="-78"/>
              <a:cs typeface="Cairo" pitchFamily="2" charset="-78"/>
            </a:endParaRPr>
          </a:p>
        </p:txBody>
      </p:sp>
      <p:sp>
        <p:nvSpPr>
          <p:cNvPr id="92" name="Google Shape;92;p19"/>
          <p:cNvSpPr txBox="1"/>
          <p:nvPr/>
        </p:nvSpPr>
        <p:spPr>
          <a:xfrm>
            <a:off x="118100" y="1020700"/>
            <a:ext cx="9076500" cy="4398097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>
              <a:lnSpc>
                <a:spcPct val="115000"/>
              </a:lnSpc>
            </a:pP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Treatment Conversion Rate: 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</a:rPr>
              <a:t>15.53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</a:rPr>
              <a:t>%</a:t>
            </a:r>
          </a:p>
          <a:p>
            <a:pPr lvl="0">
              <a:lnSpc>
                <a:spcPct val="115000"/>
              </a:lnSpc>
            </a:pPr>
            <a:r>
              <a:rPr lang="en" sz="2000" b="1" dirty="0" smtClean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Control </a:t>
            </a: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</a:rPr>
              <a:t>10.53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</a:rPr>
              <a:t>%</a:t>
            </a:r>
          </a:p>
          <a:p>
            <a:pPr lvl="0">
              <a:lnSpc>
                <a:spcPct val="115000"/>
              </a:lnSpc>
            </a:pPr>
            <a:r>
              <a:rPr lang="en" sz="2000" b="1" dirty="0" smtClean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Delta </a:t>
            </a: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in Treatment vs. Control Conversion Rate: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</a:rPr>
              <a:t>5.00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</a:rPr>
              <a:t>%</a:t>
            </a:r>
          </a:p>
          <a:p>
            <a:pPr lvl="0">
              <a:lnSpc>
                <a:spcPct val="115000"/>
              </a:lnSpc>
            </a:pPr>
            <a:r>
              <a:rPr lang="en" sz="2000" b="1" dirty="0" smtClean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p-value</a:t>
            </a: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-US" sz="2000" b="1" dirty="0">
                <a:solidFill>
                  <a:srgbClr val="FF000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0.000</a:t>
            </a:r>
            <a:endParaRPr sz="2000" b="1" dirty="0">
              <a:solidFill>
                <a:srgbClr val="FF000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pPr marL="0" lvl="0" indent="0" algn="l" rtl="0">
              <a:lnSpc>
                <a:spcPct val="10875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" sz="2000" b="1" dirty="0">
              <a:solidFill>
                <a:srgbClr val="404040"/>
              </a:solidFill>
              <a:highlight>
                <a:schemeClr val="lt1"/>
              </a:highlight>
              <a:latin typeface="Cairo" pitchFamily="2" charset="-78"/>
              <a:ea typeface="Cambria"/>
              <a:cs typeface="Cairo" pitchFamily="2" charset="-78"/>
              <a:sym typeface="Cambria"/>
            </a:endParaRPr>
          </a:p>
          <a:p>
            <a:r>
              <a:rPr lang="en" sz="2000" b="1" dirty="0" smtClean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Conclusion</a:t>
            </a:r>
            <a:r>
              <a:rPr lang="en" sz="2000" b="1" dirty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:</a:t>
            </a:r>
            <a:r>
              <a:rPr lang="en" sz="2000" dirty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-US" sz="2000" b="1" dirty="0" smtClean="0">
                <a:solidFill>
                  <a:srgbClr val="FF0000"/>
                </a:solidFill>
              </a:rPr>
              <a:t>the </a:t>
            </a:r>
            <a:r>
              <a:rPr lang="en-US" sz="2000" b="1" dirty="0">
                <a:solidFill>
                  <a:srgbClr val="FF0000"/>
                </a:solidFill>
              </a:rPr>
              <a:t>new page (Treatment) has a statistically significant higher conversion rate than the old page (Control), with a p-value of 0.000, indicating that the difference is unlikely to be due to random chance. From a practical perspective, this suggests that the new page performs better in converting users, which could lead to increased user engagement or sales. Therefore, implementing the new page could be a beneficial step in improving overall conversion rates.</a:t>
            </a:r>
          </a:p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endParaRPr lang="en-US" altLang="en-US" sz="2000" b="1" dirty="0">
              <a:solidFill>
                <a:srgbClr val="FF0000"/>
              </a:solidFill>
              <a:latin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20"/>
          <p:cNvSpPr txBox="1"/>
          <p:nvPr/>
        </p:nvSpPr>
        <p:spPr>
          <a:xfrm>
            <a:off x="84350" y="194000"/>
            <a:ext cx="9144000" cy="66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150" b="1" dirty="0">
                <a:solidFill>
                  <a:srgbClr val="073763"/>
                </a:solidFill>
                <a:highlight>
                  <a:schemeClr val="lt1"/>
                </a:highlight>
                <a:latin typeface="Cairo" pitchFamily="2" charset="-78"/>
                <a:cs typeface="Cairo" pitchFamily="2" charset="-78"/>
              </a:rPr>
              <a:t>Country Results</a:t>
            </a:r>
            <a:endParaRPr sz="100" b="1" dirty="0">
              <a:solidFill>
                <a:srgbClr val="073763"/>
              </a:solidFill>
              <a:highlight>
                <a:schemeClr val="lt1"/>
              </a:highlight>
              <a:latin typeface="Cairo" pitchFamily="2" charset="-78"/>
              <a:cs typeface="Cairo" pitchFamily="2" charset="-78"/>
            </a:endParaRPr>
          </a:p>
        </p:txBody>
      </p:sp>
      <p:sp>
        <p:nvSpPr>
          <p:cNvPr id="98" name="Google Shape;98;p20"/>
          <p:cNvSpPr txBox="1"/>
          <p:nvPr/>
        </p:nvSpPr>
        <p:spPr>
          <a:xfrm>
            <a:off x="118100" y="1020700"/>
            <a:ext cx="9076500" cy="3262401"/>
          </a:xfrm>
          <a:prstGeom prst="rect">
            <a:avLst/>
          </a:prstGeom>
          <a:solidFill>
            <a:schemeClr val="lt1"/>
          </a:solidFill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lvl="0" eaLnBrk="0" fontAlgn="base" hangingPunct="0">
              <a:spcBef>
                <a:spcPct val="0"/>
              </a:spcBef>
              <a:spcAft>
                <a:spcPct val="0"/>
              </a:spcAft>
              <a:buClrTx/>
            </a:pPr>
            <a:r>
              <a:rPr lang="en" sz="2000" b="1" dirty="0" smtClean="0">
                <a:solidFill>
                  <a:srgbClr val="404040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Conclusion:</a:t>
            </a:r>
            <a:r>
              <a:rPr lang="en" sz="2000" dirty="0" smtClean="0">
                <a:solidFill>
                  <a:schemeClr val="dk1"/>
                </a:solidFill>
                <a:highlight>
                  <a:schemeClr val="lt1"/>
                </a:highlight>
                <a:latin typeface="Cairo" pitchFamily="2" charset="-78"/>
                <a:ea typeface="Cambria"/>
                <a:cs typeface="Cairo" pitchFamily="2" charset="-78"/>
                <a:sym typeface="Cambria"/>
              </a:rPr>
              <a:t>​ </a:t>
            </a:r>
            <a:r>
              <a:rPr lang="en-US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there </a:t>
            </a: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are noticeable differences in conversion rates between the </a:t>
            </a:r>
            <a:r>
              <a:rPr lang="en-US" altLang="en-US" sz="2000" b="1" dirty="0" smtClean="0">
                <a:solidFill>
                  <a:srgbClr val="FF0000"/>
                </a:solidFill>
                <a:latin typeface="Arial" panose="020B0604020202020204" pitchFamily="34" charset="0"/>
              </a:rPr>
              <a:t>treatment </a:t>
            </a:r>
            <a:r>
              <a:rPr lang="en-US" altLang="en-US" sz="2000" b="1" dirty="0">
                <a:solidFill>
                  <a:srgbClr val="FF0000"/>
                </a:solidFill>
                <a:latin typeface="Arial" panose="020B0604020202020204" pitchFamily="34" charset="0"/>
              </a:rPr>
              <a:t>and Control groups across countries. In the US, the Treatment group has a higher conversion rate of 15.8%, compared to the Control group’s 10.7%. The Treatment group in the UK also performs slightly better with a 14% conversion rate versus 10% for the Control group, and in Canada, the Treatment group significantly outperforms with 15% compared to 9%. These results suggest that the new page (Treatment) generally leads to better performance across all countries, though further statistical testing is needed to confirm whether these differences are statistically significant.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100</TotalTime>
  <Words>352</Words>
  <Application>Microsoft Office PowerPoint</Application>
  <PresentationFormat>On-screen Show (16:9)</PresentationFormat>
  <Paragraphs>28</Paragraphs>
  <Slides>5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10" baseType="lpstr">
      <vt:lpstr>Cambria</vt:lpstr>
      <vt:lpstr>Open Sans</vt:lpstr>
      <vt:lpstr>Arial</vt:lpstr>
      <vt:lpstr>Cairo</vt:lpstr>
      <vt:lpstr>Simple Light</vt:lpstr>
      <vt:lpstr>Instructor Kick-off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Yasser</dc:creator>
  <cp:lastModifiedBy>Microsoft account</cp:lastModifiedBy>
  <cp:revision>11</cp:revision>
  <dcterms:modified xsi:type="dcterms:W3CDTF">2025-04-20T20:15:17Z</dcterms:modified>
</cp:coreProperties>
</file>