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109601"/>
            <a:ext cx="7772400" cy="1470025"/>
          </a:xfrm>
        </p:spPr>
        <p:txBody>
          <a:bodyPr/>
          <a:lstStyle/>
          <a:p>
            <a:r>
              <a:rPr lang="en-US" dirty="0"/>
              <a:t>DEPI project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37360"/>
            <a:ext cx="9144000" cy="4535424"/>
          </a:xfrm>
        </p:spPr>
        <p:txBody>
          <a:bodyPr>
            <a:normAutofit fontScale="55000" lnSpcReduction="20000"/>
          </a:bodyPr>
          <a:lstStyle/>
          <a:p>
            <a:r>
              <a:rPr sz="3600" dirty="0">
                <a:solidFill>
                  <a:schemeClr val="tx1"/>
                </a:solidFill>
              </a:rPr>
              <a:t>A detailed breakdown of network architecture, configuration, and testing</a:t>
            </a:r>
          </a:p>
          <a:p>
            <a:r>
              <a:rPr sz="3600" dirty="0">
                <a:solidFill>
                  <a:schemeClr val="tx1"/>
                </a:solidFill>
              </a:rPr>
              <a:t>Dat</a:t>
            </a:r>
            <a:r>
              <a:rPr lang="en-US" sz="3600" dirty="0">
                <a:solidFill>
                  <a:schemeClr val="tx1"/>
                </a:solidFill>
              </a:rPr>
              <a:t>e</a:t>
            </a:r>
            <a:br>
              <a:rPr lang="en-US" dirty="0"/>
            </a:br>
            <a:endParaRPr lang="en-US" sz="2900" dirty="0">
              <a:solidFill>
                <a:schemeClr val="tx1"/>
              </a:solidFill>
            </a:endParaRPr>
          </a:p>
          <a:p>
            <a:pPr algn="r"/>
            <a:r>
              <a:rPr lang="ar-EG" sz="2900" dirty="0">
                <a:solidFill>
                  <a:schemeClr val="tx1"/>
                </a:solidFill>
              </a:rPr>
              <a:t>1- يوسف ممدوح رمضان عبد النبي</a:t>
            </a:r>
            <a:br>
              <a:rPr lang="en-US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applying the project in packet tracer</a:t>
            </a:r>
            <a:br>
              <a:rPr lang="en-US" sz="2900" dirty="0">
                <a:solidFill>
                  <a:schemeClr val="tx1"/>
                </a:solidFill>
              </a:rPr>
            </a:br>
            <a:br>
              <a:rPr lang="ar-EG" sz="2900" dirty="0">
                <a:solidFill>
                  <a:schemeClr val="tx1"/>
                </a:solidFill>
              </a:rPr>
            </a:br>
            <a:r>
              <a:rPr lang="ar-EG" sz="2900" dirty="0">
                <a:solidFill>
                  <a:schemeClr val="tx1"/>
                </a:solidFill>
              </a:rPr>
              <a:t>2-عمار زاهر أبو </a:t>
            </a:r>
            <a:r>
              <a:rPr lang="ar-EG" sz="2900" dirty="0" err="1">
                <a:solidFill>
                  <a:schemeClr val="tx1"/>
                </a:solidFill>
              </a:rPr>
              <a:t>اليذيد</a:t>
            </a:r>
            <a:br>
              <a:rPr lang="ar-EG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handling the topology and the architecture of the project</a:t>
            </a:r>
            <a:br>
              <a:rPr lang="en-US" sz="2900" dirty="0">
                <a:solidFill>
                  <a:schemeClr val="tx1"/>
                </a:solidFill>
              </a:rPr>
            </a:br>
            <a:br>
              <a:rPr lang="en-US" sz="2900" dirty="0">
                <a:solidFill>
                  <a:schemeClr val="tx1"/>
                </a:solidFill>
              </a:rPr>
            </a:br>
            <a:r>
              <a:rPr lang="ar-EG" sz="2900" dirty="0">
                <a:solidFill>
                  <a:schemeClr val="tx1"/>
                </a:solidFill>
              </a:rPr>
              <a:t>3-علي فاروق علي محمدي</a:t>
            </a:r>
            <a:br>
              <a:rPr lang="ar-EG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handling the IPs configurations and subnetting </a:t>
            </a:r>
            <a:br>
              <a:rPr lang="en-US" sz="2900" dirty="0">
                <a:solidFill>
                  <a:schemeClr val="tx1"/>
                </a:solidFill>
              </a:rPr>
            </a:br>
            <a:br>
              <a:rPr lang="ar-EG" sz="2900" dirty="0">
                <a:solidFill>
                  <a:schemeClr val="tx1"/>
                </a:solidFill>
              </a:rPr>
            </a:br>
            <a:r>
              <a:rPr lang="ar-EG" sz="2900" dirty="0">
                <a:solidFill>
                  <a:schemeClr val="tx1"/>
                </a:solidFill>
              </a:rPr>
              <a:t>4-ادهم ايمن محمد</a:t>
            </a:r>
            <a:br>
              <a:rPr lang="ar-EG" sz="2900" dirty="0">
                <a:solidFill>
                  <a:schemeClr val="tx1"/>
                </a:solidFill>
              </a:rPr>
            </a:br>
            <a:r>
              <a:rPr lang="en-US" sz="2900" dirty="0">
                <a:solidFill>
                  <a:schemeClr val="tx1"/>
                </a:solidFill>
              </a:rPr>
              <a:t>test the project and the devices from topology to connectivity </a:t>
            </a:r>
            <a:br>
              <a:rPr lang="en-US" sz="2900" dirty="0">
                <a:solidFill>
                  <a:schemeClr val="tx1"/>
                </a:solidFill>
              </a:rPr>
            </a:br>
            <a:endParaRPr lang="en-US" sz="2900" dirty="0">
              <a:solidFill>
                <a:schemeClr val="tx1"/>
              </a:solidFill>
            </a:endParaRPr>
          </a:p>
          <a:p>
            <a:pPr algn="r"/>
            <a:r>
              <a:rPr lang="ar-EG" sz="2900" dirty="0">
                <a:solidFill>
                  <a:schemeClr val="tx1"/>
                </a:solidFill>
              </a:rPr>
              <a:t>5- عصام عبدالنبي سيد</a:t>
            </a:r>
            <a:r>
              <a:rPr lang="en-US" sz="2900" dirty="0">
                <a:solidFill>
                  <a:schemeClr val="tx1"/>
                </a:solidFill>
              </a:rPr>
              <a:t> </a:t>
            </a:r>
            <a:br>
              <a:rPr lang="en-US" sz="2900" dirty="0">
                <a:solidFill>
                  <a:schemeClr val="tx1"/>
                </a:solidFill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sz="1800" dirty="0"/>
              <a:t>• Overview of the campus network layout (ISP router, main buildings, branch office)</a:t>
            </a:r>
          </a:p>
          <a:p>
            <a:r>
              <a:rPr sz="1800" dirty="0"/>
              <a:t>• Use of OSPF routing protocol and Router-on-a-Stick architecture for inter-VLAN communication</a:t>
            </a:r>
          </a:p>
          <a:p>
            <a:r>
              <a:rPr sz="1800" dirty="0"/>
              <a:t>• Purpose: Distribute network traffic efficiently across multiple VLANs and ensure connectivity between all departments and buildings</a:t>
            </a:r>
            <a:r>
              <a:rPr lang="ar-EG" sz="1800" dirty="0"/>
              <a:t> </a:t>
            </a:r>
            <a:r>
              <a:rPr lang="en-US" sz="1800" dirty="0"/>
              <a:t>of our company </a:t>
            </a:r>
            <a:endParaRPr sz="1800" dirty="0"/>
          </a:p>
          <a:p>
            <a:r>
              <a:rPr sz="1800" dirty="0"/>
              <a:t>• Departments and VLAN distribution across the campus (HR, Admin, Finance, Business, IT, Students, etc.)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921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Man1 (Ammar)</a:t>
            </a:r>
            <a:r>
              <a:rPr sz="2000" dirty="0">
                <a:latin typeface="Andalus" panose="02020603050405020304" pitchFamily="18" charset="-78"/>
                <a:cs typeface="Andalus" panose="02020603050405020304" pitchFamily="18" charset="-78"/>
              </a:rPr>
              <a:t>: Topology and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8448"/>
            <a:ext cx="8229600" cy="4525963"/>
          </a:xfrm>
        </p:spPr>
        <p:txBody>
          <a:bodyPr>
            <a:normAutofit/>
          </a:bodyPr>
          <a:lstStyle/>
          <a:p>
            <a:r>
              <a:rPr sz="1800" dirty="0">
                <a:cs typeface="Akhbar MT" pitchFamily="2" charset="-78"/>
              </a:rPr>
              <a:t>• ISP Router: Responsible for routing between the campus network and external cloud services</a:t>
            </a:r>
          </a:p>
          <a:p>
            <a:r>
              <a:rPr sz="1800" dirty="0">
                <a:cs typeface="Akhbar MT" pitchFamily="2" charset="-78"/>
              </a:rPr>
              <a:t>• Router-on-a-Stick: Configuration to handle inter-VLAN routing for the three main buildings and the branch office</a:t>
            </a:r>
          </a:p>
          <a:p>
            <a:r>
              <a:rPr sz="1800" dirty="0">
                <a:cs typeface="Akhbar MT" pitchFamily="2" charset="-78"/>
              </a:rPr>
              <a:t>• Layer 3 Switches: Used to manage intra-building VLAN traffic and provide routing capabilities</a:t>
            </a:r>
          </a:p>
          <a:p>
            <a:r>
              <a:rPr sz="1800" dirty="0">
                <a:cs typeface="Akhbar MT" pitchFamily="2" charset="-78"/>
              </a:rPr>
              <a:t>• Building and Department Distribution:</a:t>
            </a:r>
          </a:p>
          <a:p>
            <a:r>
              <a:rPr sz="1800" dirty="0">
                <a:cs typeface="Akhbar MT" pitchFamily="2" charset="-78"/>
              </a:rPr>
              <a:t>  - Building A: HR, Admin, Finance, and Business departments</a:t>
            </a:r>
          </a:p>
          <a:p>
            <a:r>
              <a:rPr sz="1800" dirty="0">
                <a:cs typeface="Akhbar MT" pitchFamily="2" charset="-78"/>
              </a:rPr>
              <a:t>  - Building B: E&amp;C and A&amp;D departments</a:t>
            </a:r>
          </a:p>
          <a:p>
            <a:r>
              <a:rPr sz="1800" dirty="0">
                <a:cs typeface="Akhbar MT" pitchFamily="2" charset="-78"/>
              </a:rPr>
              <a:t>  - Building C: IT and Student Lab departments</a:t>
            </a:r>
          </a:p>
          <a:p>
            <a:r>
              <a:rPr sz="1800" dirty="0">
                <a:cs typeface="Akhbar MT" pitchFamily="2" charset="-78"/>
              </a:rPr>
              <a:t>  - Branch: Staff and Students departments</a:t>
            </a:r>
          </a:p>
          <a:p>
            <a:r>
              <a:rPr sz="1800" dirty="0">
                <a:cs typeface="Akhbar MT" pitchFamily="2" charset="-78"/>
              </a:rPr>
              <a:t>• Justification: The architecture is designed for efficient traffic management, allowing for segmentation of traffic based on departments and providing flexibility for future expansion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0930"/>
          </a:xfrm>
        </p:spPr>
        <p:txBody>
          <a:bodyPr>
            <a:normAutofit/>
          </a:bodyPr>
          <a:lstStyle/>
          <a:p>
            <a:r>
              <a:rPr sz="2000" dirty="0">
                <a:latin typeface="Andalus" panose="02020603050405020304" pitchFamily="18" charset="-78"/>
                <a:cs typeface="Andalus" panose="02020603050405020304" pitchFamily="18" charset="-78"/>
              </a:rPr>
              <a:t>Man 2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(ALI) </a:t>
            </a:r>
            <a:r>
              <a:rPr sz="2000" dirty="0">
                <a:latin typeface="Andalus" panose="02020603050405020304" pitchFamily="18" charset="-78"/>
                <a:cs typeface="Andalus" panose="02020603050405020304" pitchFamily="18" charset="-78"/>
              </a:rPr>
              <a:t>: IP Addressing and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• VLAN IP Assignment:</a:t>
            </a:r>
          </a:p>
          <a:p>
            <a:r>
              <a:rPr sz="1800" dirty="0"/>
              <a:t>  - Building A: 192.168.1.0/24 (HR), 192.168.2.0/24 (Admin), etc.</a:t>
            </a:r>
          </a:p>
          <a:p>
            <a:r>
              <a:rPr sz="1800" dirty="0"/>
              <a:t>  - Building B: 192.168.5.0/24 (E&amp;C), 192.168.6.0/24 (A&amp;D)</a:t>
            </a:r>
          </a:p>
          <a:p>
            <a:r>
              <a:rPr sz="1800" dirty="0"/>
              <a:t>  - Building C: 192.168.7.0/24 (Student Lab), 192.168.8.0/24 (IT)</a:t>
            </a:r>
          </a:p>
          <a:p>
            <a:r>
              <a:rPr sz="1800" dirty="0"/>
              <a:t>  - Branch Office: 192.168.9.0/24 (Staff), 192.168.10.0/24 (Students)</a:t>
            </a:r>
          </a:p>
          <a:p>
            <a:r>
              <a:rPr sz="1800" dirty="0"/>
              <a:t>• Router and Switch IPs: </a:t>
            </a:r>
            <a:r>
              <a:rPr sz="1800" dirty="0" err="1"/>
              <a:t>Subinterface</a:t>
            </a:r>
            <a:r>
              <a:rPr sz="1800" dirty="0"/>
              <a:t> IPs on the ISP router, Layer 3 switch, and branch router</a:t>
            </a:r>
          </a:p>
          <a:p>
            <a:r>
              <a:rPr sz="1800" dirty="0"/>
              <a:t>• OSPF Configuration: Steps to configure OSPF for inter-VLAN and inter-building routing, ensuring proper communication across all VLANs</a:t>
            </a:r>
          </a:p>
          <a:p>
            <a:r>
              <a:rPr sz="1800" dirty="0"/>
              <a:t>• Server IP Configuration: FTP server (192.168.8.10), Web server (192.168.8.11)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6066"/>
          </a:xfrm>
        </p:spPr>
        <p:txBody>
          <a:bodyPr>
            <a:normAutofit/>
          </a:bodyPr>
          <a:lstStyle/>
          <a:p>
            <a:r>
              <a:rPr sz="2000" dirty="0">
                <a:latin typeface="Andalus" panose="02020603050405020304" pitchFamily="18" charset="-78"/>
                <a:cs typeface="Andalus" panose="02020603050405020304" pitchFamily="18" charset="-78"/>
              </a:rPr>
              <a:t>Man 3</a:t>
            </a:r>
            <a:r>
              <a:rPr lang="ar-EG" sz="20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(Youssef)</a:t>
            </a:r>
            <a:r>
              <a:rPr sz="2000" dirty="0">
                <a:latin typeface="Andalus" panose="02020603050405020304" pitchFamily="18" charset="-78"/>
                <a:cs typeface="Andalus" panose="02020603050405020304" pitchFamily="18" charset="-78"/>
              </a:rPr>
              <a:t>: Network Setup in Cisco Packet Tracer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>
                <a:cs typeface="Akhbar MT" pitchFamily="2" charset="-78"/>
              </a:rPr>
              <a:t>• Router-on-a-Stick Configuration: Show how VLANs are created on the ISP router with </a:t>
            </a:r>
            <a:r>
              <a:rPr sz="1800" dirty="0" err="1">
                <a:cs typeface="Akhbar MT" pitchFamily="2" charset="-78"/>
              </a:rPr>
              <a:t>subinterfaces</a:t>
            </a:r>
            <a:endParaRPr sz="1800" dirty="0">
              <a:cs typeface="Akhbar MT" pitchFamily="2" charset="-78"/>
            </a:endParaRPr>
          </a:p>
          <a:p>
            <a:r>
              <a:rPr sz="1800" dirty="0">
                <a:cs typeface="Akhbar MT" pitchFamily="2" charset="-78"/>
              </a:rPr>
              <a:t>• Layer 3 Switch Configuration: VLAN assignments, port configurations, and enabling routing</a:t>
            </a:r>
          </a:p>
          <a:p>
            <a:r>
              <a:rPr sz="1800" dirty="0">
                <a:cs typeface="Akhbar MT" pitchFamily="2" charset="-78"/>
              </a:rPr>
              <a:t>• Branch Router Configuration: </a:t>
            </a:r>
            <a:r>
              <a:rPr sz="1800" dirty="0" err="1">
                <a:cs typeface="Akhbar MT" pitchFamily="2" charset="-78"/>
              </a:rPr>
              <a:t>Subinterface</a:t>
            </a:r>
            <a:r>
              <a:rPr sz="1800" dirty="0">
                <a:cs typeface="Akhbar MT" pitchFamily="2" charset="-78"/>
              </a:rPr>
              <a:t> configuration for VLANs 90 and 100</a:t>
            </a:r>
          </a:p>
          <a:p>
            <a:r>
              <a:rPr sz="1800" dirty="0">
                <a:cs typeface="Akhbar MT" pitchFamily="2" charset="-78"/>
              </a:rPr>
              <a:t>• Server Setup: Configuration of FTP and Web servers in Building C (IT department)</a:t>
            </a:r>
          </a:p>
          <a:p>
            <a:r>
              <a:rPr sz="1800" dirty="0">
                <a:cs typeface="Akhbar MT" pitchFamily="2" charset="-78"/>
              </a:rPr>
              <a:t>• Visual Aid: A screenshot of the network setup from your Packet Tracer file (insert the diagram image from your project)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050"/>
          </a:xfrm>
        </p:spPr>
        <p:txBody>
          <a:bodyPr>
            <a:normAutofit/>
          </a:bodyPr>
          <a:lstStyle/>
          <a:p>
            <a:r>
              <a:rPr sz="2000" dirty="0">
                <a:latin typeface="Andalus" panose="02020603050405020304" pitchFamily="18" charset="-78"/>
                <a:cs typeface="Andalus" panose="02020603050405020304" pitchFamily="18" charset="-78"/>
              </a:rPr>
              <a:t>Man 4</a:t>
            </a:r>
            <a:r>
              <a:rPr lang="en-US" sz="2000" dirty="0">
                <a:latin typeface="Andalus" panose="02020603050405020304" pitchFamily="18" charset="-78"/>
                <a:cs typeface="Andalus" panose="02020603050405020304" pitchFamily="18" charset="-78"/>
              </a:rPr>
              <a:t>(</a:t>
            </a:r>
            <a:r>
              <a:rPr lang="en-US" sz="2000" dirty="0" err="1">
                <a:latin typeface="Andalus" panose="02020603050405020304" pitchFamily="18" charset="-78"/>
                <a:cs typeface="Andalus" panose="02020603050405020304" pitchFamily="18" charset="-78"/>
              </a:rPr>
              <a:t>Adham</a:t>
            </a:r>
            <a:r>
              <a:rPr lang="en-US" sz="2000">
                <a:latin typeface="Andalus" panose="02020603050405020304" pitchFamily="18" charset="-78"/>
                <a:cs typeface="Andalus" panose="02020603050405020304" pitchFamily="18" charset="-78"/>
              </a:rPr>
              <a:t>) </a:t>
            </a:r>
            <a:r>
              <a:rPr sz="2000">
                <a:latin typeface="Andalus" panose="02020603050405020304" pitchFamily="18" charset="-78"/>
                <a:cs typeface="Andalus" panose="02020603050405020304" pitchFamily="18" charset="-78"/>
              </a:rPr>
              <a:t>: </a:t>
            </a:r>
            <a:r>
              <a:rPr sz="2000" dirty="0">
                <a:latin typeface="Andalus" panose="02020603050405020304" pitchFamily="18" charset="-78"/>
                <a:cs typeface="Andalus" panose="02020603050405020304" pitchFamily="18" charset="-78"/>
              </a:rPr>
              <a:t>Connectivity Testing and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• Ping Tests: Testing connectivity between PCs within the same VLAN and across different VLANs</a:t>
            </a:r>
          </a:p>
          <a:p>
            <a:r>
              <a:rPr sz="1800" dirty="0"/>
              <a:t>• OSPF Routing Verification: Checking OSPF neighbors and routes to ensure correct routing</a:t>
            </a:r>
          </a:p>
          <a:p>
            <a:r>
              <a:rPr sz="1800" dirty="0"/>
              <a:t>• Server Testing: FTP and Web server access from different VLANs</a:t>
            </a:r>
          </a:p>
          <a:p>
            <a:r>
              <a:rPr sz="1800" dirty="0"/>
              <a:t>• Remote Branch Connectivity: Testing connectivity between main campus and the branch office</a:t>
            </a:r>
          </a:p>
          <a:p>
            <a:r>
              <a:rPr sz="1800" dirty="0"/>
              <a:t>• Redundancy and Failover Testing: Simulating link failures and verifying OSPF rerouting</a:t>
            </a:r>
          </a:p>
          <a:p>
            <a:r>
              <a:rPr sz="1800" dirty="0"/>
              <a:t>• Broadcast Containment: Ensuring broadcast traffic stays within the correct VLANs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• Successful Network Implementation: All departments can communicate efficiently, both within and across VLANs</a:t>
            </a:r>
          </a:p>
          <a:p>
            <a:r>
              <a:rPr sz="1800" dirty="0"/>
              <a:t>• Testing Results: All devices connected, servers accessible, and remote branch fully integrated</a:t>
            </a:r>
          </a:p>
          <a:p>
            <a:r>
              <a:rPr sz="1800" dirty="0"/>
              <a:t>• Future Recommendations: Possible future upgrades and optimizations for scalability</a:t>
            </a:r>
          </a:p>
          <a:p>
            <a:r>
              <a:rPr sz="1800" dirty="0"/>
              <a:t>• Thank You: A thank you message to the team for their hard 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667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Akhbar MT</vt:lpstr>
      <vt:lpstr>Andalus</vt:lpstr>
      <vt:lpstr>Arial</vt:lpstr>
      <vt:lpstr>Calibri</vt:lpstr>
      <vt:lpstr>Office Theme</vt:lpstr>
      <vt:lpstr>DEPI project</vt:lpstr>
      <vt:lpstr>Introduction to the Project</vt:lpstr>
      <vt:lpstr>Man1 (Ammar): Topology and Architecture</vt:lpstr>
      <vt:lpstr>Man 2(ALI) : IP Addressing and Configuration</vt:lpstr>
      <vt:lpstr>Man 3 (Youssef): Network Setup in Cisco Packet Tracer</vt:lpstr>
      <vt:lpstr>Man 4(Adham) : Connectivity Testing and Verification</vt:lpstr>
      <vt:lpstr>Conclusion and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Youssef Mamdouh</cp:lastModifiedBy>
  <cp:revision>3</cp:revision>
  <dcterms:created xsi:type="dcterms:W3CDTF">2013-01-27T09:14:16Z</dcterms:created>
  <dcterms:modified xsi:type="dcterms:W3CDTF">2024-10-18T18:46:14Z</dcterms:modified>
  <cp:category/>
</cp:coreProperties>
</file>