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94" r:id="rId2"/>
    <p:sldId id="324" r:id="rId3"/>
    <p:sldId id="323" r:id="rId4"/>
    <p:sldId id="325" r:id="rId5"/>
    <p:sldId id="297" r:id="rId6"/>
    <p:sldId id="296" r:id="rId7"/>
    <p:sldId id="298" r:id="rId8"/>
    <p:sldId id="32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pos="347" userDrawn="1">
          <p15:clr>
            <a:srgbClr val="A4A3A4"/>
          </p15:clr>
        </p15:guide>
        <p15:guide id="7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021"/>
    <a:srgbClr val="0FAB7D"/>
    <a:srgbClr val="336EA8"/>
    <a:srgbClr val="94B9D6"/>
    <a:srgbClr val="1869A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2123" autoAdjust="0"/>
  </p:normalViewPr>
  <p:slideViewPr>
    <p:cSldViewPr snapToGrid="0">
      <p:cViewPr varScale="1">
        <p:scale>
          <a:sx n="82" d="100"/>
          <a:sy n="82" d="100"/>
        </p:scale>
        <p:origin x="619" y="72"/>
      </p:cViewPr>
      <p:guideLst>
        <p:guide pos="3840"/>
        <p:guide orient="horz" pos="2160"/>
        <p:guide orient="horz" pos="3974"/>
        <p:guide orient="horz" pos="346"/>
        <p:guide pos="347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5453" y="1"/>
            <a:ext cx="2972547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02" y="1"/>
            <a:ext cx="2972547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645451-1E94-459E-8F6B-4DAED5C8C281}" type="datetimeFigureOut">
              <a:rPr lang="ar-EG" smtClean="0"/>
              <a:t>15/04/1446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5453" y="8685331"/>
            <a:ext cx="2972547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02" y="8685331"/>
            <a:ext cx="2972547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07BDC40-FE49-42CC-9866-A7B6B00AE4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44642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0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574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6081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1205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6865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4864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6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7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9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4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8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9033" y="6305936"/>
            <a:ext cx="911939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6752" y="6305937"/>
            <a:ext cx="683339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2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60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79A6-3EBF-798B-528F-602DF54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6723D-D191-FFBF-70B7-655A3ECC01BC}"/>
              </a:ext>
            </a:extLst>
          </p:cNvPr>
          <p:cNvSpPr txBox="1"/>
          <p:nvPr/>
        </p:nvSpPr>
        <p:spPr>
          <a:xfrm>
            <a:off x="1035699" y="933061"/>
            <a:ext cx="9181322" cy="5206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Title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 Infrastructure Project: HQ and Branch Office.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Subtitle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Designing and Implementing a Scalable Network.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Presented by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Mekawy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Team].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[19/10/2024].</a:t>
            </a:r>
          </a:p>
        </p:txBody>
      </p:sp>
    </p:spTree>
    <p:extLst>
      <p:ext uri="{BB962C8B-B14F-4D97-AF65-F5344CB8AC3E}">
        <p14:creationId xmlns:p14="http://schemas.microsoft.com/office/powerpoint/2010/main" val="29791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79A6-3EBF-798B-528F-602DF54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6723D-D191-FFBF-70B7-655A3ECC01BC}"/>
              </a:ext>
            </a:extLst>
          </p:cNvPr>
          <p:cNvSpPr txBox="1"/>
          <p:nvPr/>
        </p:nvSpPr>
        <p:spPr>
          <a:xfrm>
            <a:off x="1110343" y="933061"/>
            <a:ext cx="9181322" cy="489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Overview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establish  network infrastructure connecting the HQ and branch office.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Scope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HQ with segmented networks using VLANs.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Branch office connectivity and local DHCP services.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Goals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communication between HQ and branch.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Maintain network segmentation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7265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79A6-3EBF-798B-528F-602DF54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6723D-D191-FFBF-70B7-655A3ECC01BC}"/>
              </a:ext>
            </a:extLst>
          </p:cNvPr>
          <p:cNvSpPr txBox="1"/>
          <p:nvPr/>
        </p:nvSpPr>
        <p:spPr>
          <a:xfrm>
            <a:off x="1222309" y="933061"/>
            <a:ext cx="9069355" cy="5496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HQ Network Architecture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Overview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HQ consists of a main router managing 8 networks, each corresponding to a VLAN.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VLAN has its own dedicated switch for isolation and security.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VLAN Details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VLAN IDs: 10, 20, 30, 40, 50, 60, 70, 80,90,100.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VLAN serves a specific purpose (e.g., IT, HR, finance, business, student lap, 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DHCP service is configured on the main router, providing IP addresses for each VLAN.</a:t>
            </a:r>
          </a:p>
        </p:txBody>
      </p:sp>
    </p:spTree>
    <p:extLst>
      <p:ext uri="{BB962C8B-B14F-4D97-AF65-F5344CB8AC3E}">
        <p14:creationId xmlns:p14="http://schemas.microsoft.com/office/powerpoint/2010/main" val="248810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79A6-3EBF-798B-528F-602DF54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6723D-D191-FFBF-70B7-655A3ECC01BC}"/>
              </a:ext>
            </a:extLst>
          </p:cNvPr>
          <p:cNvSpPr txBox="1"/>
          <p:nvPr/>
        </p:nvSpPr>
        <p:spPr>
          <a:xfrm>
            <a:off x="1110343" y="933061"/>
            <a:ext cx="9181322" cy="4859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HQ Router and VLAN Configuration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Router Configuration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Inter-VLAN routing enabled for internal communication 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DHCP pools defined for each VLAN subnet.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Ospf routing protocol defined for connecting the HQ to the branch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Switch Configuration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ports configured between the multilayer switch and VLAN-specific switches.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ports assigned to specific VLANs for end devices.</a:t>
            </a:r>
          </a:p>
        </p:txBody>
      </p:sp>
    </p:spTree>
    <p:extLst>
      <p:ext uri="{BB962C8B-B14F-4D97-AF65-F5344CB8AC3E}">
        <p14:creationId xmlns:p14="http://schemas.microsoft.com/office/powerpoint/2010/main" val="1888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3D2C9-B9FC-DC16-C16E-07C113BF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9DC45-2BF3-AEE7-B8B0-0879095A0611}"/>
              </a:ext>
            </a:extLst>
          </p:cNvPr>
          <p:cNvSpPr txBox="1"/>
          <p:nvPr/>
        </p:nvSpPr>
        <p:spPr>
          <a:xfrm>
            <a:off x="1250302" y="1502510"/>
            <a:ext cx="10450590" cy="4332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Branch Office Network Architecture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Overview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branch office has a router that connects to the HQ router via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ospf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branch router has a DHCP service managing two local networks.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Connectivity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Routed link established between HQ and branch for secure communication.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branch router provides IP addresses and default gateways for the two local networks.</a:t>
            </a:r>
          </a:p>
        </p:txBody>
      </p:sp>
    </p:spTree>
    <p:extLst>
      <p:ext uri="{BB962C8B-B14F-4D97-AF65-F5344CB8AC3E}">
        <p14:creationId xmlns:p14="http://schemas.microsoft.com/office/powerpoint/2010/main" val="309603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0BE1A-2653-A088-192A-5CE9BF4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4EC9F-5B78-2C19-8152-2F34A175F7FF}"/>
              </a:ext>
            </a:extLst>
          </p:cNvPr>
          <p:cNvSpPr txBox="1"/>
          <p:nvPr/>
        </p:nvSpPr>
        <p:spPr>
          <a:xfrm>
            <a:off x="1147664" y="1470162"/>
            <a:ext cx="9790425" cy="330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Branch Router and Network Configuration</a:t>
            </a:r>
            <a:endParaRPr lang="en-US" sz="2800" b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WAN Configuration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WAN interface connects to the HQ with site-to-site VPN encryption.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routing (e.g., OSPF) ensures traffic flow between HQ and branch.</a:t>
            </a:r>
            <a:endParaRPr lang="en-US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400" b="1" kern="100" dirty="0">
                <a:latin typeface="Aptos" panose="020B0004020202020204" pitchFamily="34" charset="0"/>
                <a:cs typeface="Arial" panose="020B0604020202020204" pitchFamily="34" charset="0"/>
              </a:rPr>
              <a:t>DHCP Configuration</a:t>
            </a:r>
            <a:r>
              <a:rPr lang="en-US" sz="2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Two networks configured with separate DHCP pools for IP address management.</a:t>
            </a:r>
          </a:p>
        </p:txBody>
      </p:sp>
    </p:spTree>
    <p:extLst>
      <p:ext uri="{BB962C8B-B14F-4D97-AF65-F5344CB8AC3E}">
        <p14:creationId xmlns:p14="http://schemas.microsoft.com/office/powerpoint/2010/main" val="313805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C65BE6-6203-8722-1C6F-745A9BF66DE8}"/>
              </a:ext>
            </a:extLst>
          </p:cNvPr>
          <p:cNvSpPr txBox="1"/>
          <p:nvPr/>
        </p:nvSpPr>
        <p:spPr>
          <a:xfrm>
            <a:off x="1184988" y="511935"/>
            <a:ext cx="8116565" cy="780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 Connectivity and Communication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Inter-Site Routing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Routing tables on both HQ and branch routers configured to support communication between VLANs and branch networks.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Testing and Validation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Devices in all networks receive DHCP leases.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Ping tests confirm connectivity within VLANs and between HQ and branch networks.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D:\مشروع تدريبات العمل الحر\hand-g1bcf43d90_19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0" y="788277"/>
            <a:ext cx="8403021" cy="52430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98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047954"/>
      </a:accent3>
      <a:accent4>
        <a:srgbClr val="0FAB7D"/>
      </a:accent4>
      <a:accent5>
        <a:srgbClr val="336EA8"/>
      </a:accent5>
      <a:accent6>
        <a:srgbClr val="D7B119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9320</TotalTime>
  <Words>426</Words>
  <Application>Microsoft Office PowerPoint</Application>
  <PresentationFormat>Widescreen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Courier New</vt:lpstr>
      <vt:lpstr>Symbol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Essam Abdelnaby Sayed</cp:lastModifiedBy>
  <cp:revision>78</cp:revision>
  <cp:lastPrinted>2024-05-17T00:18:50Z</cp:lastPrinted>
  <dcterms:created xsi:type="dcterms:W3CDTF">2024-03-14T10:03:54Z</dcterms:created>
  <dcterms:modified xsi:type="dcterms:W3CDTF">2024-10-18T19:21:26Z</dcterms:modified>
</cp:coreProperties>
</file>