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02" r:id="rId3"/>
    <p:sldMasterId id="2147483714" r:id="rId4"/>
    <p:sldMasterId id="2147483726" r:id="rId5"/>
  </p:sldMasterIdLst>
  <p:notesMasterIdLst>
    <p:notesMasterId r:id="rId14"/>
  </p:notesMasterIdLst>
  <p:sldIdLst>
    <p:sldId id="256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642D-F6AA-42E6-A109-3545291733AD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F8A9D-8D8A-4F1C-B8BE-5C5DC4B0F6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4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2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8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58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6112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03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67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8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2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4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7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3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09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7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953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2163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4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9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9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58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83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96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7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4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676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71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99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49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63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841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64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1371" y="3416425"/>
            <a:ext cx="6048672" cy="1470025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09981" y="5085184"/>
            <a:ext cx="6071512" cy="153657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72331" y="6309321"/>
            <a:ext cx="2844800" cy="365125"/>
          </a:xfrm>
        </p:spPr>
        <p:txBody>
          <a:bodyPr/>
          <a:lstStyle>
            <a:lvl1pPr algn="r">
              <a:defRPr sz="1100"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7" name="Triangle rectangle 6"/>
          <p:cNvSpPr/>
          <p:nvPr/>
        </p:nvSpPr>
        <p:spPr>
          <a:xfrm rot="10800000">
            <a:off x="7824192" y="0"/>
            <a:ext cx="4367808" cy="1700808"/>
          </a:xfrm>
          <a:prstGeom prst="rtTriangle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28000">
                <a:schemeClr val="accent1">
                  <a:lumMod val="100000"/>
                </a:schemeClr>
              </a:gs>
              <a:gs pos="57000">
                <a:schemeClr val="tx2">
                  <a:alpha val="94000"/>
                  <a:lumMod val="67000"/>
                </a:schemeClr>
              </a:gs>
              <a:gs pos="86000">
                <a:schemeClr val="tx2">
                  <a:lumMod val="50000"/>
                </a:schemeClr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178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8" name="Forme libre 7"/>
          <p:cNvSpPr/>
          <p:nvPr/>
        </p:nvSpPr>
        <p:spPr>
          <a:xfrm>
            <a:off x="7825653" y="-1"/>
            <a:ext cx="4367808" cy="2178000"/>
          </a:xfrm>
          <a:custGeom>
            <a:avLst/>
            <a:gdLst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0" h="2059259">
                <a:moveTo>
                  <a:pt x="1993900" y="2057400"/>
                </a:moveTo>
                <a:cubicBezTo>
                  <a:pt x="1195917" y="809625"/>
                  <a:pt x="431270" y="328612"/>
                  <a:pt x="0" y="0"/>
                </a:cubicBezTo>
                <a:lnTo>
                  <a:pt x="3175000" y="1600200"/>
                </a:lnTo>
                <a:cubicBezTo>
                  <a:pt x="2362200" y="1385888"/>
                  <a:pt x="1992312" y="2100263"/>
                  <a:pt x="1993900" y="2057400"/>
                </a:cubicBezTo>
                <a:close/>
              </a:path>
            </a:pathLst>
          </a:custGeom>
          <a:gradFill flip="none" rotWithShape="1">
            <a:gsLst>
              <a:gs pos="90000">
                <a:srgbClr val="528BD1"/>
              </a:gs>
              <a:gs pos="60000">
                <a:schemeClr val="tx2">
                  <a:lumMod val="20000"/>
                  <a:lumOff val="80000"/>
                </a:schemeClr>
              </a:gs>
              <a:gs pos="0">
                <a:schemeClr val="tx2">
                  <a:lumMod val="50000"/>
                </a:schemeClr>
              </a:gs>
              <a:gs pos="16260">
                <a:srgbClr val="325E92"/>
              </a:gs>
              <a:gs pos="51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304800" dist="1651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26272790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8366720" cy="1143000"/>
          </a:xfrm>
        </p:spPr>
        <p:txBody>
          <a:bodyPr>
            <a:noAutofit/>
          </a:bodyPr>
          <a:lstStyle>
            <a:lvl1pPr algn="l">
              <a:defRPr sz="3600" b="1" cap="sm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j-lt"/>
              </a:defRPr>
            </a:lvl1pPr>
            <a:lvl2pPr marL="914400" indent="-457200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2573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71302" y="6356351"/>
            <a:ext cx="3860800" cy="365125"/>
          </a:xfrm>
        </p:spPr>
        <p:txBody>
          <a:bodyPr/>
          <a:lstStyle>
            <a:lvl1pPr algn="l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 dirty="0"/>
              <a:t>SE 3823 Agile Software Development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fld id="{51E38F3D-8601-4161-9A30-61F1DD4FE3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riangle rectangle 7"/>
          <p:cNvSpPr/>
          <p:nvPr/>
        </p:nvSpPr>
        <p:spPr>
          <a:xfrm rot="10800000">
            <a:off x="7824192" y="0"/>
            <a:ext cx="4367808" cy="1700808"/>
          </a:xfrm>
          <a:prstGeom prst="rtTriangle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28000">
                <a:schemeClr val="accent1">
                  <a:lumMod val="100000"/>
                </a:schemeClr>
              </a:gs>
              <a:gs pos="57000">
                <a:schemeClr val="tx2">
                  <a:alpha val="94000"/>
                  <a:lumMod val="67000"/>
                </a:schemeClr>
              </a:gs>
              <a:gs pos="86000">
                <a:schemeClr val="tx2">
                  <a:lumMod val="50000"/>
                </a:schemeClr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178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Forme libre 8"/>
          <p:cNvSpPr/>
          <p:nvPr/>
        </p:nvSpPr>
        <p:spPr>
          <a:xfrm>
            <a:off x="7825653" y="-1"/>
            <a:ext cx="4367808" cy="2178000"/>
          </a:xfrm>
          <a:custGeom>
            <a:avLst/>
            <a:gdLst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0" h="2059259">
                <a:moveTo>
                  <a:pt x="1993900" y="2057400"/>
                </a:moveTo>
                <a:cubicBezTo>
                  <a:pt x="1195917" y="809625"/>
                  <a:pt x="431270" y="328612"/>
                  <a:pt x="0" y="0"/>
                </a:cubicBezTo>
                <a:lnTo>
                  <a:pt x="3175000" y="1600200"/>
                </a:lnTo>
                <a:cubicBezTo>
                  <a:pt x="2362200" y="1385888"/>
                  <a:pt x="1992312" y="2100263"/>
                  <a:pt x="1993900" y="2057400"/>
                </a:cubicBezTo>
                <a:close/>
              </a:path>
            </a:pathLst>
          </a:custGeom>
          <a:gradFill flip="none" rotWithShape="1">
            <a:gsLst>
              <a:gs pos="90000">
                <a:srgbClr val="528BD1"/>
              </a:gs>
              <a:gs pos="60000">
                <a:schemeClr val="tx2">
                  <a:lumMod val="20000"/>
                  <a:lumOff val="80000"/>
                </a:schemeClr>
              </a:gs>
              <a:gs pos="0">
                <a:schemeClr val="tx2">
                  <a:lumMod val="50000"/>
                </a:schemeClr>
              </a:gs>
              <a:gs pos="16260">
                <a:srgbClr val="325E92"/>
              </a:gs>
              <a:gs pos="51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304800" dist="1651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417638"/>
            <a:ext cx="8366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6" y="5854207"/>
            <a:ext cx="861468" cy="8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29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bg>
      <p:bgPr>
        <a:gradFill>
          <a:gsLst>
            <a:gs pos="0">
              <a:schemeClr val="tx2"/>
            </a:gs>
            <a:gs pos="50000">
              <a:schemeClr val="tx2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8367184" cy="1143000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  <a:lvl2pPr>
              <a:defRPr sz="2400">
                <a:solidFill>
                  <a:schemeClr val="bg1"/>
                </a:solidFill>
                <a:latin typeface="+mj-lt"/>
              </a:defRPr>
            </a:lvl2pPr>
            <a:lvl3pPr>
              <a:defRPr sz="2000">
                <a:solidFill>
                  <a:schemeClr val="bg1"/>
                </a:solidFill>
                <a:latin typeface="+mj-lt"/>
              </a:defRPr>
            </a:lvl3pPr>
            <a:lvl4pPr>
              <a:defRPr sz="1800">
                <a:solidFill>
                  <a:schemeClr val="bg1"/>
                </a:solidFill>
                <a:latin typeface="+mj-lt"/>
              </a:defRPr>
            </a:lvl4pPr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 dirty="0"/>
              <a:t>SE 2223 - Software Engineering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riangle rectangle 6"/>
          <p:cNvSpPr/>
          <p:nvPr/>
        </p:nvSpPr>
        <p:spPr>
          <a:xfrm rot="10800000">
            <a:off x="7824192" y="0"/>
            <a:ext cx="4367808" cy="170080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8" name="Forme libre 7"/>
          <p:cNvSpPr/>
          <p:nvPr/>
        </p:nvSpPr>
        <p:spPr>
          <a:xfrm>
            <a:off x="7825653" y="-1"/>
            <a:ext cx="4367808" cy="2178000"/>
          </a:xfrm>
          <a:custGeom>
            <a:avLst/>
            <a:gdLst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0" h="2059259">
                <a:moveTo>
                  <a:pt x="1993900" y="2057400"/>
                </a:moveTo>
                <a:cubicBezTo>
                  <a:pt x="1195917" y="809625"/>
                  <a:pt x="431270" y="328612"/>
                  <a:pt x="0" y="0"/>
                </a:cubicBezTo>
                <a:lnTo>
                  <a:pt x="3175000" y="1600200"/>
                </a:lnTo>
                <a:cubicBezTo>
                  <a:pt x="2362200" y="1385888"/>
                  <a:pt x="1992312" y="2100263"/>
                  <a:pt x="1993900" y="2057400"/>
                </a:cubicBezTo>
                <a:close/>
              </a:path>
            </a:pathLst>
          </a:custGeom>
          <a:gradFill flip="none" rotWithShape="1">
            <a:gsLst>
              <a:gs pos="90000">
                <a:srgbClr val="528BD1"/>
              </a:gs>
              <a:gs pos="60000">
                <a:schemeClr val="tx2">
                  <a:lumMod val="20000"/>
                  <a:lumOff val="80000"/>
                </a:schemeClr>
              </a:gs>
              <a:gs pos="0">
                <a:schemeClr val="tx2">
                  <a:lumMod val="50000"/>
                </a:schemeClr>
              </a:gs>
              <a:gs pos="16260">
                <a:srgbClr val="325E92"/>
              </a:gs>
              <a:gs pos="51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304800" dist="1651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18965654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2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3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981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CSSE-2133 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hyperlink" Target="http://www.showeet.com/" TargetMode="Externa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SE 2223 –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36EF-56FB-4632-A350-E8C03678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CSSE-2133 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 2223 -  Software Engineering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8F3D-8601-4161-9A30-61F1DD4FE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11502266" y="5799922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-1848842" y="0"/>
            <a:ext cx="1842187" cy="38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Free template released</a:t>
            </a:r>
            <a:r>
              <a:rPr lang="en-US" sz="110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en-US" sz="110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6"/>
              </a:rPr>
              <a:t>Showeet.com</a:t>
            </a:r>
            <a:endParaRPr lang="en-US" sz="11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1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0" y="3416425"/>
            <a:ext cx="7995177" cy="1470025"/>
          </a:xfrm>
        </p:spPr>
        <p:txBody>
          <a:bodyPr/>
          <a:lstStyle/>
          <a:p>
            <a:r>
              <a:rPr lang="en-US" dirty="0"/>
              <a:t>Agile Software Development</a:t>
            </a:r>
            <a:br>
              <a:rPr lang="en-US" dirty="0"/>
            </a:br>
            <a:r>
              <a:rPr lang="en-US" dirty="0"/>
              <a:t>(SE3823)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8710" y="5016945"/>
            <a:ext cx="6071512" cy="1536576"/>
          </a:xfrm>
        </p:spPr>
        <p:txBody>
          <a:bodyPr/>
          <a:lstStyle/>
          <a:p>
            <a:pPr algn="r"/>
            <a:r>
              <a:rPr lang="en-US" dirty="0" err="1"/>
              <a:t>Ibrar</a:t>
            </a:r>
            <a:r>
              <a:rPr lang="en-US" dirty="0"/>
              <a:t> </a:t>
            </a:r>
            <a:r>
              <a:rPr lang="en-US" dirty="0" err="1"/>
              <a:t>Arhsad</a:t>
            </a:r>
            <a:endParaRPr lang="en-US" dirty="0"/>
          </a:p>
          <a:p>
            <a:pPr algn="r"/>
            <a:r>
              <a:rPr lang="en-US" cap="none" dirty="0"/>
              <a:t>ibrar.arshad@cust</a:t>
            </a:r>
            <a:r>
              <a:rPr lang="en-US" dirty="0"/>
              <a:t>.edu.pk</a:t>
            </a:r>
          </a:p>
        </p:txBody>
      </p:sp>
    </p:spTree>
    <p:extLst>
      <p:ext uri="{BB962C8B-B14F-4D97-AF65-F5344CB8AC3E}">
        <p14:creationId xmlns:p14="http://schemas.microsoft.com/office/powerpoint/2010/main" val="3540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30CC-69CF-4A83-A1E6-1B02D516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where agile can be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F53C-FB2A-4D0A-8BDA-C5AC7174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99"/>
                </a:solidFill>
              </a:rPr>
              <a:t>Small to medium-sized </a:t>
            </a:r>
            <a:r>
              <a:rPr lang="en-US" dirty="0"/>
              <a:t>software developments</a:t>
            </a:r>
          </a:p>
          <a:p>
            <a:r>
              <a:rPr lang="en-US" dirty="0"/>
              <a:t>Product development where </a:t>
            </a:r>
            <a:r>
              <a:rPr lang="en-US" dirty="0">
                <a:solidFill>
                  <a:srgbClr val="000099"/>
                </a:solidFill>
              </a:rPr>
              <a:t>multiple variants </a:t>
            </a:r>
            <a:r>
              <a:rPr lang="en-US" dirty="0"/>
              <a:t>are required or desirable</a:t>
            </a:r>
          </a:p>
          <a:p>
            <a:r>
              <a:rPr lang="en-US" dirty="0"/>
              <a:t>Where the main deliverable can be </a:t>
            </a:r>
            <a:r>
              <a:rPr lang="en-US" dirty="0">
                <a:solidFill>
                  <a:srgbClr val="000099"/>
                </a:solidFill>
              </a:rPr>
              <a:t>broken down </a:t>
            </a:r>
            <a:r>
              <a:rPr lang="en-US" dirty="0"/>
              <a:t>and produced (and even potentially released or at least accepted by the end customer) in incremental discrete packages</a:t>
            </a:r>
          </a:p>
          <a:p>
            <a:pPr lvl="1"/>
            <a:r>
              <a:rPr lang="en-US" dirty="0"/>
              <a:t>However, the requirements and functions developed during each iteration must be stand-alone and not have major dependencies with other requirements and functions outside of the current iteration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2ECC7-8E45-49E7-9C5B-49EE1146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3823 Agile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620C-014C-4B39-B66A-B88EF69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5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30CC-69CF-4A83-A1E6-1B02D516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 Myths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F53C-FB2A-4D0A-8BDA-C5AC7174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Agile is new (No true)</a:t>
            </a:r>
          </a:p>
          <a:p>
            <a:pPr lvl="1"/>
            <a:r>
              <a:rPr lang="en-US" dirty="0"/>
              <a:t>No, agile is not new</a:t>
            </a:r>
          </a:p>
          <a:p>
            <a:pPr lvl="1"/>
            <a:r>
              <a:rPr lang="en-US" dirty="0"/>
              <a:t>The Agile Manifesto was published in 2001</a:t>
            </a:r>
          </a:p>
          <a:p>
            <a:pPr lvl="1"/>
            <a:r>
              <a:rPr lang="en-US" dirty="0"/>
              <a:t>The Scrum Pattern language was presented in 1995 during the Object Oriented Programming, Systems, and Languages (OOPSLA) conference</a:t>
            </a:r>
          </a:p>
          <a:p>
            <a:pPr lvl="1"/>
            <a:r>
              <a:rPr lang="en-US" dirty="0"/>
              <a:t>The Episodes pattern language (the forerunner of Extreme Programming—XP) was described in </a:t>
            </a:r>
            <a:r>
              <a:rPr lang="en-US" dirty="0" err="1"/>
              <a:t>PLoP</a:t>
            </a:r>
            <a:r>
              <a:rPr lang="en-US" dirty="0"/>
              <a:t> 1995, Tom </a:t>
            </a:r>
            <a:r>
              <a:rPr lang="en-US" dirty="0" err="1"/>
              <a:t>Gilb’s</a:t>
            </a:r>
            <a:r>
              <a:rPr lang="en-US" dirty="0"/>
              <a:t> Evo method dates back to 1976, and there are some who trace </a:t>
            </a:r>
            <a:r>
              <a:rPr lang="en-US" dirty="0" err="1"/>
              <a:t>agile’s</a:t>
            </a:r>
            <a:r>
              <a:rPr lang="en-US" dirty="0"/>
              <a:t> roots back further still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2ECC7-8E45-49E7-9C5B-49EE1146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3823 Agile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620C-014C-4B39-B66A-B88EF69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30CC-69CF-4A83-A1E6-1B02D516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 Myths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F53C-FB2A-4D0A-8BDA-C5AC7174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Agile means having no documentation</a:t>
            </a:r>
          </a:p>
          <a:p>
            <a:pPr lvl="1"/>
            <a:r>
              <a:rPr lang="en-US" dirty="0"/>
              <a:t>While some people believe that being agile means one doesn’t need any documentation, that’s hardly the truth; you can have as much documentation as you like in agile</a:t>
            </a:r>
          </a:p>
          <a:p>
            <a:r>
              <a:rPr lang="en-US" dirty="0"/>
              <a:t>Agile means “no design” </a:t>
            </a:r>
          </a:p>
          <a:p>
            <a:pPr lvl="1"/>
            <a:r>
              <a:rPr lang="en-US" dirty="0"/>
              <a:t>No, being agile does not mean that there should be “no design”</a:t>
            </a:r>
          </a:p>
          <a:p>
            <a:pPr lvl="1"/>
            <a:r>
              <a:rPr lang="en-US" dirty="0"/>
              <a:t>Design is inherent all the way through development, at every planning meeting, and more</a:t>
            </a:r>
          </a:p>
          <a:p>
            <a:pPr lvl="1"/>
            <a:r>
              <a:rPr lang="en-US" dirty="0"/>
              <a:t>In regards to this myth, however, agile does mean that you don’t need a big up-front design that is invalidated five minutes after someone starts 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2ECC7-8E45-49E7-9C5B-49EE1146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3823 Agile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620C-014C-4B39-B66A-B88EF69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30CC-69CF-4A83-A1E6-1B02D516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 Myths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F53C-FB2A-4D0A-8BDA-C5AC7174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means no planning</a:t>
            </a:r>
          </a:p>
          <a:p>
            <a:pPr lvl="1"/>
            <a:r>
              <a:rPr lang="en-US" dirty="0"/>
              <a:t>Again, this myth is another “no” </a:t>
            </a:r>
          </a:p>
          <a:p>
            <a:pPr lvl="1"/>
            <a:r>
              <a:rPr lang="en-US" dirty="0"/>
              <a:t>Agile probably requires more planning on part of a team</a:t>
            </a:r>
          </a:p>
          <a:p>
            <a:pPr lvl="1"/>
            <a:r>
              <a:rPr lang="en-US" dirty="0"/>
              <a:t>Again, planning is spread throughout the whole development exercise rather than at the front, and it involves the work of everybody rather than one or two anointed individuals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2ECC7-8E45-49E7-9C5B-49EE1146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3823 Agile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620C-014C-4B39-B66A-B88EF69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30CC-69CF-4A83-A1E6-1B02D516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 Myths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F53C-FB2A-4D0A-8BDA-C5AC7174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right size for a user story</a:t>
            </a:r>
          </a:p>
          <a:p>
            <a:pPr lvl="1"/>
            <a:r>
              <a:rPr lang="en-US" dirty="0"/>
              <a:t>There is no right size for a user story, every team is different—get over it</a:t>
            </a:r>
          </a:p>
          <a:p>
            <a:pPr lvl="1"/>
            <a:r>
              <a:rPr lang="en-US" dirty="0"/>
              <a:t>There are two rules for a user story or any other kind of development story</a:t>
            </a:r>
          </a:p>
          <a:p>
            <a:pPr lvl="2"/>
            <a:r>
              <a:rPr lang="en-US" dirty="0"/>
              <a:t>First, it should be small enough to be delivered sometime soon, i.e. it will not take months and months</a:t>
            </a:r>
          </a:p>
          <a:p>
            <a:pPr lvl="2"/>
            <a:r>
              <a:rPr lang="en-US" dirty="0"/>
              <a:t>Second, it has business value in its own right, i.e. someone somewhere can say why it is valuable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2ECC7-8E45-49E7-9C5B-49EE1146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3823 Agile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620C-014C-4B39-B66A-B88EF69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6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30CC-69CF-4A83-A1E6-1B02D516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 Myths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F53C-FB2A-4D0A-8BDA-C5AC7174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Work must fit in a sprint </a:t>
            </a:r>
          </a:p>
          <a:p>
            <a:pPr lvl="1"/>
            <a:r>
              <a:rPr lang="en-US" dirty="0"/>
              <a:t>If you are doing hardcore Scrum then yes, each story should start and end inside the same sprint but not all teams practice hardcore Scrum</a:t>
            </a:r>
          </a:p>
          <a:p>
            <a:pPr lvl="1"/>
            <a:r>
              <a:rPr lang="en-US" dirty="0"/>
              <a:t>Many teams allow stories to overlap or break the stories down in some way</a:t>
            </a:r>
          </a:p>
          <a:p>
            <a:r>
              <a:rPr lang="en-US" dirty="0"/>
              <a:t>Developers get to do what they like</a:t>
            </a:r>
          </a:p>
          <a:p>
            <a:pPr lvl="1"/>
            <a:r>
              <a:rPr lang="en-US" dirty="0"/>
              <a:t>No, developers do not get to do what they like, if this is true for you then you are doing it wrong</a:t>
            </a:r>
          </a:p>
          <a:p>
            <a:pPr lvl="1"/>
            <a:r>
              <a:rPr lang="en-US" dirty="0"/>
              <a:t>Agile needs well-disciplined teams, what gets done should be lead from a specific role, usually designated the customer or product owner</a:t>
            </a:r>
          </a:p>
          <a:p>
            <a:pPr lvl="1"/>
            <a:r>
              <a:rPr lang="en-US" dirty="0"/>
              <a:t>If developers are doing what they like then there is a good chance something is wrong with that role, the person playing it, or the authority vested in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2ECC7-8E45-49E7-9C5B-49EE1146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3823 Agile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620C-014C-4B39-B66A-B88EF69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30CC-69CF-4A83-A1E6-1B02D516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 Myths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F53C-FB2A-4D0A-8BDA-C5AC7174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Agile doesn’t work for fixed deadline projects</a:t>
            </a:r>
          </a:p>
          <a:p>
            <a:pPr lvl="1"/>
            <a:r>
              <a:rPr lang="en-US" dirty="0"/>
              <a:t>Agile works best in fixed-deadline project environments. When team members use agile, particularly the Scrum and XP versions, they receive much of their power from the harnessing deadline effects: sizing work to the deadline, individual motivation and willingness to renegotiate just what is being built to meet a date</a:t>
            </a:r>
          </a:p>
          <a:p>
            <a:r>
              <a:rPr lang="en-US" dirty="0"/>
              <a:t>Agile “out of the box” is good for every project</a:t>
            </a:r>
          </a:p>
          <a:p>
            <a:pPr lvl="1"/>
            <a:r>
              <a:rPr lang="en-US" dirty="0"/>
              <a:t>When applying Agile to large projects and distributed development teams or very large teams, some modifications and care need to be taken to provide for their unique needs and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2ECC7-8E45-49E7-9C5B-49EE1146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3823 Agile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620C-014C-4B39-B66A-B88EF69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8F3D-8601-4161-9A30-61F1DD4FE31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3218B3B-EC85-44C3-B5A3-48A1ADAE57C3}" vid="{2A219CA1-35DF-481B-BD4D-922F78FF5D04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639</TotalTime>
  <Words>696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Wingdings 2</vt:lpstr>
      <vt:lpstr>Theme1</vt:lpstr>
      <vt:lpstr>1_HDOfficeLightV0</vt:lpstr>
      <vt:lpstr>2_HDOfficeLightV0</vt:lpstr>
      <vt:lpstr>3_HDOfficeLightV0</vt:lpstr>
      <vt:lpstr>Conception personnalisée</vt:lpstr>
      <vt:lpstr>Agile Software Development (SE3823)</vt:lpstr>
      <vt:lpstr>Project where agile can be applied</vt:lpstr>
      <vt:lpstr>Agile Methodology Myths</vt:lpstr>
      <vt:lpstr>Agile Methodology Myths Cont..</vt:lpstr>
      <vt:lpstr>Agile Methodology Myths Cont..</vt:lpstr>
      <vt:lpstr>Agile Methodology Myths Cont..</vt:lpstr>
      <vt:lpstr>Agile Methodology Myths Cont..</vt:lpstr>
      <vt:lpstr>Agile Methodology Myths 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Haseeb</dc:creator>
  <cp:lastModifiedBy>Abrar</cp:lastModifiedBy>
  <cp:revision>83</cp:revision>
  <dcterms:created xsi:type="dcterms:W3CDTF">2015-09-15T03:14:05Z</dcterms:created>
  <dcterms:modified xsi:type="dcterms:W3CDTF">2019-10-03T06:38:46Z</dcterms:modified>
</cp:coreProperties>
</file>