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6" r:id="rId30"/>
    <p:sldId id="297" r:id="rId31"/>
    <p:sldId id="298" r:id="rId32"/>
    <p:sldId id="299" r:id="rId33"/>
    <p:sldId id="300" r:id="rId34"/>
    <p:sldId id="303" r:id="rId35"/>
    <p:sldId id="304" r:id="rId36"/>
    <p:sldId id="305" r:id="rId37"/>
    <p:sldId id="309" r:id="rId38"/>
    <p:sldId id="310" r:id="rId39"/>
    <p:sldId id="311" r:id="rId40"/>
    <p:sldId id="312" r:id="rId41"/>
    <p:sldId id="313" r:id="rId42"/>
    <p:sldId id="314" r:id="rId43"/>
    <p:sldId id="322" r:id="rId44"/>
    <p:sldId id="323" r:id="rId45"/>
    <p:sldId id="324" r:id="rId46"/>
    <p:sldId id="326" r:id="rId47"/>
    <p:sldId id="328" r:id="rId48"/>
    <p:sldId id="329" r:id="rId49"/>
    <p:sldId id="330" r:id="rId50"/>
    <p:sldId id="332" r:id="rId51"/>
    <p:sldId id="333" r:id="rId52"/>
    <p:sldId id="334" r:id="rId53"/>
    <p:sldId id="335" r:id="rId54"/>
    <p:sldId id="336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2" r:id="rId68"/>
    <p:sldId id="353" r:id="rId69"/>
    <p:sldId id="354" r:id="rId70"/>
    <p:sldId id="355" r:id="rId71"/>
    <p:sldId id="356" r:id="rId72"/>
    <p:sldId id="357" r:id="rId73"/>
    <p:sldId id="360" r:id="rId74"/>
    <p:sldId id="362" r:id="rId75"/>
    <p:sldId id="363" r:id="rId76"/>
    <p:sldId id="365" r:id="rId77"/>
    <p:sldId id="367" r:id="rId78"/>
    <p:sldId id="369" r:id="rId79"/>
    <p:sldId id="371" r:id="rId80"/>
    <p:sldId id="372" r:id="rId81"/>
    <p:sldId id="373" r:id="rId82"/>
    <p:sldId id="374" r:id="rId83"/>
    <p:sldId id="375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93" r:id="rId92"/>
    <p:sldId id="394" r:id="rId93"/>
    <p:sldId id="398" r:id="rId94"/>
    <p:sldId id="399" r:id="rId95"/>
    <p:sldId id="401" r:id="rId96"/>
    <p:sldId id="402" r:id="rId97"/>
    <p:sldId id="404" r:id="rId98"/>
    <p:sldId id="433" r:id="rId99"/>
    <p:sldId id="406" r:id="rId100"/>
    <p:sldId id="412" r:id="rId101"/>
    <p:sldId id="413" r:id="rId102"/>
    <p:sldId id="415" r:id="rId103"/>
    <p:sldId id="417" r:id="rId104"/>
    <p:sldId id="418" r:id="rId105"/>
    <p:sldId id="419" r:id="rId106"/>
    <p:sldId id="420" r:id="rId107"/>
    <p:sldId id="434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FB8E-B10C-4B31-8D7C-07537AC0A985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EB15-5F09-4F4A-8075-70FAFEAAE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4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4EB15-5F09-4F4A-8075-70FAFEAAE8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1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3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3153-B275-4C93-BD99-5546EF41D5D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EB06-494A-4EDE-8AF2-451A4CE04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4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3.jpg"/><Relationship Id="rId9" Type="http://schemas.openxmlformats.org/officeDocument/2006/relationships/image" Target="../media/image7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nford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6.jp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7.jpg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7.jpg"/><Relationship Id="rId5" Type="http://schemas.openxmlformats.org/officeDocument/2006/relationships/image" Target="../media/image16.jpg"/><Relationship Id="rId10" Type="http://schemas.openxmlformats.org/officeDocument/2006/relationships/image" Target="../media/image6.jpg"/><Relationship Id="rId4" Type="http://schemas.openxmlformats.org/officeDocument/2006/relationships/image" Target="../media/image15.png"/><Relationship Id="rId9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9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0.jpg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9.png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openxmlformats.org/officeDocument/2006/relationships/image" Target="../media/image17.jpg"/><Relationship Id="rId10" Type="http://schemas.openxmlformats.org/officeDocument/2006/relationships/image" Target="../media/image7.jpg"/><Relationship Id="rId4" Type="http://schemas.openxmlformats.org/officeDocument/2006/relationships/image" Target="../media/image20.jpg"/><Relationship Id="rId9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9.jp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0.png"/><Relationship Id="rId9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9.jp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0.png"/><Relationship Id="rId9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1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3.jpg"/><Relationship Id="rId5" Type="http://schemas.openxmlformats.org/officeDocument/2006/relationships/image" Target="../media/image57.png"/><Relationship Id="rId10" Type="http://schemas.openxmlformats.org/officeDocument/2006/relationships/image" Target="../media/image62.jpg"/><Relationship Id="rId4" Type="http://schemas.openxmlformats.org/officeDocument/2006/relationships/image" Target="../media/image56.png"/><Relationship Id="rId9" Type="http://schemas.openxmlformats.org/officeDocument/2006/relationships/image" Target="../media/image61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1.png"/><Relationship Id="rId9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3.jp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14.png"/><Relationship Id="rId9" Type="http://schemas.openxmlformats.org/officeDocument/2006/relationships/image" Target="../media/image7.jp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74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73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91.png"/><Relationship Id="rId5" Type="http://schemas.openxmlformats.org/officeDocument/2006/relationships/image" Target="../media/image76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9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2.png"/><Relationship Id="rId9" Type="http://schemas.openxmlformats.org/officeDocument/2006/relationships/image" Target="../media/image10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Back-propagation &amp; Convolutional </a:t>
            </a:r>
            <a:r>
              <a:rPr lang="en-GB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Fei-Fei Li &amp; Justin Johnson &amp; Serena </a:t>
            </a:r>
            <a:r>
              <a:rPr lang="en-GB" dirty="0" smtClean="0"/>
              <a:t>Yeung</a:t>
            </a:r>
            <a:br>
              <a:rPr lang="en-GB" dirty="0" smtClean="0"/>
            </a:br>
            <a:r>
              <a:rPr lang="en-GB" dirty="0" smtClean="0"/>
              <a:t>Stanford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380447" y="1569247"/>
            <a:ext cx="1894840" cy="1678940"/>
          </a:xfrm>
          <a:custGeom>
            <a:avLst/>
            <a:gdLst/>
            <a:ahLst/>
            <a:cxnLst/>
            <a:rect l="l" t="t" r="r" b="b"/>
            <a:pathLst>
              <a:path w="1421129" h="1259205">
                <a:moveTo>
                  <a:pt x="1420772" y="1259184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281480" y="1480094"/>
            <a:ext cx="139499" cy="133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014811" y="3248160"/>
            <a:ext cx="609597" cy="990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002111" y="3235460"/>
            <a:ext cx="635000" cy="1016000"/>
          </a:xfrm>
          <a:custGeom>
            <a:avLst/>
            <a:gdLst/>
            <a:ahLst/>
            <a:cxnLst/>
            <a:rect l="l" t="t" r="r" b="b"/>
            <a:pathLst>
              <a:path w="476250" h="762000">
                <a:moveTo>
                  <a:pt x="0" y="0"/>
                </a:moveTo>
                <a:lnTo>
                  <a:pt x="476249" y="0"/>
                </a:lnTo>
                <a:lnTo>
                  <a:pt x="476249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26598051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0219" y="3437125"/>
            <a:ext cx="1154853" cy="32572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7521" y="4862490"/>
            <a:ext cx="0" cy="240453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1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286546" y="480485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7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86546" y="480485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7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17410" y="3928159"/>
          <a:ext cx="1154852" cy="856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relu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867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 gridSpan="2"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2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conv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39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257932" y="38705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257932" y="38705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78908" y="3013774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257932" y="29561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257932" y="29561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1550827" y="5156875"/>
            <a:ext cx="141732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6518" algn="ctr">
              <a:lnSpc>
                <a:spcPts val="2152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152"/>
              </a:lnSpc>
            </a:pPr>
            <a:r>
              <a:rPr sz="1867" spc="-7" dirty="0">
                <a:latin typeface="Arial"/>
                <a:cs typeface="Arial"/>
              </a:rPr>
              <a:t>“Plain”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layers</a:t>
            </a:r>
            <a:endParaRPr sz="18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7470" y="2587390"/>
            <a:ext cx="4817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H(x)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1578" y="3844015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08486" y="4269957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6708486" y="4269957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8619" y="3335525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6708619" y="3335525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5885" y="3826559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264919" y="37689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264919" y="37689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286019" y="3035730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265019" y="297809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265018" y="297809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90986" y="4696907"/>
            <a:ext cx="189799" cy="48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368084" y="2870354"/>
            <a:ext cx="1109133" cy="2213185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1"/>
                </a:moveTo>
                <a:lnTo>
                  <a:pt x="44513" y="1658221"/>
                </a:lnTo>
                <a:lnTo>
                  <a:pt x="88859" y="1653557"/>
                </a:lnTo>
                <a:lnTo>
                  <a:pt x="132932" y="1645923"/>
                </a:lnTo>
                <a:lnTo>
                  <a:pt x="176624" y="1635434"/>
                </a:lnTo>
                <a:lnTo>
                  <a:pt x="219827" y="1622203"/>
                </a:lnTo>
                <a:lnTo>
                  <a:pt x="262435" y="1606345"/>
                </a:lnTo>
                <a:lnTo>
                  <a:pt x="304339" y="1587975"/>
                </a:lnTo>
                <a:lnTo>
                  <a:pt x="345433" y="1567205"/>
                </a:lnTo>
                <a:lnTo>
                  <a:pt x="385609" y="1544152"/>
                </a:lnTo>
                <a:lnTo>
                  <a:pt x="424760" y="1518928"/>
                </a:lnTo>
                <a:lnTo>
                  <a:pt x="462778" y="1491648"/>
                </a:lnTo>
                <a:lnTo>
                  <a:pt x="499556" y="1462426"/>
                </a:lnTo>
                <a:lnTo>
                  <a:pt x="534987" y="1431377"/>
                </a:lnTo>
                <a:lnTo>
                  <a:pt x="568964" y="1398614"/>
                </a:lnTo>
                <a:lnTo>
                  <a:pt x="601379" y="1364252"/>
                </a:lnTo>
                <a:lnTo>
                  <a:pt x="632124" y="1328406"/>
                </a:lnTo>
                <a:lnTo>
                  <a:pt x="661093" y="1291189"/>
                </a:lnTo>
                <a:lnTo>
                  <a:pt x="688178" y="1252715"/>
                </a:lnTo>
                <a:lnTo>
                  <a:pt x="713272" y="1213099"/>
                </a:lnTo>
                <a:lnTo>
                  <a:pt x="736267" y="1172455"/>
                </a:lnTo>
                <a:lnTo>
                  <a:pt x="757056" y="1130898"/>
                </a:lnTo>
                <a:lnTo>
                  <a:pt x="775532" y="1088540"/>
                </a:lnTo>
                <a:lnTo>
                  <a:pt x="791587" y="1045498"/>
                </a:lnTo>
                <a:lnTo>
                  <a:pt x="805115" y="1001884"/>
                </a:lnTo>
                <a:lnTo>
                  <a:pt x="816007" y="957814"/>
                </a:lnTo>
                <a:lnTo>
                  <a:pt x="824156" y="913400"/>
                </a:lnTo>
                <a:lnTo>
                  <a:pt x="829456" y="868759"/>
                </a:lnTo>
                <a:lnTo>
                  <a:pt x="831798" y="824003"/>
                </a:lnTo>
                <a:lnTo>
                  <a:pt x="830938" y="775807"/>
                </a:lnTo>
                <a:lnTo>
                  <a:pt x="826663" y="727755"/>
                </a:lnTo>
                <a:lnTo>
                  <a:pt x="819111" y="679987"/>
                </a:lnTo>
                <a:lnTo>
                  <a:pt x="808423" y="632648"/>
                </a:lnTo>
                <a:lnTo>
                  <a:pt x="794738" y="585879"/>
                </a:lnTo>
                <a:lnTo>
                  <a:pt x="778195" y="539823"/>
                </a:lnTo>
                <a:lnTo>
                  <a:pt x="758933" y="494624"/>
                </a:lnTo>
                <a:lnTo>
                  <a:pt x="737092" y="450422"/>
                </a:lnTo>
                <a:lnTo>
                  <a:pt x="712810" y="407362"/>
                </a:lnTo>
                <a:lnTo>
                  <a:pt x="686229" y="365586"/>
                </a:lnTo>
                <a:lnTo>
                  <a:pt x="657486" y="325236"/>
                </a:lnTo>
                <a:lnTo>
                  <a:pt x="626721" y="286455"/>
                </a:lnTo>
                <a:lnTo>
                  <a:pt x="594073" y="249386"/>
                </a:lnTo>
                <a:lnTo>
                  <a:pt x="556743" y="211327"/>
                </a:lnTo>
                <a:lnTo>
                  <a:pt x="517544" y="175626"/>
                </a:lnTo>
                <a:lnTo>
                  <a:pt x="476655" y="142464"/>
                </a:lnTo>
                <a:lnTo>
                  <a:pt x="434253" y="112022"/>
                </a:lnTo>
                <a:lnTo>
                  <a:pt x="390517" y="84483"/>
                </a:lnTo>
                <a:lnTo>
                  <a:pt x="345624" y="60027"/>
                </a:lnTo>
                <a:lnTo>
                  <a:pt x="276493" y="29520"/>
                </a:lnTo>
                <a:lnTo>
                  <a:pt x="205749" y="6972"/>
                </a:lnTo>
                <a:lnTo>
                  <a:pt x="187874" y="2649"/>
                </a:lnTo>
                <a:lnTo>
                  <a:pt x="184899" y="1974"/>
                </a:lnTo>
                <a:lnTo>
                  <a:pt x="181899" y="1322"/>
                </a:lnTo>
                <a:lnTo>
                  <a:pt x="178924" y="694"/>
                </a:lnTo>
                <a:lnTo>
                  <a:pt x="175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474718" y="2815924"/>
            <a:ext cx="144399" cy="108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8629070" y="3699895"/>
            <a:ext cx="78486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19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219"/>
              </a:lnSpc>
            </a:pPr>
            <a:r>
              <a:rPr sz="1867" spc="-7" dirty="0">
                <a:latin typeface="Arial"/>
                <a:cs typeface="Arial"/>
              </a:rPr>
              <a:t>identity</a:t>
            </a:r>
            <a:endParaRPr sz="186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6249" y="2618214"/>
            <a:ext cx="8415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18019" y="3793546"/>
            <a:ext cx="4546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7533" y="1411369"/>
            <a:ext cx="11398673" cy="12274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Solution: Use network layers to fit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residual mapping instead of directly trying to fit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7" dirty="0">
                <a:latin typeface="Arial"/>
                <a:cs typeface="Arial"/>
              </a:rPr>
              <a:t>desired underlying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mapping</a:t>
            </a:r>
            <a:endParaRPr sz="2400">
              <a:latin typeface="Arial"/>
              <a:cs typeface="Arial"/>
            </a:endParaRPr>
          </a:p>
          <a:p>
            <a:pPr marL="3202013" algn="ctr">
              <a:spcBef>
                <a:spcPts val="137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86019" y="2324533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7265019" y="2266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7265018" y="2266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6529217" y="5199547"/>
            <a:ext cx="1574800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93131" algn="ctr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21686" y="2690418"/>
            <a:ext cx="329353" cy="329353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7263452" y="2765074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7196319" y="2854760"/>
            <a:ext cx="179493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7263452" y="2877307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0765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578" y="3844015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533" y="1411368"/>
            <a:ext cx="1139867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Solution: Use network layers to fit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residual mapping instead of directly trying to fit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7" dirty="0">
                <a:latin typeface="Arial"/>
                <a:cs typeface="Arial"/>
              </a:rPr>
              <a:t>desired underlying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mapping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8486" y="4269957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708486" y="4269957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8619" y="3335525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708619" y="3335525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5885" y="3826559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4919" y="37689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264919" y="37689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286019" y="3035730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265019" y="297809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265018" y="297809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190986" y="4696907"/>
            <a:ext cx="189799" cy="48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7368084" y="2870354"/>
            <a:ext cx="1109133" cy="2213185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1"/>
                </a:moveTo>
                <a:lnTo>
                  <a:pt x="44513" y="1658221"/>
                </a:lnTo>
                <a:lnTo>
                  <a:pt x="88859" y="1653557"/>
                </a:lnTo>
                <a:lnTo>
                  <a:pt x="132932" y="1645923"/>
                </a:lnTo>
                <a:lnTo>
                  <a:pt x="176624" y="1635434"/>
                </a:lnTo>
                <a:lnTo>
                  <a:pt x="219827" y="1622203"/>
                </a:lnTo>
                <a:lnTo>
                  <a:pt x="262435" y="1606345"/>
                </a:lnTo>
                <a:lnTo>
                  <a:pt x="304339" y="1587975"/>
                </a:lnTo>
                <a:lnTo>
                  <a:pt x="345433" y="1567205"/>
                </a:lnTo>
                <a:lnTo>
                  <a:pt x="385609" y="1544152"/>
                </a:lnTo>
                <a:lnTo>
                  <a:pt x="424760" y="1518928"/>
                </a:lnTo>
                <a:lnTo>
                  <a:pt x="462778" y="1491648"/>
                </a:lnTo>
                <a:lnTo>
                  <a:pt x="499556" y="1462426"/>
                </a:lnTo>
                <a:lnTo>
                  <a:pt x="534987" y="1431377"/>
                </a:lnTo>
                <a:lnTo>
                  <a:pt x="568964" y="1398614"/>
                </a:lnTo>
                <a:lnTo>
                  <a:pt x="601379" y="1364252"/>
                </a:lnTo>
                <a:lnTo>
                  <a:pt x="632124" y="1328406"/>
                </a:lnTo>
                <a:lnTo>
                  <a:pt x="661093" y="1291189"/>
                </a:lnTo>
                <a:lnTo>
                  <a:pt x="688178" y="1252715"/>
                </a:lnTo>
                <a:lnTo>
                  <a:pt x="713272" y="1213099"/>
                </a:lnTo>
                <a:lnTo>
                  <a:pt x="736267" y="1172455"/>
                </a:lnTo>
                <a:lnTo>
                  <a:pt x="757056" y="1130898"/>
                </a:lnTo>
                <a:lnTo>
                  <a:pt x="775532" y="1088540"/>
                </a:lnTo>
                <a:lnTo>
                  <a:pt x="791587" y="1045498"/>
                </a:lnTo>
                <a:lnTo>
                  <a:pt x="805115" y="1001884"/>
                </a:lnTo>
                <a:lnTo>
                  <a:pt x="816007" y="957814"/>
                </a:lnTo>
                <a:lnTo>
                  <a:pt x="824156" y="913400"/>
                </a:lnTo>
                <a:lnTo>
                  <a:pt x="829456" y="868759"/>
                </a:lnTo>
                <a:lnTo>
                  <a:pt x="831798" y="824003"/>
                </a:lnTo>
                <a:lnTo>
                  <a:pt x="830938" y="775807"/>
                </a:lnTo>
                <a:lnTo>
                  <a:pt x="826663" y="727755"/>
                </a:lnTo>
                <a:lnTo>
                  <a:pt x="819111" y="679987"/>
                </a:lnTo>
                <a:lnTo>
                  <a:pt x="808423" y="632648"/>
                </a:lnTo>
                <a:lnTo>
                  <a:pt x="794738" y="585879"/>
                </a:lnTo>
                <a:lnTo>
                  <a:pt x="778195" y="539823"/>
                </a:lnTo>
                <a:lnTo>
                  <a:pt x="758933" y="494624"/>
                </a:lnTo>
                <a:lnTo>
                  <a:pt x="737092" y="450422"/>
                </a:lnTo>
                <a:lnTo>
                  <a:pt x="712810" y="407362"/>
                </a:lnTo>
                <a:lnTo>
                  <a:pt x="686229" y="365586"/>
                </a:lnTo>
                <a:lnTo>
                  <a:pt x="657486" y="325236"/>
                </a:lnTo>
                <a:lnTo>
                  <a:pt x="626721" y="286455"/>
                </a:lnTo>
                <a:lnTo>
                  <a:pt x="594073" y="249386"/>
                </a:lnTo>
                <a:lnTo>
                  <a:pt x="556743" y="211327"/>
                </a:lnTo>
                <a:lnTo>
                  <a:pt x="517544" y="175626"/>
                </a:lnTo>
                <a:lnTo>
                  <a:pt x="476655" y="142464"/>
                </a:lnTo>
                <a:lnTo>
                  <a:pt x="434253" y="112022"/>
                </a:lnTo>
                <a:lnTo>
                  <a:pt x="390517" y="84483"/>
                </a:lnTo>
                <a:lnTo>
                  <a:pt x="345624" y="60027"/>
                </a:lnTo>
                <a:lnTo>
                  <a:pt x="276493" y="29520"/>
                </a:lnTo>
                <a:lnTo>
                  <a:pt x="205749" y="6972"/>
                </a:lnTo>
                <a:lnTo>
                  <a:pt x="187874" y="2649"/>
                </a:lnTo>
                <a:lnTo>
                  <a:pt x="184899" y="1974"/>
                </a:lnTo>
                <a:lnTo>
                  <a:pt x="181899" y="1322"/>
                </a:lnTo>
                <a:lnTo>
                  <a:pt x="178924" y="694"/>
                </a:lnTo>
                <a:lnTo>
                  <a:pt x="175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7474718" y="2815924"/>
            <a:ext cx="144399" cy="108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8629070" y="3699895"/>
            <a:ext cx="78486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19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219"/>
              </a:lnSpc>
            </a:pPr>
            <a:r>
              <a:rPr sz="1867" spc="-7" dirty="0">
                <a:latin typeface="Arial"/>
                <a:cs typeface="Arial"/>
              </a:rPr>
              <a:t>identity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6249" y="2618214"/>
            <a:ext cx="8415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8019" y="3793546"/>
            <a:ext cx="4546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3178" y="2320018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86019" y="2324533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265019" y="2266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265018" y="2266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730219" y="3437125"/>
            <a:ext cx="1154853" cy="32572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07521" y="4862490"/>
            <a:ext cx="0" cy="240453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801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286546" y="480485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7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286546" y="4804857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7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7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717410" y="3928159"/>
          <a:ext cx="1154852" cy="856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relu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867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 gridSpan="2"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2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conv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39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2257932" y="38705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2257932" y="3870526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2278908" y="3013774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2257932" y="29561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0" y="43224"/>
                </a:lnTo>
                <a:lnTo>
                  <a:pt x="15732" y="0"/>
                </a:lnTo>
                <a:lnTo>
                  <a:pt x="3146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2257932" y="29561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4"/>
                </a:moveTo>
                <a:lnTo>
                  <a:pt x="15732" y="0"/>
                </a:lnTo>
                <a:lnTo>
                  <a:pt x="0" y="43224"/>
                </a:lnTo>
                <a:lnTo>
                  <a:pt x="3146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6529217" y="5199547"/>
            <a:ext cx="1574800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93131" algn="ctr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0827" y="5156875"/>
            <a:ext cx="141732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6518" algn="ctr">
              <a:lnSpc>
                <a:spcPts val="2152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152"/>
              </a:lnSpc>
            </a:pPr>
            <a:r>
              <a:rPr sz="1867" spc="-7" dirty="0">
                <a:latin typeface="Arial"/>
                <a:cs typeface="Arial"/>
              </a:rPr>
              <a:t>“Plain”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layers</a:t>
            </a:r>
            <a:endParaRPr sz="186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7470" y="2587390"/>
            <a:ext cx="4817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H(x)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21686" y="2690418"/>
            <a:ext cx="329353" cy="329353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7263452" y="2765074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7196319" y="2854760"/>
            <a:ext cx="179493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7263452" y="2877307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 txBox="1"/>
          <p:nvPr/>
        </p:nvSpPr>
        <p:spPr>
          <a:xfrm>
            <a:off x="9733282" y="2944765"/>
            <a:ext cx="1917700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Use layers to  fit residual  F(x)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H(x)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 marL="16933" marR="265000">
              <a:lnSpc>
                <a:spcPct val="100699"/>
              </a:lnSpc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instead of  H(x)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directly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08721" y="2287667"/>
            <a:ext cx="19939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H(x)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F(x)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80088" y="2450928"/>
            <a:ext cx="575733" cy="206587"/>
          </a:xfrm>
          <a:custGeom>
            <a:avLst/>
            <a:gdLst/>
            <a:ahLst/>
            <a:cxnLst/>
            <a:rect l="l" t="t" r="r" b="b"/>
            <a:pathLst>
              <a:path w="431800" h="154939">
                <a:moveTo>
                  <a:pt x="0" y="0"/>
                </a:moveTo>
                <a:lnTo>
                  <a:pt x="431524" y="154884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5928588" y="2605255"/>
            <a:ext cx="148065" cy="104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2913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2380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652380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5856" y="5031689"/>
          <a:ext cx="1160779" cy="946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65"/>
                        </a:lnSpc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05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853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765"/>
                        </a:lnSpc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7x7 conv, </a:t>
                      </a:r>
                      <a:r>
                        <a:rPr sz="9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64, </a:t>
                      </a:r>
                      <a:r>
                        <a:rPr sz="900" spc="3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652380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652380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679347" y="4996790"/>
            <a:ext cx="0" cy="48260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706380" y="4968557"/>
            <a:ext cx="1063413" cy="458047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096749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096749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109449" y="456136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96749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096749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109449" y="4735572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76947" y="4714489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676981" y="4888757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650480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650480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676947" y="4537091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9704380" y="4508557"/>
            <a:ext cx="1065107" cy="460587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096749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096749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9109449" y="410143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6749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9096749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9109449" y="427564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6947" y="425455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677081" y="4428925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9650480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650480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676947" y="4083158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04481" y="4055124"/>
            <a:ext cx="1042247" cy="453813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9110649" y="364328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97949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9097949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9110649" y="3824520"/>
            <a:ext cx="113538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5943">
              <a:spcBef>
                <a:spcPts val="133"/>
              </a:spcBef>
            </a:pPr>
            <a:r>
              <a:rPr sz="800" spc="-13" dirty="0">
                <a:solidFill>
                  <a:srgbClr val="8A80D1"/>
                </a:solidFill>
                <a:latin typeface="Arial"/>
                <a:cs typeface="Arial"/>
              </a:rPr>
              <a:t>3x3 conv, </a:t>
            </a:r>
            <a:r>
              <a:rPr sz="800" spc="-7" dirty="0">
                <a:solidFill>
                  <a:srgbClr val="8A80D1"/>
                </a:solidFill>
                <a:latin typeface="Arial"/>
                <a:cs typeface="Arial"/>
              </a:rPr>
              <a:t>128, </a:t>
            </a:r>
            <a:r>
              <a:rPr sz="800" spc="33" dirty="0">
                <a:solidFill>
                  <a:srgbClr val="8A80D1"/>
                </a:solidFill>
                <a:latin typeface="Arial"/>
                <a:cs typeface="Arial"/>
              </a:rPr>
              <a:t>/</a:t>
            </a:r>
            <a:r>
              <a:rPr sz="800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8A80D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78147" y="3796425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677481" y="3970958"/>
            <a:ext cx="847" cy="56727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9651447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9651447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9678147" y="3625426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9704647" y="3597193"/>
            <a:ext cx="1065107" cy="458047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9095549" y="32197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9095549" y="32197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9108249" y="318998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95549" y="339392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095549" y="33939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 txBox="1"/>
          <p:nvPr/>
        </p:nvSpPr>
        <p:spPr>
          <a:xfrm>
            <a:off x="9293313" y="3364191"/>
            <a:ext cx="765387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87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675747" y="334312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675647" y="3517393"/>
            <a:ext cx="3387" cy="51647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9649547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9649547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9675747" y="3165707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9703447" y="3137176"/>
            <a:ext cx="1043940" cy="460587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 txBox="1"/>
          <p:nvPr/>
        </p:nvSpPr>
        <p:spPr>
          <a:xfrm>
            <a:off x="9108249" y="273004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095549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9095549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 txBox="1"/>
          <p:nvPr/>
        </p:nvSpPr>
        <p:spPr>
          <a:xfrm>
            <a:off x="9108249" y="290426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675747" y="2883180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9675747" y="3057527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9649547" y="265556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9649547" y="265556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9675747" y="2711774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/>
          <p:nvPr/>
        </p:nvSpPr>
        <p:spPr>
          <a:xfrm>
            <a:off x="9703548" y="2683727"/>
            <a:ext cx="1065953" cy="453813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9678547" y="2580418"/>
            <a:ext cx="847" cy="80433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9657780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67"/>
          <p:cNvSpPr/>
          <p:nvPr/>
        </p:nvSpPr>
        <p:spPr>
          <a:xfrm>
            <a:off x="9657780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 txBox="1"/>
          <p:nvPr/>
        </p:nvSpPr>
        <p:spPr>
          <a:xfrm>
            <a:off x="9619083" y="2289346"/>
            <a:ext cx="12784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"/>
                <a:cs typeface="Arial"/>
              </a:rPr>
              <a:t>..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latin typeface="Arial"/>
                <a:cs typeface="Arial"/>
              </a:rPr>
              <a:t>.</a:t>
            </a:r>
            <a:endParaRPr sz="1333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679514" y="2337045"/>
            <a:ext cx="847" cy="97367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/>
          <p:nvPr/>
        </p:nvSpPr>
        <p:spPr>
          <a:xfrm>
            <a:off x="9658980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/>
          <p:nvPr/>
        </p:nvSpPr>
        <p:spPr>
          <a:xfrm>
            <a:off x="9658980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72"/>
          <p:cNvSpPr txBox="1"/>
          <p:nvPr/>
        </p:nvSpPr>
        <p:spPr>
          <a:xfrm>
            <a:off x="9113082" y="1821119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100382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74"/>
          <p:cNvSpPr/>
          <p:nvPr/>
        </p:nvSpPr>
        <p:spPr>
          <a:xfrm>
            <a:off x="9100382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 txBox="1"/>
          <p:nvPr/>
        </p:nvSpPr>
        <p:spPr>
          <a:xfrm>
            <a:off x="9113082" y="1995324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5990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512,</a:t>
            </a:r>
            <a:r>
              <a:rPr sz="933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13" dirty="0">
                <a:solidFill>
                  <a:srgbClr val="38751C"/>
                </a:solidFill>
                <a:latin typeface="Arial"/>
                <a:cs typeface="Arial"/>
              </a:rPr>
              <a:t>/2</a:t>
            </a:r>
            <a:endParaRPr sz="933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80580" y="1974252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77"/>
          <p:cNvSpPr/>
          <p:nvPr/>
        </p:nvSpPr>
        <p:spPr>
          <a:xfrm>
            <a:off x="9653313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/>
          <p:nvPr/>
        </p:nvSpPr>
        <p:spPr>
          <a:xfrm>
            <a:off x="9653313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79"/>
          <p:cNvSpPr/>
          <p:nvPr/>
        </p:nvSpPr>
        <p:spPr>
          <a:xfrm>
            <a:off x="9680314" y="2148845"/>
            <a:ext cx="847" cy="5588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/>
          <p:nvPr/>
        </p:nvSpPr>
        <p:spPr>
          <a:xfrm>
            <a:off x="9653313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9653313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82"/>
          <p:cNvSpPr/>
          <p:nvPr/>
        </p:nvSpPr>
        <p:spPr>
          <a:xfrm>
            <a:off x="9680181" y="1803243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9707313" y="1775006"/>
            <a:ext cx="1039707" cy="458047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84"/>
          <p:cNvSpPr/>
          <p:nvPr/>
        </p:nvSpPr>
        <p:spPr>
          <a:xfrm>
            <a:off x="9097949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85"/>
          <p:cNvSpPr/>
          <p:nvPr/>
        </p:nvSpPr>
        <p:spPr>
          <a:xfrm>
            <a:off x="9097949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6" name="object 86"/>
          <p:cNvSpPr txBox="1"/>
          <p:nvPr/>
        </p:nvSpPr>
        <p:spPr>
          <a:xfrm>
            <a:off x="9110649" y="136781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097949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8" name="object 88"/>
          <p:cNvSpPr/>
          <p:nvPr/>
        </p:nvSpPr>
        <p:spPr>
          <a:xfrm>
            <a:off x="9097949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89"/>
          <p:cNvSpPr txBox="1"/>
          <p:nvPr/>
        </p:nvSpPr>
        <p:spPr>
          <a:xfrm>
            <a:off x="9110649" y="154202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78147" y="152094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91"/>
          <p:cNvSpPr/>
          <p:nvPr/>
        </p:nvSpPr>
        <p:spPr>
          <a:xfrm>
            <a:off x="9678314" y="1695206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2" name="object 92"/>
          <p:cNvSpPr/>
          <p:nvPr/>
        </p:nvSpPr>
        <p:spPr>
          <a:xfrm>
            <a:off x="9651447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93"/>
          <p:cNvSpPr/>
          <p:nvPr/>
        </p:nvSpPr>
        <p:spPr>
          <a:xfrm>
            <a:off x="9651447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4" name="object 94"/>
          <p:cNvSpPr/>
          <p:nvPr/>
        </p:nvSpPr>
        <p:spPr>
          <a:xfrm>
            <a:off x="9678147" y="1343540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95"/>
          <p:cNvSpPr/>
          <p:nvPr/>
        </p:nvSpPr>
        <p:spPr>
          <a:xfrm>
            <a:off x="9705313" y="1315007"/>
            <a:ext cx="1041400" cy="460587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/>
          <p:nvPr/>
        </p:nvSpPr>
        <p:spPr>
          <a:xfrm>
            <a:off x="9097949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97"/>
          <p:cNvSpPr/>
          <p:nvPr/>
        </p:nvSpPr>
        <p:spPr>
          <a:xfrm>
            <a:off x="9097949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8" name="object 98"/>
          <p:cNvSpPr txBox="1"/>
          <p:nvPr/>
        </p:nvSpPr>
        <p:spPr>
          <a:xfrm>
            <a:off x="9110649" y="90788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097949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0" name="object 100"/>
          <p:cNvSpPr/>
          <p:nvPr/>
        </p:nvSpPr>
        <p:spPr>
          <a:xfrm>
            <a:off x="9097949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101"/>
          <p:cNvSpPr txBox="1"/>
          <p:nvPr/>
        </p:nvSpPr>
        <p:spPr>
          <a:xfrm>
            <a:off x="9110649" y="108209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678147" y="1061013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103"/>
          <p:cNvSpPr/>
          <p:nvPr/>
        </p:nvSpPr>
        <p:spPr>
          <a:xfrm>
            <a:off x="9678047" y="1235358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4" name="object 104"/>
          <p:cNvSpPr/>
          <p:nvPr/>
        </p:nvSpPr>
        <p:spPr>
          <a:xfrm>
            <a:off x="9705447" y="845958"/>
            <a:ext cx="1041400" cy="469900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105"/>
          <p:cNvSpPr/>
          <p:nvPr/>
        </p:nvSpPr>
        <p:spPr>
          <a:xfrm>
            <a:off x="9653347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6" name="object 106"/>
          <p:cNvSpPr/>
          <p:nvPr/>
        </p:nvSpPr>
        <p:spPr>
          <a:xfrm>
            <a:off x="9653347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107"/>
          <p:cNvSpPr/>
          <p:nvPr/>
        </p:nvSpPr>
        <p:spPr>
          <a:xfrm>
            <a:off x="9678147" y="874008"/>
            <a:ext cx="2540" cy="64347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8" name="object 108"/>
          <p:cNvSpPr/>
          <p:nvPr/>
        </p:nvSpPr>
        <p:spPr>
          <a:xfrm>
            <a:off x="9680547" y="754629"/>
            <a:ext cx="0" cy="70273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9087715" y="257966"/>
          <a:ext cx="1160780" cy="48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552">
                <a:tc>
                  <a:txBody>
                    <a:bodyPr/>
                    <a:lstStyle/>
                    <a:p>
                      <a:pPr marL="22225" algn="ctr">
                        <a:lnSpc>
                          <a:spcPts val="76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9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marL="1841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11" name="object 111"/>
          <p:cNvSpPr txBox="1"/>
          <p:nvPr/>
        </p:nvSpPr>
        <p:spPr>
          <a:xfrm>
            <a:off x="6325579" y="3234417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692488" y="3660359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113"/>
          <p:cNvSpPr txBox="1"/>
          <p:nvPr/>
        </p:nvSpPr>
        <p:spPr>
          <a:xfrm>
            <a:off x="5692488" y="3660360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176102">
              <a:spcBef>
                <a:spcPts val="619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692622" y="2725931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115"/>
          <p:cNvSpPr txBox="1"/>
          <p:nvPr/>
        </p:nvSpPr>
        <p:spPr>
          <a:xfrm>
            <a:off x="5692622" y="2725932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176102">
              <a:spcBef>
                <a:spcPts val="619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269887" y="3216974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117"/>
          <p:cNvSpPr/>
          <p:nvPr/>
        </p:nvSpPr>
        <p:spPr>
          <a:xfrm>
            <a:off x="6248920" y="31593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8" name="object 118"/>
          <p:cNvSpPr/>
          <p:nvPr/>
        </p:nvSpPr>
        <p:spPr>
          <a:xfrm>
            <a:off x="6248920" y="31593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119"/>
          <p:cNvSpPr/>
          <p:nvPr/>
        </p:nvSpPr>
        <p:spPr>
          <a:xfrm>
            <a:off x="6270020" y="2426131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0" name="object 120"/>
          <p:cNvSpPr/>
          <p:nvPr/>
        </p:nvSpPr>
        <p:spPr>
          <a:xfrm>
            <a:off x="6249020" y="2368498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121"/>
          <p:cNvSpPr/>
          <p:nvPr/>
        </p:nvSpPr>
        <p:spPr>
          <a:xfrm>
            <a:off x="6249020" y="2368498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2" name="object 122"/>
          <p:cNvSpPr/>
          <p:nvPr/>
        </p:nvSpPr>
        <p:spPr>
          <a:xfrm>
            <a:off x="6174987" y="4087309"/>
            <a:ext cx="189799" cy="48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123"/>
          <p:cNvSpPr/>
          <p:nvPr/>
        </p:nvSpPr>
        <p:spPr>
          <a:xfrm>
            <a:off x="6352087" y="2258593"/>
            <a:ext cx="1191259" cy="2215727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4"/>
                </a:moveTo>
                <a:lnTo>
                  <a:pt x="46139" y="1659950"/>
                </a:lnTo>
                <a:lnTo>
                  <a:pt x="92119" y="1655598"/>
                </a:lnTo>
                <a:lnTo>
                  <a:pt x="137836" y="1648470"/>
                </a:lnTo>
                <a:lnTo>
                  <a:pt x="183185" y="1638669"/>
                </a:lnTo>
                <a:lnTo>
                  <a:pt x="228063" y="1626297"/>
                </a:lnTo>
                <a:lnTo>
                  <a:pt x="272365" y="1611459"/>
                </a:lnTo>
                <a:lnTo>
                  <a:pt x="315987" y="1594255"/>
                </a:lnTo>
                <a:lnTo>
                  <a:pt x="358825" y="1574790"/>
                </a:lnTo>
                <a:lnTo>
                  <a:pt x="400775" y="1553166"/>
                </a:lnTo>
                <a:lnTo>
                  <a:pt x="441733" y="1529486"/>
                </a:lnTo>
                <a:lnTo>
                  <a:pt x="481594" y="1503853"/>
                </a:lnTo>
                <a:lnTo>
                  <a:pt x="520254" y="1476368"/>
                </a:lnTo>
                <a:lnTo>
                  <a:pt x="557610" y="1447137"/>
                </a:lnTo>
                <a:lnTo>
                  <a:pt x="593557" y="1416260"/>
                </a:lnTo>
                <a:lnTo>
                  <a:pt x="627992" y="1383841"/>
                </a:lnTo>
                <a:lnTo>
                  <a:pt x="660809" y="1349983"/>
                </a:lnTo>
                <a:lnTo>
                  <a:pt x="691905" y="1314788"/>
                </a:lnTo>
                <a:lnTo>
                  <a:pt x="721175" y="1278359"/>
                </a:lnTo>
                <a:lnTo>
                  <a:pt x="748516" y="1240800"/>
                </a:lnTo>
                <a:lnTo>
                  <a:pt x="773824" y="1202213"/>
                </a:lnTo>
                <a:lnTo>
                  <a:pt x="796993" y="1162700"/>
                </a:lnTo>
                <a:lnTo>
                  <a:pt x="817921" y="1122365"/>
                </a:lnTo>
                <a:lnTo>
                  <a:pt x="836503" y="1081310"/>
                </a:lnTo>
                <a:lnTo>
                  <a:pt x="852635" y="1039638"/>
                </a:lnTo>
                <a:lnTo>
                  <a:pt x="866213" y="997453"/>
                </a:lnTo>
                <a:lnTo>
                  <a:pt x="877132" y="954856"/>
                </a:lnTo>
                <a:lnTo>
                  <a:pt x="885288" y="911950"/>
                </a:lnTo>
                <a:lnTo>
                  <a:pt x="890578" y="868839"/>
                </a:lnTo>
                <a:lnTo>
                  <a:pt x="892898" y="825625"/>
                </a:lnTo>
                <a:lnTo>
                  <a:pt x="891899" y="777429"/>
                </a:lnTo>
                <a:lnTo>
                  <a:pt x="887225" y="729375"/>
                </a:lnTo>
                <a:lnTo>
                  <a:pt x="879026" y="681607"/>
                </a:lnTo>
                <a:lnTo>
                  <a:pt x="867452" y="634267"/>
                </a:lnTo>
                <a:lnTo>
                  <a:pt x="852651" y="587498"/>
                </a:lnTo>
                <a:lnTo>
                  <a:pt x="834774" y="541442"/>
                </a:lnTo>
                <a:lnTo>
                  <a:pt x="813971" y="496242"/>
                </a:lnTo>
                <a:lnTo>
                  <a:pt x="790391" y="452041"/>
                </a:lnTo>
                <a:lnTo>
                  <a:pt x="764183" y="408981"/>
                </a:lnTo>
                <a:lnTo>
                  <a:pt x="735498" y="367206"/>
                </a:lnTo>
                <a:lnTo>
                  <a:pt x="704485" y="326857"/>
                </a:lnTo>
                <a:lnTo>
                  <a:pt x="671293" y="288077"/>
                </a:lnTo>
                <a:lnTo>
                  <a:pt x="636073" y="251009"/>
                </a:lnTo>
                <a:lnTo>
                  <a:pt x="601684" y="218246"/>
                </a:lnTo>
                <a:lnTo>
                  <a:pt x="565794" y="187197"/>
                </a:lnTo>
                <a:lnTo>
                  <a:pt x="528525" y="157975"/>
                </a:lnTo>
                <a:lnTo>
                  <a:pt x="489997" y="130696"/>
                </a:lnTo>
                <a:lnTo>
                  <a:pt x="450328" y="105472"/>
                </a:lnTo>
                <a:lnTo>
                  <a:pt x="409638" y="82418"/>
                </a:lnTo>
                <a:lnTo>
                  <a:pt x="368049" y="61649"/>
                </a:lnTo>
                <a:lnTo>
                  <a:pt x="331016" y="45439"/>
                </a:lnTo>
                <a:lnTo>
                  <a:pt x="293471" y="31142"/>
                </a:lnTo>
                <a:lnTo>
                  <a:pt x="255489" y="18835"/>
                </a:lnTo>
                <a:lnTo>
                  <a:pt x="217149" y="8594"/>
                </a:lnTo>
                <a:lnTo>
                  <a:pt x="178524" y="497"/>
                </a:lnTo>
                <a:lnTo>
                  <a:pt x="1756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4" name="object 124"/>
          <p:cNvSpPr/>
          <p:nvPr/>
        </p:nvSpPr>
        <p:spPr>
          <a:xfrm>
            <a:off x="6458787" y="2204106"/>
            <a:ext cx="143932" cy="10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125"/>
          <p:cNvSpPr txBox="1"/>
          <p:nvPr/>
        </p:nvSpPr>
        <p:spPr>
          <a:xfrm>
            <a:off x="7613071" y="3090296"/>
            <a:ext cx="1515533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>
              <a:lnSpc>
                <a:spcPts val="2219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  <a:tabLst>
                <a:tab pos="1497716" algn="l"/>
              </a:tabLst>
            </a:pPr>
            <a:r>
              <a:rPr sz="1867" spc="-7" dirty="0">
                <a:latin typeface="Arial"/>
                <a:cs typeface="Arial"/>
              </a:rPr>
              <a:t>identity </a:t>
            </a:r>
            <a:r>
              <a:rPr sz="1867" spc="152" dirty="0">
                <a:latin typeface="Arial"/>
                <a:cs typeface="Arial"/>
              </a:rPr>
              <a:t> </a:t>
            </a:r>
            <a:r>
              <a:rPr sz="1867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80251" y="2008615"/>
            <a:ext cx="8415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02021" y="3183947"/>
            <a:ext cx="4546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427179" y="1710419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0020" y="1714933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0" name="object 130"/>
          <p:cNvSpPr/>
          <p:nvPr/>
        </p:nvSpPr>
        <p:spPr>
          <a:xfrm>
            <a:off x="6249020" y="16573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131"/>
          <p:cNvSpPr/>
          <p:nvPr/>
        </p:nvSpPr>
        <p:spPr>
          <a:xfrm>
            <a:off x="6249020" y="16573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2" name="object 132"/>
          <p:cNvSpPr txBox="1"/>
          <p:nvPr/>
        </p:nvSpPr>
        <p:spPr>
          <a:xfrm>
            <a:off x="5513219" y="4589949"/>
            <a:ext cx="1574800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93131" algn="ctr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105688" y="2080820"/>
            <a:ext cx="329353" cy="329353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4" name="object 134"/>
          <p:cNvSpPr/>
          <p:nvPr/>
        </p:nvSpPr>
        <p:spPr>
          <a:xfrm>
            <a:off x="6247453" y="2155475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135"/>
          <p:cNvSpPr/>
          <p:nvPr/>
        </p:nvSpPr>
        <p:spPr>
          <a:xfrm>
            <a:off x="6180320" y="2245161"/>
            <a:ext cx="179493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6" name="object 136"/>
          <p:cNvSpPr/>
          <p:nvPr/>
        </p:nvSpPr>
        <p:spPr>
          <a:xfrm>
            <a:off x="6247453" y="2267708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137"/>
          <p:cNvSpPr txBox="1"/>
          <p:nvPr/>
        </p:nvSpPr>
        <p:spPr>
          <a:xfrm>
            <a:off x="539997" y="1480592"/>
            <a:ext cx="301244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2133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2133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4598" y="1810793"/>
            <a:ext cx="3362113" cy="23539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1470" indent="-394537">
              <a:spcBef>
                <a:spcPts val="133"/>
              </a:spcBef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Stack residual</a:t>
            </a:r>
            <a:r>
              <a:rPr sz="2133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133">
              <a:latin typeface="Arial"/>
              <a:cs typeface="Arial"/>
            </a:endParaRPr>
          </a:p>
          <a:p>
            <a:pPr marL="411470" marR="6773" indent="-394537">
              <a:lnSpc>
                <a:spcPct val="101600"/>
              </a:lnSpc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Every residual block has  two 3x3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2133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2133">
              <a:latin typeface="Arial"/>
              <a:cs typeface="Arial"/>
            </a:endParaRPr>
          </a:p>
          <a:p>
            <a:pPr marL="411470" marR="70272" indent="-394537">
              <a:lnSpc>
                <a:spcPct val="101600"/>
              </a:lnSpc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2133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of  filters and downsample 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stride 2 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(/2 in each</a:t>
            </a:r>
            <a:r>
              <a:rPr sz="2133" spc="-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2133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241750" y="1659997"/>
            <a:ext cx="292100" cy="3766820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0" name="object 140"/>
          <p:cNvSpPr txBox="1"/>
          <p:nvPr/>
        </p:nvSpPr>
        <p:spPr>
          <a:xfrm>
            <a:off x="10920309" y="4074347"/>
            <a:ext cx="99398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333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64  filters</a:t>
            </a:r>
            <a:endParaRPr sz="1333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920310" y="2995890"/>
            <a:ext cx="1087967" cy="8375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333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128  filters, /2 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with 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333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333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0406712" y="4223457"/>
            <a:ext cx="416560" cy="84667"/>
          </a:xfrm>
          <a:custGeom>
            <a:avLst/>
            <a:gdLst/>
            <a:ahLst/>
            <a:cxnLst/>
            <a:rect l="l" t="t" r="r" b="b"/>
            <a:pathLst>
              <a:path w="312420" h="63500">
                <a:moveTo>
                  <a:pt x="312174" y="633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143"/>
          <p:cNvSpPr/>
          <p:nvPr/>
        </p:nvSpPr>
        <p:spPr>
          <a:xfrm>
            <a:off x="10281045" y="4169657"/>
            <a:ext cx="146699" cy="10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4" name="object 144"/>
          <p:cNvSpPr/>
          <p:nvPr/>
        </p:nvSpPr>
        <p:spPr>
          <a:xfrm>
            <a:off x="10381412" y="3484692"/>
            <a:ext cx="441960" cy="315805"/>
          </a:xfrm>
          <a:custGeom>
            <a:avLst/>
            <a:gdLst/>
            <a:ahLst/>
            <a:cxnLst/>
            <a:rect l="l" t="t" r="r" b="b"/>
            <a:pathLst>
              <a:path w="331470" h="236855">
                <a:moveTo>
                  <a:pt x="331149" y="0"/>
                </a:moveTo>
                <a:lnTo>
                  <a:pt x="0" y="2362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145"/>
          <p:cNvSpPr/>
          <p:nvPr/>
        </p:nvSpPr>
        <p:spPr>
          <a:xfrm>
            <a:off x="10274879" y="3752925"/>
            <a:ext cx="143599" cy="126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6" name="object 146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716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2380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652380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5856" y="5031689"/>
          <a:ext cx="1160779" cy="946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65"/>
                        </a:lnSpc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05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853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765"/>
                        </a:lnSpc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7x7 conv, </a:t>
                      </a:r>
                      <a:r>
                        <a:rPr sz="9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64, </a:t>
                      </a:r>
                      <a:r>
                        <a:rPr sz="900" spc="3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652380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652380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679347" y="4996790"/>
            <a:ext cx="0" cy="48260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706380" y="4968557"/>
            <a:ext cx="1063413" cy="458047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096749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096749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109449" y="456136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96749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096749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9109449" y="4735572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76947" y="4714489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676981" y="4888757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650480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650480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676947" y="4537091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9704380" y="4508557"/>
            <a:ext cx="1065107" cy="460587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096749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096749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9109449" y="410143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6749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9096749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9109449" y="427564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6947" y="425455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677081" y="4428925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9650480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650480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676947" y="4083158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704481" y="4055124"/>
            <a:ext cx="1042247" cy="453813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9110649" y="364328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97949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9097949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9110649" y="3824520"/>
            <a:ext cx="113538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5943">
              <a:spcBef>
                <a:spcPts val="133"/>
              </a:spcBef>
            </a:pPr>
            <a:r>
              <a:rPr sz="800" spc="-13" dirty="0">
                <a:solidFill>
                  <a:srgbClr val="8A80D1"/>
                </a:solidFill>
                <a:latin typeface="Arial"/>
                <a:cs typeface="Arial"/>
              </a:rPr>
              <a:t>3x3 conv, </a:t>
            </a:r>
            <a:r>
              <a:rPr sz="800" spc="-7" dirty="0">
                <a:solidFill>
                  <a:srgbClr val="8A80D1"/>
                </a:solidFill>
                <a:latin typeface="Arial"/>
                <a:cs typeface="Arial"/>
              </a:rPr>
              <a:t>128, </a:t>
            </a:r>
            <a:r>
              <a:rPr sz="800" spc="33" dirty="0">
                <a:solidFill>
                  <a:srgbClr val="8A80D1"/>
                </a:solidFill>
                <a:latin typeface="Arial"/>
                <a:cs typeface="Arial"/>
              </a:rPr>
              <a:t>/</a:t>
            </a:r>
            <a:r>
              <a:rPr sz="800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8A80D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78147" y="3796425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677481" y="3970958"/>
            <a:ext cx="847" cy="56727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9651447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9651447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9678147" y="3625426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9704647" y="3597193"/>
            <a:ext cx="1065107" cy="458047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9095549" y="32197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9095549" y="32197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89"/>
                </a:lnTo>
                <a:lnTo>
                  <a:pt x="0" y="9268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9108249" y="318998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95549" y="339392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095549" y="33939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 txBox="1"/>
          <p:nvPr/>
        </p:nvSpPr>
        <p:spPr>
          <a:xfrm>
            <a:off x="9293313" y="3364191"/>
            <a:ext cx="765387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87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675747" y="334312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675647" y="3517393"/>
            <a:ext cx="3387" cy="51647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9649547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9649547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9675747" y="3165707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9703447" y="3137176"/>
            <a:ext cx="1043940" cy="460587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 txBox="1"/>
          <p:nvPr/>
        </p:nvSpPr>
        <p:spPr>
          <a:xfrm>
            <a:off x="9108249" y="273004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095549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9095549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 txBox="1"/>
          <p:nvPr/>
        </p:nvSpPr>
        <p:spPr>
          <a:xfrm>
            <a:off x="9108249" y="290426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675747" y="2883180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9675747" y="3057527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9649547" y="265556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9649547" y="265556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9675747" y="2711774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/>
          <p:nvPr/>
        </p:nvSpPr>
        <p:spPr>
          <a:xfrm>
            <a:off x="9703548" y="2683727"/>
            <a:ext cx="1065953" cy="453813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9678547" y="2580418"/>
            <a:ext cx="847" cy="80433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9657780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67"/>
          <p:cNvSpPr/>
          <p:nvPr/>
        </p:nvSpPr>
        <p:spPr>
          <a:xfrm>
            <a:off x="9657780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 txBox="1"/>
          <p:nvPr/>
        </p:nvSpPr>
        <p:spPr>
          <a:xfrm>
            <a:off x="9619083" y="2289346"/>
            <a:ext cx="12784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"/>
                <a:cs typeface="Arial"/>
              </a:rPr>
              <a:t>..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latin typeface="Arial"/>
                <a:cs typeface="Arial"/>
              </a:rPr>
              <a:t>.</a:t>
            </a:r>
            <a:endParaRPr sz="1333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679514" y="2337045"/>
            <a:ext cx="847" cy="97367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/>
          <p:nvPr/>
        </p:nvSpPr>
        <p:spPr>
          <a:xfrm>
            <a:off x="9658980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/>
          <p:nvPr/>
        </p:nvSpPr>
        <p:spPr>
          <a:xfrm>
            <a:off x="9658980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72"/>
          <p:cNvSpPr txBox="1"/>
          <p:nvPr/>
        </p:nvSpPr>
        <p:spPr>
          <a:xfrm>
            <a:off x="9113082" y="1821119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100382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74"/>
          <p:cNvSpPr/>
          <p:nvPr/>
        </p:nvSpPr>
        <p:spPr>
          <a:xfrm>
            <a:off x="9100382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 txBox="1"/>
          <p:nvPr/>
        </p:nvSpPr>
        <p:spPr>
          <a:xfrm>
            <a:off x="9113082" y="1995324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5990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512,</a:t>
            </a:r>
            <a:r>
              <a:rPr sz="933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13" dirty="0">
                <a:solidFill>
                  <a:srgbClr val="38751C"/>
                </a:solidFill>
                <a:latin typeface="Arial"/>
                <a:cs typeface="Arial"/>
              </a:rPr>
              <a:t>/2</a:t>
            </a:r>
            <a:endParaRPr sz="933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80580" y="1974252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77"/>
          <p:cNvSpPr/>
          <p:nvPr/>
        </p:nvSpPr>
        <p:spPr>
          <a:xfrm>
            <a:off x="9653313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/>
          <p:nvPr/>
        </p:nvSpPr>
        <p:spPr>
          <a:xfrm>
            <a:off x="9653313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79"/>
          <p:cNvSpPr/>
          <p:nvPr/>
        </p:nvSpPr>
        <p:spPr>
          <a:xfrm>
            <a:off x="9680314" y="2148845"/>
            <a:ext cx="847" cy="55880"/>
          </a:xfrm>
          <a:custGeom>
            <a:avLst/>
            <a:gdLst/>
            <a:ahLst/>
            <a:cxnLst/>
            <a:rect l="l" t="t" r="r" b="b"/>
            <a:pathLst>
              <a:path w="634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/>
          <p:nvPr/>
        </p:nvSpPr>
        <p:spPr>
          <a:xfrm>
            <a:off x="9653313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9653313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82"/>
          <p:cNvSpPr/>
          <p:nvPr/>
        </p:nvSpPr>
        <p:spPr>
          <a:xfrm>
            <a:off x="9680181" y="1803243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9707313" y="1775006"/>
            <a:ext cx="1039707" cy="458047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84"/>
          <p:cNvSpPr/>
          <p:nvPr/>
        </p:nvSpPr>
        <p:spPr>
          <a:xfrm>
            <a:off x="9097949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85"/>
          <p:cNvSpPr/>
          <p:nvPr/>
        </p:nvSpPr>
        <p:spPr>
          <a:xfrm>
            <a:off x="9097949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6" name="object 86"/>
          <p:cNvSpPr txBox="1"/>
          <p:nvPr/>
        </p:nvSpPr>
        <p:spPr>
          <a:xfrm>
            <a:off x="9110649" y="136781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097949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8" name="object 88"/>
          <p:cNvSpPr/>
          <p:nvPr/>
        </p:nvSpPr>
        <p:spPr>
          <a:xfrm>
            <a:off x="9097949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89"/>
          <p:cNvSpPr txBox="1"/>
          <p:nvPr/>
        </p:nvSpPr>
        <p:spPr>
          <a:xfrm>
            <a:off x="9110649" y="154202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678147" y="152094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91"/>
          <p:cNvSpPr/>
          <p:nvPr/>
        </p:nvSpPr>
        <p:spPr>
          <a:xfrm>
            <a:off x="9678314" y="1695206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2" name="object 92"/>
          <p:cNvSpPr/>
          <p:nvPr/>
        </p:nvSpPr>
        <p:spPr>
          <a:xfrm>
            <a:off x="9651447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93"/>
          <p:cNvSpPr/>
          <p:nvPr/>
        </p:nvSpPr>
        <p:spPr>
          <a:xfrm>
            <a:off x="9651447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4" name="object 94"/>
          <p:cNvSpPr/>
          <p:nvPr/>
        </p:nvSpPr>
        <p:spPr>
          <a:xfrm>
            <a:off x="9678147" y="1343540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95"/>
          <p:cNvSpPr/>
          <p:nvPr/>
        </p:nvSpPr>
        <p:spPr>
          <a:xfrm>
            <a:off x="9705313" y="1315007"/>
            <a:ext cx="1041400" cy="460587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/>
          <p:nvPr/>
        </p:nvSpPr>
        <p:spPr>
          <a:xfrm>
            <a:off x="9097949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97"/>
          <p:cNvSpPr/>
          <p:nvPr/>
        </p:nvSpPr>
        <p:spPr>
          <a:xfrm>
            <a:off x="9097949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8" name="object 98"/>
          <p:cNvSpPr txBox="1"/>
          <p:nvPr/>
        </p:nvSpPr>
        <p:spPr>
          <a:xfrm>
            <a:off x="9110649" y="90788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097949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0" name="object 100"/>
          <p:cNvSpPr/>
          <p:nvPr/>
        </p:nvSpPr>
        <p:spPr>
          <a:xfrm>
            <a:off x="9097949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101"/>
          <p:cNvSpPr txBox="1"/>
          <p:nvPr/>
        </p:nvSpPr>
        <p:spPr>
          <a:xfrm>
            <a:off x="9110649" y="108209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678147" y="1061013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103"/>
          <p:cNvSpPr/>
          <p:nvPr/>
        </p:nvSpPr>
        <p:spPr>
          <a:xfrm>
            <a:off x="9678047" y="1235358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4" name="object 104"/>
          <p:cNvSpPr/>
          <p:nvPr/>
        </p:nvSpPr>
        <p:spPr>
          <a:xfrm>
            <a:off x="9705447" y="845958"/>
            <a:ext cx="1041400" cy="469900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105"/>
          <p:cNvSpPr/>
          <p:nvPr/>
        </p:nvSpPr>
        <p:spPr>
          <a:xfrm>
            <a:off x="9653347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6" name="object 106"/>
          <p:cNvSpPr/>
          <p:nvPr/>
        </p:nvSpPr>
        <p:spPr>
          <a:xfrm>
            <a:off x="9653347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107"/>
          <p:cNvSpPr/>
          <p:nvPr/>
        </p:nvSpPr>
        <p:spPr>
          <a:xfrm>
            <a:off x="9678147" y="874008"/>
            <a:ext cx="2540" cy="64347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8" name="object 108"/>
          <p:cNvSpPr/>
          <p:nvPr/>
        </p:nvSpPr>
        <p:spPr>
          <a:xfrm>
            <a:off x="9680547" y="754629"/>
            <a:ext cx="0" cy="70273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9087715" y="257966"/>
          <a:ext cx="1160780" cy="48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552">
                <a:tc>
                  <a:txBody>
                    <a:bodyPr/>
                    <a:lstStyle/>
                    <a:p>
                      <a:pPr marL="22225" algn="ctr">
                        <a:lnSpc>
                          <a:spcPts val="76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9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marL="1841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 dirty="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111" name="object 111"/>
          <p:cNvSpPr txBox="1"/>
          <p:nvPr/>
        </p:nvSpPr>
        <p:spPr>
          <a:xfrm>
            <a:off x="6325579" y="3234417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692488" y="3660359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113"/>
          <p:cNvSpPr txBox="1"/>
          <p:nvPr/>
        </p:nvSpPr>
        <p:spPr>
          <a:xfrm>
            <a:off x="5692488" y="3660360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176102">
              <a:spcBef>
                <a:spcPts val="619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692622" y="2725931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115"/>
          <p:cNvSpPr txBox="1"/>
          <p:nvPr/>
        </p:nvSpPr>
        <p:spPr>
          <a:xfrm>
            <a:off x="5692622" y="2725932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176102">
              <a:spcBef>
                <a:spcPts val="619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269887" y="3216974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117"/>
          <p:cNvSpPr/>
          <p:nvPr/>
        </p:nvSpPr>
        <p:spPr>
          <a:xfrm>
            <a:off x="6248920" y="31593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8" name="object 118"/>
          <p:cNvSpPr/>
          <p:nvPr/>
        </p:nvSpPr>
        <p:spPr>
          <a:xfrm>
            <a:off x="6248920" y="31593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119"/>
          <p:cNvSpPr/>
          <p:nvPr/>
        </p:nvSpPr>
        <p:spPr>
          <a:xfrm>
            <a:off x="6270020" y="2426131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0" name="object 120"/>
          <p:cNvSpPr/>
          <p:nvPr/>
        </p:nvSpPr>
        <p:spPr>
          <a:xfrm>
            <a:off x="6249020" y="2368498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121"/>
          <p:cNvSpPr/>
          <p:nvPr/>
        </p:nvSpPr>
        <p:spPr>
          <a:xfrm>
            <a:off x="6249020" y="2368498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2" name="object 122"/>
          <p:cNvSpPr/>
          <p:nvPr/>
        </p:nvSpPr>
        <p:spPr>
          <a:xfrm>
            <a:off x="6174987" y="4087309"/>
            <a:ext cx="189799" cy="48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123"/>
          <p:cNvSpPr/>
          <p:nvPr/>
        </p:nvSpPr>
        <p:spPr>
          <a:xfrm>
            <a:off x="6352087" y="2258593"/>
            <a:ext cx="1191259" cy="2215727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4"/>
                </a:moveTo>
                <a:lnTo>
                  <a:pt x="46139" y="1659950"/>
                </a:lnTo>
                <a:lnTo>
                  <a:pt x="92119" y="1655598"/>
                </a:lnTo>
                <a:lnTo>
                  <a:pt x="137836" y="1648470"/>
                </a:lnTo>
                <a:lnTo>
                  <a:pt x="183185" y="1638669"/>
                </a:lnTo>
                <a:lnTo>
                  <a:pt x="228063" y="1626297"/>
                </a:lnTo>
                <a:lnTo>
                  <a:pt x="272365" y="1611459"/>
                </a:lnTo>
                <a:lnTo>
                  <a:pt x="315987" y="1594255"/>
                </a:lnTo>
                <a:lnTo>
                  <a:pt x="358825" y="1574790"/>
                </a:lnTo>
                <a:lnTo>
                  <a:pt x="400775" y="1553166"/>
                </a:lnTo>
                <a:lnTo>
                  <a:pt x="441733" y="1529486"/>
                </a:lnTo>
                <a:lnTo>
                  <a:pt x="481594" y="1503853"/>
                </a:lnTo>
                <a:lnTo>
                  <a:pt x="520254" y="1476368"/>
                </a:lnTo>
                <a:lnTo>
                  <a:pt x="557610" y="1447137"/>
                </a:lnTo>
                <a:lnTo>
                  <a:pt x="593557" y="1416260"/>
                </a:lnTo>
                <a:lnTo>
                  <a:pt x="627992" y="1383841"/>
                </a:lnTo>
                <a:lnTo>
                  <a:pt x="660809" y="1349983"/>
                </a:lnTo>
                <a:lnTo>
                  <a:pt x="691905" y="1314788"/>
                </a:lnTo>
                <a:lnTo>
                  <a:pt x="721175" y="1278359"/>
                </a:lnTo>
                <a:lnTo>
                  <a:pt x="748516" y="1240800"/>
                </a:lnTo>
                <a:lnTo>
                  <a:pt x="773824" y="1202213"/>
                </a:lnTo>
                <a:lnTo>
                  <a:pt x="796993" y="1162700"/>
                </a:lnTo>
                <a:lnTo>
                  <a:pt x="817921" y="1122365"/>
                </a:lnTo>
                <a:lnTo>
                  <a:pt x="836503" y="1081310"/>
                </a:lnTo>
                <a:lnTo>
                  <a:pt x="852635" y="1039638"/>
                </a:lnTo>
                <a:lnTo>
                  <a:pt x="866213" y="997453"/>
                </a:lnTo>
                <a:lnTo>
                  <a:pt x="877132" y="954856"/>
                </a:lnTo>
                <a:lnTo>
                  <a:pt x="885288" y="911950"/>
                </a:lnTo>
                <a:lnTo>
                  <a:pt x="890578" y="868839"/>
                </a:lnTo>
                <a:lnTo>
                  <a:pt x="892898" y="825625"/>
                </a:lnTo>
                <a:lnTo>
                  <a:pt x="891899" y="777429"/>
                </a:lnTo>
                <a:lnTo>
                  <a:pt x="887225" y="729375"/>
                </a:lnTo>
                <a:lnTo>
                  <a:pt x="879026" y="681607"/>
                </a:lnTo>
                <a:lnTo>
                  <a:pt x="867452" y="634267"/>
                </a:lnTo>
                <a:lnTo>
                  <a:pt x="852651" y="587498"/>
                </a:lnTo>
                <a:lnTo>
                  <a:pt x="834774" y="541442"/>
                </a:lnTo>
                <a:lnTo>
                  <a:pt x="813971" y="496242"/>
                </a:lnTo>
                <a:lnTo>
                  <a:pt x="790391" y="452041"/>
                </a:lnTo>
                <a:lnTo>
                  <a:pt x="764183" y="408981"/>
                </a:lnTo>
                <a:lnTo>
                  <a:pt x="735498" y="367206"/>
                </a:lnTo>
                <a:lnTo>
                  <a:pt x="704485" y="326857"/>
                </a:lnTo>
                <a:lnTo>
                  <a:pt x="671293" y="288077"/>
                </a:lnTo>
                <a:lnTo>
                  <a:pt x="636073" y="251009"/>
                </a:lnTo>
                <a:lnTo>
                  <a:pt x="601684" y="218246"/>
                </a:lnTo>
                <a:lnTo>
                  <a:pt x="565794" y="187197"/>
                </a:lnTo>
                <a:lnTo>
                  <a:pt x="528525" y="157975"/>
                </a:lnTo>
                <a:lnTo>
                  <a:pt x="489997" y="130696"/>
                </a:lnTo>
                <a:lnTo>
                  <a:pt x="450328" y="105472"/>
                </a:lnTo>
                <a:lnTo>
                  <a:pt x="409638" y="82418"/>
                </a:lnTo>
                <a:lnTo>
                  <a:pt x="368049" y="61649"/>
                </a:lnTo>
                <a:lnTo>
                  <a:pt x="331016" y="45439"/>
                </a:lnTo>
                <a:lnTo>
                  <a:pt x="293471" y="31142"/>
                </a:lnTo>
                <a:lnTo>
                  <a:pt x="255489" y="18835"/>
                </a:lnTo>
                <a:lnTo>
                  <a:pt x="217149" y="8594"/>
                </a:lnTo>
                <a:lnTo>
                  <a:pt x="178524" y="497"/>
                </a:lnTo>
                <a:lnTo>
                  <a:pt x="1756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4" name="object 124"/>
          <p:cNvSpPr/>
          <p:nvPr/>
        </p:nvSpPr>
        <p:spPr>
          <a:xfrm>
            <a:off x="6458787" y="2204106"/>
            <a:ext cx="143932" cy="10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125"/>
          <p:cNvSpPr txBox="1"/>
          <p:nvPr/>
        </p:nvSpPr>
        <p:spPr>
          <a:xfrm>
            <a:off x="7613071" y="3090296"/>
            <a:ext cx="1515533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>
              <a:lnSpc>
                <a:spcPts val="2219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  <a:tabLst>
                <a:tab pos="1497716" algn="l"/>
              </a:tabLst>
            </a:pPr>
            <a:r>
              <a:rPr sz="1867" spc="-7" dirty="0">
                <a:latin typeface="Arial"/>
                <a:cs typeface="Arial"/>
              </a:rPr>
              <a:t>identity </a:t>
            </a:r>
            <a:r>
              <a:rPr sz="1867" spc="152" dirty="0">
                <a:latin typeface="Arial"/>
                <a:cs typeface="Arial"/>
              </a:rPr>
              <a:t> </a:t>
            </a:r>
            <a:r>
              <a:rPr sz="1867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67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80251" y="2008615"/>
            <a:ext cx="8415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02021" y="3183947"/>
            <a:ext cx="4546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427179" y="1710419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0020" y="1714933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0" name="object 130"/>
          <p:cNvSpPr/>
          <p:nvPr/>
        </p:nvSpPr>
        <p:spPr>
          <a:xfrm>
            <a:off x="6249020" y="16573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131"/>
          <p:cNvSpPr/>
          <p:nvPr/>
        </p:nvSpPr>
        <p:spPr>
          <a:xfrm>
            <a:off x="6249020" y="16573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2" name="object 132"/>
          <p:cNvSpPr txBox="1"/>
          <p:nvPr/>
        </p:nvSpPr>
        <p:spPr>
          <a:xfrm>
            <a:off x="5513219" y="4589949"/>
            <a:ext cx="1574800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93131" algn="ctr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105688" y="2080820"/>
            <a:ext cx="329353" cy="329353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4" name="object 134"/>
          <p:cNvSpPr/>
          <p:nvPr/>
        </p:nvSpPr>
        <p:spPr>
          <a:xfrm>
            <a:off x="6247453" y="2155475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135"/>
          <p:cNvSpPr/>
          <p:nvPr/>
        </p:nvSpPr>
        <p:spPr>
          <a:xfrm>
            <a:off x="6180320" y="2245161"/>
            <a:ext cx="179493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6" name="object 136"/>
          <p:cNvSpPr/>
          <p:nvPr/>
        </p:nvSpPr>
        <p:spPr>
          <a:xfrm>
            <a:off x="6247453" y="2267708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137"/>
          <p:cNvSpPr txBox="1"/>
          <p:nvPr/>
        </p:nvSpPr>
        <p:spPr>
          <a:xfrm>
            <a:off x="539997" y="1480592"/>
            <a:ext cx="301244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Full ResNet</a:t>
            </a:r>
            <a:r>
              <a:rPr sz="2133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2133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4598" y="1810792"/>
            <a:ext cx="3362113" cy="402781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1470" indent="-394537">
              <a:spcBef>
                <a:spcPts val="133"/>
              </a:spcBef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Stack residual</a:t>
            </a:r>
            <a:r>
              <a:rPr sz="2133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133">
              <a:latin typeface="Arial"/>
              <a:cs typeface="Arial"/>
            </a:endParaRPr>
          </a:p>
          <a:p>
            <a:pPr marL="411470" marR="6773" indent="-394537">
              <a:lnSpc>
                <a:spcPct val="101600"/>
              </a:lnSpc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Every residual block has  two 3x3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2133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2133">
              <a:latin typeface="Arial"/>
              <a:cs typeface="Arial"/>
            </a:endParaRPr>
          </a:p>
          <a:p>
            <a:pPr marL="411470" marR="70272" indent="-394537">
              <a:lnSpc>
                <a:spcPct val="101600"/>
              </a:lnSpc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Periodically, double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2133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of  filters and downsample 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spatially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stride 2 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(/2 in each</a:t>
            </a:r>
            <a:r>
              <a:rPr sz="2133" spc="-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dimension)</a:t>
            </a:r>
            <a:endParaRPr sz="2133">
              <a:latin typeface="Arial"/>
              <a:cs typeface="Arial"/>
            </a:endParaRPr>
          </a:p>
          <a:p>
            <a:pPr marL="411470" marR="143930" indent="-394537">
              <a:lnSpc>
                <a:spcPct val="101600"/>
              </a:lnSpc>
              <a:buChar char="-"/>
              <a:tabLst>
                <a:tab pos="411470" algn="l"/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Additional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2133" spc="-1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at  the</a:t>
            </a:r>
            <a:r>
              <a:rPr sz="2133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2133">
              <a:latin typeface="Arial"/>
              <a:cs typeface="Arial"/>
            </a:endParaRPr>
          </a:p>
          <a:p>
            <a:pPr marL="411470" marR="82123" indent="-394537" algn="just">
              <a:lnSpc>
                <a:spcPct val="101600"/>
              </a:lnSpc>
              <a:buChar char="-"/>
              <a:tabLst>
                <a:tab pos="412316" algn="l"/>
              </a:tabLst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No FC layers at the</a:t>
            </a:r>
            <a:r>
              <a:rPr sz="2133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end  (only FC 1000 to output 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classes)</a:t>
            </a:r>
            <a:endParaRPr sz="2133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241750" y="1659997"/>
            <a:ext cx="292100" cy="3766820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4"/>
                </a:moveTo>
                <a:lnTo>
                  <a:pt x="69122" y="2823866"/>
                </a:lnTo>
                <a:lnTo>
                  <a:pt x="129156" y="2821280"/>
                </a:lnTo>
                <a:lnTo>
                  <a:pt x="176500" y="2817336"/>
                </a:lnTo>
                <a:lnTo>
                  <a:pt x="207549" y="2812333"/>
                </a:lnTo>
                <a:lnTo>
                  <a:pt x="218699" y="2806569"/>
                </a:lnTo>
                <a:lnTo>
                  <a:pt x="218699" y="18224"/>
                </a:lnTo>
                <a:lnTo>
                  <a:pt x="181954" y="8112"/>
                </a:lnTo>
                <a:lnTo>
                  <a:pt x="121334" y="3061"/>
                </a:lnTo>
                <a:lnTo>
                  <a:pt x="42863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0" name="object 140"/>
          <p:cNvSpPr txBox="1"/>
          <p:nvPr/>
        </p:nvSpPr>
        <p:spPr>
          <a:xfrm>
            <a:off x="10392777" y="370537"/>
            <a:ext cx="1686560" cy="10430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560"/>
              </a:lnSpc>
              <a:spcBef>
                <a:spcPts val="133"/>
              </a:spcBef>
              <a:tabLst>
                <a:tab pos="617205" algn="l"/>
              </a:tabLst>
            </a:pPr>
            <a:r>
              <a:rPr sz="933" u="heavy" dirty="0">
                <a:solidFill>
                  <a:srgbClr val="38751C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33" dirty="0">
                <a:solidFill>
                  <a:srgbClr val="38751C"/>
                </a:solidFill>
                <a:latin typeface="Times New Roman"/>
                <a:cs typeface="Times New Roman"/>
              </a:rPr>
              <a:t> </a:t>
            </a:r>
            <a:r>
              <a:rPr sz="933" spc="33" dirty="0">
                <a:solidFill>
                  <a:srgbClr val="38751C"/>
                </a:solidFill>
                <a:latin typeface="Times New Roman"/>
                <a:cs typeface="Times New Roman"/>
              </a:rPr>
              <a:t> </a:t>
            </a:r>
            <a:r>
              <a:rPr sz="2000" spc="-9" baseline="2777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2000" spc="-160" baseline="2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9" baseline="2777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2000" baseline="2777">
              <a:latin typeface="Arial"/>
              <a:cs typeface="Arial"/>
            </a:endParaRPr>
          </a:p>
          <a:p>
            <a:pPr marL="682395" marR="138003">
              <a:lnSpc>
                <a:spcPts val="1600"/>
              </a:lnSpc>
              <a:spcBef>
                <a:spcPts val="13"/>
              </a:spcBef>
            </a:pP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besides</a:t>
            </a:r>
            <a:r>
              <a:rPr sz="1333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FC  1000 to  output 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classes</a:t>
            </a:r>
            <a:endParaRPr sz="1333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1058345" y="1579656"/>
            <a:ext cx="993987" cy="10427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Global  average  pooling</a:t>
            </a:r>
            <a:r>
              <a:rPr sz="1333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layer  after last  </a:t>
            </a:r>
            <a:r>
              <a:rPr sz="1333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333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33" spc="-7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333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0281746" y="481413"/>
            <a:ext cx="140665" cy="109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143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3169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1984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21984" y="5397990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5460" y="5031689"/>
          <a:ext cx="1160779" cy="946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65"/>
                        </a:lnSpc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05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853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765"/>
                        </a:lnSpc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7x7 conv, </a:t>
                      </a:r>
                      <a:r>
                        <a:rPr sz="9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64, </a:t>
                      </a:r>
                      <a:r>
                        <a:rPr sz="900" spc="3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721984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721984" y="49403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748951" y="4996790"/>
            <a:ext cx="0" cy="48260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775984" y="4968557"/>
            <a:ext cx="1063413" cy="458047"/>
          </a:xfrm>
          <a:custGeom>
            <a:avLst/>
            <a:gdLst/>
            <a:ahLst/>
            <a:cxnLst/>
            <a:rect l="l" t="t" r="r" b="b"/>
            <a:pathLst>
              <a:path w="797559" h="343535">
                <a:moveTo>
                  <a:pt x="0" y="0"/>
                </a:moveTo>
                <a:lnTo>
                  <a:pt x="66368" y="779"/>
                </a:lnTo>
                <a:lnTo>
                  <a:pt x="132326" y="3060"/>
                </a:lnTo>
                <a:lnTo>
                  <a:pt x="197463" y="6752"/>
                </a:lnTo>
                <a:lnTo>
                  <a:pt x="261369" y="11769"/>
                </a:lnTo>
                <a:lnTo>
                  <a:pt x="323635" y="18022"/>
                </a:lnTo>
                <a:lnTo>
                  <a:pt x="383850" y="25422"/>
                </a:lnTo>
                <a:lnTo>
                  <a:pt x="441604" y="33881"/>
                </a:lnTo>
                <a:lnTo>
                  <a:pt x="496488" y="43311"/>
                </a:lnTo>
                <a:lnTo>
                  <a:pt x="548092" y="53624"/>
                </a:lnTo>
                <a:lnTo>
                  <a:pt x="596006" y="64732"/>
                </a:lnTo>
                <a:lnTo>
                  <a:pt x="639819" y="76546"/>
                </a:lnTo>
                <a:lnTo>
                  <a:pt x="679122" y="88977"/>
                </a:lnTo>
                <a:lnTo>
                  <a:pt x="742559" y="115341"/>
                </a:lnTo>
                <a:lnTo>
                  <a:pt x="783035" y="143117"/>
                </a:lnTo>
                <a:lnTo>
                  <a:pt x="797273" y="171599"/>
                </a:lnTo>
                <a:lnTo>
                  <a:pt x="793664" y="185884"/>
                </a:lnTo>
                <a:lnTo>
                  <a:pt x="765947" y="214102"/>
                </a:lnTo>
                <a:lnTo>
                  <a:pt x="713634" y="241260"/>
                </a:lnTo>
                <a:lnTo>
                  <a:pt x="640003" y="266653"/>
                </a:lnTo>
                <a:lnTo>
                  <a:pt x="596219" y="278466"/>
                </a:lnTo>
                <a:lnTo>
                  <a:pt x="548336" y="289574"/>
                </a:lnTo>
                <a:lnTo>
                  <a:pt x="496764" y="299887"/>
                </a:lnTo>
                <a:lnTo>
                  <a:pt x="441913" y="309317"/>
                </a:lnTo>
                <a:lnTo>
                  <a:pt x="384194" y="317777"/>
                </a:lnTo>
                <a:lnTo>
                  <a:pt x="324016" y="325177"/>
                </a:lnTo>
                <a:lnTo>
                  <a:pt x="261790" y="331429"/>
                </a:lnTo>
                <a:lnTo>
                  <a:pt x="197925" y="336446"/>
                </a:lnTo>
                <a:lnTo>
                  <a:pt x="132831" y="340139"/>
                </a:lnTo>
                <a:lnTo>
                  <a:pt x="66919" y="342419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66353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166353" y="4591091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166353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166353" y="476529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746551" y="4714489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746585" y="4888757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720084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7720084" y="44805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7746551" y="4537091"/>
            <a:ext cx="847" cy="54187"/>
          </a:xfrm>
          <a:custGeom>
            <a:avLst/>
            <a:gdLst/>
            <a:ahLst/>
            <a:cxnLst/>
            <a:rect l="l" t="t" r="r" b="b"/>
            <a:pathLst>
              <a:path w="635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773984" y="4508557"/>
            <a:ext cx="1065107" cy="460587"/>
          </a:xfrm>
          <a:custGeom>
            <a:avLst/>
            <a:gdLst/>
            <a:ahLst/>
            <a:cxnLst/>
            <a:rect l="l" t="t" r="r" b="b"/>
            <a:pathLst>
              <a:path w="798829" h="345439">
                <a:moveTo>
                  <a:pt x="1499" y="344999"/>
                </a:moveTo>
                <a:lnTo>
                  <a:pt x="67870" y="344215"/>
                </a:lnTo>
                <a:lnTo>
                  <a:pt x="133835" y="341923"/>
                </a:lnTo>
                <a:lnTo>
                  <a:pt x="198982" y="338211"/>
                </a:lnTo>
                <a:lnTo>
                  <a:pt x="262901" y="333168"/>
                </a:lnTo>
                <a:lnTo>
                  <a:pt x="325181" y="326882"/>
                </a:lnTo>
                <a:lnTo>
                  <a:pt x="385411" y="319443"/>
                </a:lnTo>
                <a:lnTo>
                  <a:pt x="443180" y="310940"/>
                </a:lnTo>
                <a:lnTo>
                  <a:pt x="498079" y="301460"/>
                </a:lnTo>
                <a:lnTo>
                  <a:pt x="549695" y="291093"/>
                </a:lnTo>
                <a:lnTo>
                  <a:pt x="597619" y="279927"/>
                </a:lnTo>
                <a:lnTo>
                  <a:pt x="641439" y="268051"/>
                </a:lnTo>
                <a:lnTo>
                  <a:pt x="680744" y="255555"/>
                </a:lnTo>
                <a:lnTo>
                  <a:pt x="744169" y="229053"/>
                </a:lnTo>
                <a:lnTo>
                  <a:pt x="784608" y="201131"/>
                </a:lnTo>
                <a:lnTo>
                  <a:pt x="798773" y="172499"/>
                </a:lnTo>
                <a:lnTo>
                  <a:pt x="795117" y="158139"/>
                </a:lnTo>
                <a:lnTo>
                  <a:pt x="767278" y="129774"/>
                </a:lnTo>
                <a:lnTo>
                  <a:pt x="714804" y="102473"/>
                </a:lnTo>
                <a:lnTo>
                  <a:pt x="640979" y="76947"/>
                </a:lnTo>
                <a:lnTo>
                  <a:pt x="597086" y="65071"/>
                </a:lnTo>
                <a:lnTo>
                  <a:pt x="549086" y="53906"/>
                </a:lnTo>
                <a:lnTo>
                  <a:pt x="497390" y="43539"/>
                </a:lnTo>
                <a:lnTo>
                  <a:pt x="442407" y="34059"/>
                </a:lnTo>
                <a:lnTo>
                  <a:pt x="384550" y="25555"/>
                </a:lnTo>
                <a:lnTo>
                  <a:pt x="324227" y="18116"/>
                </a:lnTo>
                <a:lnTo>
                  <a:pt x="261849" y="11831"/>
                </a:lnTo>
                <a:lnTo>
                  <a:pt x="197827" y="6788"/>
                </a:lnTo>
                <a:lnTo>
                  <a:pt x="132571" y="3076"/>
                </a:lnTo>
                <a:lnTo>
                  <a:pt x="66492" y="783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7166353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166353" y="41311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166353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166353" y="43053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746551" y="425455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746685" y="4428925"/>
            <a:ext cx="847" cy="51647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720084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720084" y="402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746551" y="4083158"/>
            <a:ext cx="847" cy="48260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774085" y="4055124"/>
            <a:ext cx="1042247" cy="453813"/>
          </a:xfrm>
          <a:custGeom>
            <a:avLst/>
            <a:gdLst/>
            <a:ahLst/>
            <a:cxnLst/>
            <a:rect l="l" t="t" r="r" b="b"/>
            <a:pathLst>
              <a:path w="781684" h="340360">
                <a:moveTo>
                  <a:pt x="0" y="340199"/>
                </a:moveTo>
                <a:lnTo>
                  <a:pt x="68884" y="339333"/>
                </a:lnTo>
                <a:lnTo>
                  <a:pt x="137289" y="336806"/>
                </a:lnTo>
                <a:lnTo>
                  <a:pt x="204738" y="332720"/>
                </a:lnTo>
                <a:lnTo>
                  <a:pt x="270754" y="327181"/>
                </a:lnTo>
                <a:lnTo>
                  <a:pt x="334860" y="320291"/>
                </a:lnTo>
                <a:lnTo>
                  <a:pt x="396580" y="312155"/>
                </a:lnTo>
                <a:lnTo>
                  <a:pt x="455436" y="302876"/>
                </a:lnTo>
                <a:lnTo>
                  <a:pt x="510952" y="292558"/>
                </a:lnTo>
                <a:lnTo>
                  <a:pt x="562650" y="281306"/>
                </a:lnTo>
                <a:lnTo>
                  <a:pt x="610053" y="269223"/>
                </a:lnTo>
                <a:lnTo>
                  <a:pt x="652686" y="256413"/>
                </a:lnTo>
                <a:lnTo>
                  <a:pt x="690070" y="242979"/>
                </a:lnTo>
                <a:lnTo>
                  <a:pt x="747185" y="214658"/>
                </a:lnTo>
                <a:lnTo>
                  <a:pt x="777584" y="185091"/>
                </a:lnTo>
                <a:lnTo>
                  <a:pt x="781573" y="170099"/>
                </a:lnTo>
                <a:lnTo>
                  <a:pt x="777611" y="155108"/>
                </a:lnTo>
                <a:lnTo>
                  <a:pt x="747265" y="125540"/>
                </a:lnTo>
                <a:lnTo>
                  <a:pt x="690206" y="97219"/>
                </a:lnTo>
                <a:lnTo>
                  <a:pt x="652851" y="83786"/>
                </a:lnTo>
                <a:lnTo>
                  <a:pt x="610249" y="70975"/>
                </a:lnTo>
                <a:lnTo>
                  <a:pt x="562877" y="58892"/>
                </a:lnTo>
                <a:lnTo>
                  <a:pt x="511212" y="47640"/>
                </a:lnTo>
                <a:lnTo>
                  <a:pt x="455731" y="37322"/>
                </a:lnTo>
                <a:lnTo>
                  <a:pt x="396912" y="28044"/>
                </a:lnTo>
                <a:lnTo>
                  <a:pt x="335231" y="19907"/>
                </a:lnTo>
                <a:lnTo>
                  <a:pt x="271165" y="13018"/>
                </a:lnTo>
                <a:lnTo>
                  <a:pt x="205192" y="7478"/>
                </a:lnTo>
                <a:lnTo>
                  <a:pt x="137789" y="3392"/>
                </a:lnTo>
                <a:lnTo>
                  <a:pt x="69432" y="865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167553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167553" y="38472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747751" y="3796425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747085" y="3970958"/>
            <a:ext cx="847" cy="56727"/>
          </a:xfrm>
          <a:custGeom>
            <a:avLst/>
            <a:gdLst/>
            <a:ahLst/>
            <a:cxnLst/>
            <a:rect l="l" t="t" r="r" b="b"/>
            <a:pathLst>
              <a:path w="635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721051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7721051" y="356899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7747751" y="3625426"/>
            <a:ext cx="847" cy="48260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7774251" y="3597193"/>
            <a:ext cx="1065107" cy="458047"/>
          </a:xfrm>
          <a:custGeom>
            <a:avLst/>
            <a:gdLst/>
            <a:ahLst/>
            <a:cxnLst/>
            <a:rect l="l" t="t" r="r" b="b"/>
            <a:pathLst>
              <a:path w="798829" h="343535">
                <a:moveTo>
                  <a:pt x="599" y="0"/>
                </a:moveTo>
                <a:lnTo>
                  <a:pt x="67028" y="780"/>
                </a:lnTo>
                <a:lnTo>
                  <a:pt x="133047" y="3062"/>
                </a:lnTo>
                <a:lnTo>
                  <a:pt x="198247" y="6758"/>
                </a:lnTo>
                <a:lnTo>
                  <a:pt x="262216" y="11779"/>
                </a:lnTo>
                <a:lnTo>
                  <a:pt x="324544" y="18037"/>
                </a:lnTo>
                <a:lnTo>
                  <a:pt x="384820" y="25444"/>
                </a:lnTo>
                <a:lnTo>
                  <a:pt x="442634" y="33911"/>
                </a:lnTo>
                <a:lnTo>
                  <a:pt x="497574" y="43349"/>
                </a:lnTo>
                <a:lnTo>
                  <a:pt x="549230" y="53671"/>
                </a:lnTo>
                <a:lnTo>
                  <a:pt x="597191" y="64788"/>
                </a:lnTo>
                <a:lnTo>
                  <a:pt x="641046" y="76612"/>
                </a:lnTo>
                <a:lnTo>
                  <a:pt x="680385" y="89055"/>
                </a:lnTo>
                <a:lnTo>
                  <a:pt x="743871" y="115442"/>
                </a:lnTo>
                <a:lnTo>
                  <a:pt x="784362" y="143242"/>
                </a:lnTo>
                <a:lnTo>
                  <a:pt x="798573" y="171749"/>
                </a:lnTo>
                <a:lnTo>
                  <a:pt x="794933" y="186047"/>
                </a:lnTo>
                <a:lnTo>
                  <a:pt x="767121" y="214289"/>
                </a:lnTo>
                <a:lnTo>
                  <a:pt x="714669" y="241471"/>
                </a:lnTo>
                <a:lnTo>
                  <a:pt x="640862" y="266886"/>
                </a:lnTo>
                <a:lnTo>
                  <a:pt x="596978" y="278710"/>
                </a:lnTo>
                <a:lnTo>
                  <a:pt x="548986" y="289827"/>
                </a:lnTo>
                <a:lnTo>
                  <a:pt x="497298" y="300149"/>
                </a:lnTo>
                <a:lnTo>
                  <a:pt x="442324" y="309588"/>
                </a:lnTo>
                <a:lnTo>
                  <a:pt x="384476" y="318054"/>
                </a:lnTo>
                <a:lnTo>
                  <a:pt x="324162" y="325461"/>
                </a:lnTo>
                <a:lnTo>
                  <a:pt x="261795" y="331719"/>
                </a:lnTo>
                <a:lnTo>
                  <a:pt x="197785" y="336740"/>
                </a:lnTo>
                <a:lnTo>
                  <a:pt x="132542" y="340436"/>
                </a:lnTo>
                <a:lnTo>
                  <a:pt x="66476" y="342718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7165153" y="339392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7165153" y="33939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7745351" y="334312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7745251" y="3517393"/>
            <a:ext cx="3387" cy="51647"/>
          </a:xfrm>
          <a:custGeom>
            <a:avLst/>
            <a:gdLst/>
            <a:ahLst/>
            <a:cxnLst/>
            <a:rect l="l" t="t" r="r" b="b"/>
            <a:pathLst>
              <a:path w="2539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7719151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7719151" y="310912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7745351" y="3165707"/>
            <a:ext cx="847" cy="54187"/>
          </a:xfrm>
          <a:custGeom>
            <a:avLst/>
            <a:gdLst/>
            <a:ahLst/>
            <a:cxnLst/>
            <a:rect l="l" t="t" r="r" b="b"/>
            <a:pathLst>
              <a:path w="635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7773051" y="3137176"/>
            <a:ext cx="1043940" cy="460587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1499" y="345011"/>
                </a:moveTo>
                <a:lnTo>
                  <a:pt x="70320" y="344134"/>
                </a:lnTo>
                <a:lnTo>
                  <a:pt x="138668" y="341570"/>
                </a:lnTo>
                <a:lnTo>
                  <a:pt x="206064" y="337427"/>
                </a:lnTo>
                <a:lnTo>
                  <a:pt x="272033" y="331810"/>
                </a:lnTo>
                <a:lnTo>
                  <a:pt x="336095" y="324823"/>
                </a:lnTo>
                <a:lnTo>
                  <a:pt x="397773" y="316572"/>
                </a:lnTo>
                <a:lnTo>
                  <a:pt x="456591" y="307162"/>
                </a:lnTo>
                <a:lnTo>
                  <a:pt x="512070" y="296699"/>
                </a:lnTo>
                <a:lnTo>
                  <a:pt x="563732" y="285288"/>
                </a:lnTo>
                <a:lnTo>
                  <a:pt x="611101" y="273034"/>
                </a:lnTo>
                <a:lnTo>
                  <a:pt x="653699" y="260043"/>
                </a:lnTo>
                <a:lnTo>
                  <a:pt x="691048" y="246420"/>
                </a:lnTo>
                <a:lnTo>
                  <a:pt x="748090" y="217699"/>
                </a:lnTo>
                <a:lnTo>
                  <a:pt x="778406" y="187715"/>
                </a:lnTo>
                <a:lnTo>
                  <a:pt x="782348" y="172512"/>
                </a:lnTo>
                <a:lnTo>
                  <a:pt x="778340" y="157307"/>
                </a:lnTo>
                <a:lnTo>
                  <a:pt x="747889" y="127318"/>
                </a:lnTo>
                <a:lnTo>
                  <a:pt x="690708" y="98595"/>
                </a:lnTo>
                <a:lnTo>
                  <a:pt x="653286" y="84971"/>
                </a:lnTo>
                <a:lnTo>
                  <a:pt x="610612" y="71979"/>
                </a:lnTo>
                <a:lnTo>
                  <a:pt x="563164" y="59725"/>
                </a:lnTo>
                <a:lnTo>
                  <a:pt x="511418" y="48313"/>
                </a:lnTo>
                <a:lnTo>
                  <a:pt x="455853" y="37850"/>
                </a:lnTo>
                <a:lnTo>
                  <a:pt x="396944" y="28440"/>
                </a:lnTo>
                <a:lnTo>
                  <a:pt x="335169" y="20189"/>
                </a:lnTo>
                <a:lnTo>
                  <a:pt x="271005" y="13201"/>
                </a:lnTo>
                <a:lnTo>
                  <a:pt x="204929" y="7584"/>
                </a:lnTo>
                <a:lnTo>
                  <a:pt x="137418" y="3440"/>
                </a:lnTo>
                <a:lnTo>
                  <a:pt x="68949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7165153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7165153" y="29339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7177852" y="2698065"/>
            <a:ext cx="1137920" cy="22665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1502">
              <a:spcBef>
                <a:spcPts val="380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  <a:p>
            <a:pPr marL="201502">
              <a:spcBef>
                <a:spcPts val="25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933">
              <a:latin typeface="Times New Roman"/>
              <a:cs typeface="Times New Roman"/>
            </a:endParaRPr>
          </a:p>
          <a:p>
            <a:pPr marL="201502"/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  <a:p>
            <a:pPr marL="201502">
              <a:spcBef>
                <a:spcPts val="247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204042"/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  <a:p>
            <a:pPr marL="168481">
              <a:spcBef>
                <a:spcPts val="305"/>
              </a:spcBef>
            </a:pPr>
            <a:r>
              <a:rPr sz="800" spc="-13" dirty="0">
                <a:solidFill>
                  <a:srgbClr val="8A80D1"/>
                </a:solidFill>
                <a:latin typeface="Arial"/>
                <a:cs typeface="Arial"/>
              </a:rPr>
              <a:t>3x3 conv, </a:t>
            </a:r>
            <a:r>
              <a:rPr sz="800" spc="-7" dirty="0">
                <a:solidFill>
                  <a:srgbClr val="8A80D1"/>
                </a:solidFill>
                <a:latin typeface="Arial"/>
                <a:cs typeface="Arial"/>
              </a:rPr>
              <a:t>128, </a:t>
            </a:r>
            <a:r>
              <a:rPr sz="800" spc="33" dirty="0">
                <a:solidFill>
                  <a:srgbClr val="8A80D1"/>
                </a:solidFill>
                <a:latin typeface="Arial"/>
                <a:cs typeface="Arial"/>
              </a:rPr>
              <a:t>/</a:t>
            </a:r>
            <a:r>
              <a:rPr sz="800" spc="-100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8A80D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spcBef>
                <a:spcPts val="73"/>
              </a:spcBef>
            </a:pPr>
            <a:endParaRPr sz="1000">
              <a:latin typeface="Times New Roman"/>
              <a:cs typeface="Times New Roman"/>
            </a:endParaRPr>
          </a:p>
          <a:p>
            <a:pPr marL="235367"/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  <a:p>
            <a:pPr marL="235367">
              <a:spcBef>
                <a:spcPts val="25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933">
              <a:latin typeface="Times New Roman"/>
              <a:cs typeface="Times New Roman"/>
            </a:endParaRPr>
          </a:p>
          <a:p>
            <a:pPr marL="235367"/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  <a:p>
            <a:pPr marL="235367">
              <a:spcBef>
                <a:spcPts val="25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45351" y="2883180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7745351" y="3057527"/>
            <a:ext cx="847" cy="51647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7719151" y="265556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7719151" y="265556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7745351" y="2711774"/>
            <a:ext cx="847" cy="48260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7773152" y="2683727"/>
            <a:ext cx="1065953" cy="453813"/>
          </a:xfrm>
          <a:custGeom>
            <a:avLst/>
            <a:gdLst/>
            <a:ahLst/>
            <a:cxnLst/>
            <a:rect l="l" t="t" r="r" b="b"/>
            <a:pathLst>
              <a:path w="799465" h="340360">
                <a:moveTo>
                  <a:pt x="0" y="340199"/>
                </a:moveTo>
                <a:lnTo>
                  <a:pt x="66547" y="339426"/>
                </a:lnTo>
                <a:lnTo>
                  <a:pt x="132682" y="337165"/>
                </a:lnTo>
                <a:lnTo>
                  <a:pt x="197993" y="333505"/>
                </a:lnTo>
                <a:lnTo>
                  <a:pt x="262071" y="328532"/>
                </a:lnTo>
                <a:lnTo>
                  <a:pt x="324503" y="322334"/>
                </a:lnTo>
                <a:lnTo>
                  <a:pt x="384878" y="314999"/>
                </a:lnTo>
                <a:lnTo>
                  <a:pt x="442787" y="306613"/>
                </a:lnTo>
                <a:lnTo>
                  <a:pt x="497817" y="297266"/>
                </a:lnTo>
                <a:lnTo>
                  <a:pt x="549558" y="287043"/>
                </a:lnTo>
                <a:lnTo>
                  <a:pt x="597598" y="276032"/>
                </a:lnTo>
                <a:lnTo>
                  <a:pt x="641528" y="264322"/>
                </a:lnTo>
                <a:lnTo>
                  <a:pt x="680935" y="251999"/>
                </a:lnTo>
                <a:lnTo>
                  <a:pt x="744539" y="225866"/>
                </a:lnTo>
                <a:lnTo>
                  <a:pt x="785123" y="198332"/>
                </a:lnTo>
                <a:lnTo>
                  <a:pt x="799398" y="170099"/>
                </a:lnTo>
                <a:lnTo>
                  <a:pt x="795779" y="155939"/>
                </a:lnTo>
                <a:lnTo>
                  <a:pt x="767990" y="127968"/>
                </a:lnTo>
                <a:lnTo>
                  <a:pt x="715537" y="101047"/>
                </a:lnTo>
                <a:lnTo>
                  <a:pt x="641712" y="75876"/>
                </a:lnTo>
                <a:lnTo>
                  <a:pt x="597812" y="64166"/>
                </a:lnTo>
                <a:lnTo>
                  <a:pt x="549802" y="53156"/>
                </a:lnTo>
                <a:lnTo>
                  <a:pt x="498093" y="42933"/>
                </a:lnTo>
                <a:lnTo>
                  <a:pt x="443096" y="33585"/>
                </a:lnTo>
                <a:lnTo>
                  <a:pt x="385223" y="25199"/>
                </a:lnTo>
                <a:lnTo>
                  <a:pt x="324884" y="17864"/>
                </a:lnTo>
                <a:lnTo>
                  <a:pt x="262491" y="11666"/>
                </a:lnTo>
                <a:lnTo>
                  <a:pt x="198455" y="6693"/>
                </a:lnTo>
                <a:lnTo>
                  <a:pt x="133187" y="3033"/>
                </a:lnTo>
                <a:lnTo>
                  <a:pt x="67098" y="772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7748151" y="2580418"/>
            <a:ext cx="847" cy="80433"/>
          </a:xfrm>
          <a:custGeom>
            <a:avLst/>
            <a:gdLst/>
            <a:ahLst/>
            <a:cxnLst/>
            <a:rect l="l" t="t" r="r" b="b"/>
            <a:pathLst>
              <a:path w="635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7727384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7727384" y="2522785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 txBox="1"/>
          <p:nvPr/>
        </p:nvSpPr>
        <p:spPr>
          <a:xfrm>
            <a:off x="7688687" y="2289346"/>
            <a:ext cx="12784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"/>
                <a:cs typeface="Arial"/>
              </a:rPr>
              <a:t>..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latin typeface="Arial"/>
                <a:cs typeface="Arial"/>
              </a:rPr>
              <a:t>.</a:t>
            </a:r>
            <a:endParaRPr sz="1333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49118" y="2337045"/>
            <a:ext cx="847" cy="97367"/>
          </a:xfrm>
          <a:custGeom>
            <a:avLst/>
            <a:gdLst/>
            <a:ahLst/>
            <a:cxnLst/>
            <a:rect l="l" t="t" r="r" b="b"/>
            <a:pathLst>
              <a:path w="635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7728584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7728584" y="227941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7169986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7169986" y="202505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 txBox="1"/>
          <p:nvPr/>
        </p:nvSpPr>
        <p:spPr>
          <a:xfrm>
            <a:off x="7182686" y="1995324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5990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512,</a:t>
            </a:r>
            <a:r>
              <a:rPr sz="933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13" dirty="0">
                <a:solidFill>
                  <a:srgbClr val="38751C"/>
                </a:solidFill>
                <a:latin typeface="Arial"/>
                <a:cs typeface="Arial"/>
              </a:rPr>
              <a:t>/2</a:t>
            </a:r>
            <a:endParaRPr sz="933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50184" y="1974252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7722917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7722917" y="220444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67"/>
          <p:cNvSpPr/>
          <p:nvPr/>
        </p:nvSpPr>
        <p:spPr>
          <a:xfrm>
            <a:off x="7749918" y="2148845"/>
            <a:ext cx="847" cy="55880"/>
          </a:xfrm>
          <a:custGeom>
            <a:avLst/>
            <a:gdLst/>
            <a:ahLst/>
            <a:cxnLst/>
            <a:rect l="l" t="t" r="r" b="b"/>
            <a:pathLst>
              <a:path w="635" h="41910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/>
          <p:nvPr/>
        </p:nvSpPr>
        <p:spPr>
          <a:xfrm>
            <a:off x="7722917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69"/>
          <p:cNvSpPr/>
          <p:nvPr/>
        </p:nvSpPr>
        <p:spPr>
          <a:xfrm>
            <a:off x="7722917" y="174680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/>
          <p:nvPr/>
        </p:nvSpPr>
        <p:spPr>
          <a:xfrm>
            <a:off x="7749785" y="1803243"/>
            <a:ext cx="847" cy="48260"/>
          </a:xfrm>
          <a:custGeom>
            <a:avLst/>
            <a:gdLst/>
            <a:ahLst/>
            <a:cxnLst/>
            <a:rect l="l" t="t" r="r" b="b"/>
            <a:pathLst>
              <a:path w="635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/>
          <p:nvPr/>
        </p:nvSpPr>
        <p:spPr>
          <a:xfrm>
            <a:off x="7776917" y="1775006"/>
            <a:ext cx="1039707" cy="458047"/>
          </a:xfrm>
          <a:custGeom>
            <a:avLst/>
            <a:gdLst/>
            <a:ahLst/>
            <a:cxnLst/>
            <a:rect l="l" t="t" r="r" b="b"/>
            <a:pathLst>
              <a:path w="779779" h="343535">
                <a:moveTo>
                  <a:pt x="0" y="0"/>
                </a:moveTo>
                <a:lnTo>
                  <a:pt x="68673" y="873"/>
                </a:lnTo>
                <a:lnTo>
                  <a:pt x="136869" y="3422"/>
                </a:lnTo>
                <a:lnTo>
                  <a:pt x="204113" y="7544"/>
                </a:lnTo>
                <a:lnTo>
                  <a:pt x="269930" y="13132"/>
                </a:lnTo>
                <a:lnTo>
                  <a:pt x="333843" y="20083"/>
                </a:lnTo>
                <a:lnTo>
                  <a:pt x="395377" y="28291"/>
                </a:lnTo>
                <a:lnTo>
                  <a:pt x="454056" y="37652"/>
                </a:lnTo>
                <a:lnTo>
                  <a:pt x="509406" y="48060"/>
                </a:lnTo>
                <a:lnTo>
                  <a:pt x="560949" y="59411"/>
                </a:lnTo>
                <a:lnTo>
                  <a:pt x="608212" y="71601"/>
                </a:lnTo>
                <a:lnTo>
                  <a:pt x="650717" y="84524"/>
                </a:lnTo>
                <a:lnTo>
                  <a:pt x="687990" y="98076"/>
                </a:lnTo>
                <a:lnTo>
                  <a:pt x="744936" y="126647"/>
                </a:lnTo>
                <a:lnTo>
                  <a:pt x="775246" y="156475"/>
                </a:lnTo>
                <a:lnTo>
                  <a:pt x="779223" y="171599"/>
                </a:lnTo>
                <a:lnTo>
                  <a:pt x="775272" y="186723"/>
                </a:lnTo>
                <a:lnTo>
                  <a:pt x="745017" y="216551"/>
                </a:lnTo>
                <a:lnTo>
                  <a:pt x="688126" y="245122"/>
                </a:lnTo>
                <a:lnTo>
                  <a:pt x="650883" y="258674"/>
                </a:lnTo>
                <a:lnTo>
                  <a:pt x="608407" y="271597"/>
                </a:lnTo>
                <a:lnTo>
                  <a:pt x="561177" y="283787"/>
                </a:lnTo>
                <a:lnTo>
                  <a:pt x="509666" y="295138"/>
                </a:lnTo>
                <a:lnTo>
                  <a:pt x="454351" y="305547"/>
                </a:lnTo>
                <a:lnTo>
                  <a:pt x="395708" y="314907"/>
                </a:lnTo>
                <a:lnTo>
                  <a:pt x="334213" y="323115"/>
                </a:lnTo>
                <a:lnTo>
                  <a:pt x="270341" y="330066"/>
                </a:lnTo>
                <a:lnTo>
                  <a:pt x="204567" y="335654"/>
                </a:lnTo>
                <a:lnTo>
                  <a:pt x="137369" y="339776"/>
                </a:lnTo>
                <a:lnTo>
                  <a:pt x="69221" y="342326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2" name="object 72"/>
          <p:cNvSpPr/>
          <p:nvPr/>
        </p:nvSpPr>
        <p:spPr>
          <a:xfrm>
            <a:off x="7167553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73"/>
          <p:cNvSpPr/>
          <p:nvPr/>
        </p:nvSpPr>
        <p:spPr>
          <a:xfrm>
            <a:off x="7167553" y="139754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74"/>
          <p:cNvSpPr/>
          <p:nvPr/>
        </p:nvSpPr>
        <p:spPr>
          <a:xfrm>
            <a:off x="7167553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/>
          <p:nvPr/>
        </p:nvSpPr>
        <p:spPr>
          <a:xfrm>
            <a:off x="7167553" y="15717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6" name="object 76"/>
          <p:cNvSpPr txBox="1"/>
          <p:nvPr/>
        </p:nvSpPr>
        <p:spPr>
          <a:xfrm>
            <a:off x="7180252" y="1335852"/>
            <a:ext cx="1137920" cy="66146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1502">
              <a:spcBef>
                <a:spcPts val="380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  <a:p>
            <a:pPr marL="201502">
              <a:spcBef>
                <a:spcPts val="25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933">
              <a:latin typeface="Times New Roman"/>
              <a:cs typeface="Times New Roman"/>
            </a:endParaRPr>
          </a:p>
          <a:p>
            <a:pPr marL="204042"/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1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747751" y="152094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/>
          <p:nvPr/>
        </p:nvSpPr>
        <p:spPr>
          <a:xfrm>
            <a:off x="7747918" y="1695206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79"/>
          <p:cNvSpPr/>
          <p:nvPr/>
        </p:nvSpPr>
        <p:spPr>
          <a:xfrm>
            <a:off x="7721051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/>
          <p:nvPr/>
        </p:nvSpPr>
        <p:spPr>
          <a:xfrm>
            <a:off x="7721051" y="1286958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7747751" y="1343540"/>
            <a:ext cx="847" cy="54187"/>
          </a:xfrm>
          <a:custGeom>
            <a:avLst/>
            <a:gdLst/>
            <a:ahLst/>
            <a:cxnLst/>
            <a:rect l="l" t="t" r="r" b="b"/>
            <a:pathLst>
              <a:path w="635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82"/>
          <p:cNvSpPr/>
          <p:nvPr/>
        </p:nvSpPr>
        <p:spPr>
          <a:xfrm>
            <a:off x="7774917" y="1315007"/>
            <a:ext cx="1041400" cy="460587"/>
          </a:xfrm>
          <a:custGeom>
            <a:avLst/>
            <a:gdLst/>
            <a:ahLst/>
            <a:cxnLst/>
            <a:rect l="l" t="t" r="r" b="b"/>
            <a:pathLst>
              <a:path w="781050" h="345440">
                <a:moveTo>
                  <a:pt x="1499" y="344999"/>
                </a:moveTo>
                <a:lnTo>
                  <a:pt x="70197" y="344121"/>
                </a:lnTo>
                <a:lnTo>
                  <a:pt x="138422" y="341558"/>
                </a:lnTo>
                <a:lnTo>
                  <a:pt x="205698" y="337415"/>
                </a:lnTo>
                <a:lnTo>
                  <a:pt x="271548" y="331797"/>
                </a:lnTo>
                <a:lnTo>
                  <a:pt x="335495" y="324810"/>
                </a:lnTo>
                <a:lnTo>
                  <a:pt x="397063" y="316559"/>
                </a:lnTo>
                <a:lnTo>
                  <a:pt x="455775" y="307149"/>
                </a:lnTo>
                <a:lnTo>
                  <a:pt x="511154" y="296686"/>
                </a:lnTo>
                <a:lnTo>
                  <a:pt x="562724" y="285275"/>
                </a:lnTo>
                <a:lnTo>
                  <a:pt x="610008" y="273022"/>
                </a:lnTo>
                <a:lnTo>
                  <a:pt x="652530" y="260031"/>
                </a:lnTo>
                <a:lnTo>
                  <a:pt x="689812" y="246408"/>
                </a:lnTo>
                <a:lnTo>
                  <a:pt x="746751" y="217687"/>
                </a:lnTo>
                <a:lnTo>
                  <a:pt x="777013" y="187702"/>
                </a:lnTo>
                <a:lnTo>
                  <a:pt x="780948" y="172499"/>
                </a:lnTo>
                <a:lnTo>
                  <a:pt x="776947" y="157296"/>
                </a:lnTo>
                <a:lnTo>
                  <a:pt x="746551" y="127311"/>
                </a:lnTo>
                <a:lnTo>
                  <a:pt x="689472" y="98591"/>
                </a:lnTo>
                <a:lnTo>
                  <a:pt x="652116" y="84968"/>
                </a:lnTo>
                <a:lnTo>
                  <a:pt x="609519" y="71977"/>
                </a:lnTo>
                <a:lnTo>
                  <a:pt x="562156" y="59723"/>
                </a:lnTo>
                <a:lnTo>
                  <a:pt x="510503" y="48312"/>
                </a:lnTo>
                <a:lnTo>
                  <a:pt x="455037" y="37849"/>
                </a:lnTo>
                <a:lnTo>
                  <a:pt x="396233" y="28439"/>
                </a:lnTo>
                <a:lnTo>
                  <a:pt x="334569" y="20188"/>
                </a:lnTo>
                <a:lnTo>
                  <a:pt x="270520" y="13201"/>
                </a:lnTo>
                <a:lnTo>
                  <a:pt x="204562" y="7583"/>
                </a:lnTo>
                <a:lnTo>
                  <a:pt x="137172" y="3440"/>
                </a:lnTo>
                <a:lnTo>
                  <a:pt x="68826" y="877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7167553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84"/>
          <p:cNvSpPr/>
          <p:nvPr/>
        </p:nvSpPr>
        <p:spPr>
          <a:xfrm>
            <a:off x="7167553" y="93760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85"/>
          <p:cNvSpPr txBox="1"/>
          <p:nvPr/>
        </p:nvSpPr>
        <p:spPr>
          <a:xfrm>
            <a:off x="7180253" y="90788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167553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87"/>
          <p:cNvSpPr/>
          <p:nvPr/>
        </p:nvSpPr>
        <p:spPr>
          <a:xfrm>
            <a:off x="7167553" y="11118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8" name="object 88"/>
          <p:cNvSpPr txBox="1"/>
          <p:nvPr/>
        </p:nvSpPr>
        <p:spPr>
          <a:xfrm>
            <a:off x="7180253" y="108209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512</a:t>
            </a:r>
            <a:endParaRPr sz="933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747751" y="1061013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0" name="object 90"/>
          <p:cNvSpPr/>
          <p:nvPr/>
        </p:nvSpPr>
        <p:spPr>
          <a:xfrm>
            <a:off x="7747651" y="1235358"/>
            <a:ext cx="847" cy="51647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91"/>
          <p:cNvSpPr/>
          <p:nvPr/>
        </p:nvSpPr>
        <p:spPr>
          <a:xfrm>
            <a:off x="7775051" y="845958"/>
            <a:ext cx="1041400" cy="469900"/>
          </a:xfrm>
          <a:custGeom>
            <a:avLst/>
            <a:gdLst/>
            <a:ahLst/>
            <a:cxnLst/>
            <a:rect l="l" t="t" r="r" b="b"/>
            <a:pathLst>
              <a:path w="781050" h="352425">
                <a:moveTo>
                  <a:pt x="0" y="351899"/>
                </a:moveTo>
                <a:lnTo>
                  <a:pt x="68817" y="351003"/>
                </a:lnTo>
                <a:lnTo>
                  <a:pt x="137154" y="348389"/>
                </a:lnTo>
                <a:lnTo>
                  <a:pt x="204536" y="344163"/>
                </a:lnTo>
                <a:lnTo>
                  <a:pt x="270485" y="338433"/>
                </a:lnTo>
                <a:lnTo>
                  <a:pt x="334526" y="331306"/>
                </a:lnTo>
                <a:lnTo>
                  <a:pt x="396183" y="322890"/>
                </a:lnTo>
                <a:lnTo>
                  <a:pt x="454978" y="313292"/>
                </a:lnTo>
                <a:lnTo>
                  <a:pt x="510438" y="302620"/>
                </a:lnTo>
                <a:lnTo>
                  <a:pt x="562084" y="290981"/>
                </a:lnTo>
                <a:lnTo>
                  <a:pt x="609441" y="278482"/>
                </a:lnTo>
                <a:lnTo>
                  <a:pt x="652033" y="265231"/>
                </a:lnTo>
                <a:lnTo>
                  <a:pt x="689383" y="251336"/>
                </a:lnTo>
                <a:lnTo>
                  <a:pt x="746455" y="222041"/>
                </a:lnTo>
                <a:lnTo>
                  <a:pt x="776847" y="191456"/>
                </a:lnTo>
                <a:lnTo>
                  <a:pt x="780848" y="175949"/>
                </a:lnTo>
                <a:lnTo>
                  <a:pt x="776913" y="160442"/>
                </a:lnTo>
                <a:lnTo>
                  <a:pt x="746656" y="129858"/>
                </a:lnTo>
                <a:lnTo>
                  <a:pt x="689724" y="100563"/>
                </a:lnTo>
                <a:lnTo>
                  <a:pt x="652446" y="86667"/>
                </a:lnTo>
                <a:lnTo>
                  <a:pt x="609930" y="73416"/>
                </a:lnTo>
                <a:lnTo>
                  <a:pt x="562652" y="60918"/>
                </a:lnTo>
                <a:lnTo>
                  <a:pt x="511089" y="49278"/>
                </a:lnTo>
                <a:lnTo>
                  <a:pt x="455717" y="38606"/>
                </a:lnTo>
                <a:lnTo>
                  <a:pt x="397012" y="29008"/>
                </a:lnTo>
                <a:lnTo>
                  <a:pt x="335452" y="20592"/>
                </a:lnTo>
                <a:lnTo>
                  <a:pt x="271513" y="13465"/>
                </a:lnTo>
                <a:lnTo>
                  <a:pt x="205671" y="7735"/>
                </a:lnTo>
                <a:lnTo>
                  <a:pt x="138404" y="3509"/>
                </a:lnTo>
                <a:lnTo>
                  <a:pt x="70188" y="895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2" name="object 92"/>
          <p:cNvSpPr/>
          <p:nvPr/>
        </p:nvSpPr>
        <p:spPr>
          <a:xfrm>
            <a:off x="7722951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93"/>
          <p:cNvSpPr/>
          <p:nvPr/>
        </p:nvSpPr>
        <p:spPr>
          <a:xfrm>
            <a:off x="7722951" y="81778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39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4" name="object 94"/>
          <p:cNvSpPr/>
          <p:nvPr/>
        </p:nvSpPr>
        <p:spPr>
          <a:xfrm>
            <a:off x="7747751" y="874008"/>
            <a:ext cx="2540" cy="64347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95"/>
          <p:cNvSpPr/>
          <p:nvPr/>
        </p:nvSpPr>
        <p:spPr>
          <a:xfrm>
            <a:off x="7750151" y="754629"/>
            <a:ext cx="0" cy="70273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7157319" y="257966"/>
          <a:ext cx="1160780" cy="48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552">
                <a:tc>
                  <a:txBody>
                    <a:bodyPr/>
                    <a:lstStyle/>
                    <a:p>
                      <a:pPr marL="22225" algn="ctr">
                        <a:lnSpc>
                          <a:spcPts val="76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9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marL="1841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672595" y="1952562"/>
            <a:ext cx="3644053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Total depths of 34, 50, 101, or  152 layers for</a:t>
            </a:r>
            <a:r>
              <a:rPr sz="2133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2133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614989" y="2423428"/>
            <a:ext cx="1304713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7998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0" name="object 100"/>
          <p:cNvSpPr/>
          <p:nvPr/>
        </p:nvSpPr>
        <p:spPr>
          <a:xfrm>
            <a:off x="6906286" y="2368776"/>
            <a:ext cx="140665" cy="109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101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5494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/>
          <p:nvPr/>
        </p:nvSpPr>
        <p:spPr>
          <a:xfrm>
            <a:off x="8378850" y="2430532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9"/>
                </a:lnTo>
                <a:lnTo>
                  <a:pt x="0" y="2885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378850" y="2430531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029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1x1 conv,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256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082" y="1940720"/>
            <a:ext cx="256540" cy="232833"/>
          </a:xfrm>
          <a:custGeom>
            <a:avLst/>
            <a:gdLst/>
            <a:ahLst/>
            <a:cxnLst/>
            <a:rect l="l" t="t" r="r" b="b"/>
            <a:pathLst>
              <a:path w="192404" h="174625">
                <a:moveTo>
                  <a:pt x="0" y="87182"/>
                </a:moveTo>
                <a:lnTo>
                  <a:pt x="7538" y="53246"/>
                </a:lnTo>
                <a:lnTo>
                  <a:pt x="28093" y="25534"/>
                </a:lnTo>
                <a:lnTo>
                  <a:pt x="58577" y="6851"/>
                </a:lnTo>
                <a:lnTo>
                  <a:pt x="95899" y="0"/>
                </a:lnTo>
                <a:lnTo>
                  <a:pt x="133232" y="6851"/>
                </a:lnTo>
                <a:lnTo>
                  <a:pt x="163715" y="25534"/>
                </a:lnTo>
                <a:lnTo>
                  <a:pt x="184264" y="53246"/>
                </a:lnTo>
                <a:lnTo>
                  <a:pt x="191799" y="87182"/>
                </a:lnTo>
                <a:lnTo>
                  <a:pt x="184264" y="121116"/>
                </a:lnTo>
                <a:lnTo>
                  <a:pt x="163715" y="148828"/>
                </a:lnTo>
                <a:lnTo>
                  <a:pt x="133232" y="167513"/>
                </a:lnTo>
                <a:lnTo>
                  <a:pt x="95899" y="174364"/>
                </a:lnTo>
                <a:lnTo>
                  <a:pt x="58577" y="167513"/>
                </a:lnTo>
                <a:lnTo>
                  <a:pt x="28093" y="148828"/>
                </a:lnTo>
                <a:lnTo>
                  <a:pt x="7538" y="121116"/>
                </a:lnTo>
                <a:lnTo>
                  <a:pt x="0" y="871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165682" y="1993523"/>
            <a:ext cx="44873" cy="48260"/>
          </a:xfrm>
          <a:custGeom>
            <a:avLst/>
            <a:gdLst/>
            <a:ahLst/>
            <a:cxnLst/>
            <a:rect l="l" t="t" r="r" b="b"/>
            <a:pathLst>
              <a:path w="33654" h="36194">
                <a:moveTo>
                  <a:pt x="33424" y="35617"/>
                </a:moveTo>
                <a:lnTo>
                  <a:pt x="0" y="35617"/>
                </a:lnTo>
                <a:lnTo>
                  <a:pt x="0" y="0"/>
                </a:lnTo>
                <a:lnTo>
                  <a:pt x="33424" y="0"/>
                </a:lnTo>
                <a:lnTo>
                  <a:pt x="33424" y="35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118182" y="2056960"/>
            <a:ext cx="139700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74" y="0"/>
                </a:lnTo>
              </a:path>
            </a:pathLst>
          </a:custGeom>
          <a:ln w="239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165682" y="2072909"/>
            <a:ext cx="44873" cy="48260"/>
          </a:xfrm>
          <a:custGeom>
            <a:avLst/>
            <a:gdLst/>
            <a:ahLst/>
            <a:cxnLst/>
            <a:rect l="l" t="t" r="r" b="b"/>
            <a:pathLst>
              <a:path w="33654" h="36194">
                <a:moveTo>
                  <a:pt x="33424" y="35617"/>
                </a:moveTo>
                <a:lnTo>
                  <a:pt x="0" y="35617"/>
                </a:lnTo>
                <a:lnTo>
                  <a:pt x="0" y="0"/>
                </a:lnTo>
                <a:lnTo>
                  <a:pt x="33424" y="0"/>
                </a:lnTo>
                <a:lnTo>
                  <a:pt x="33424" y="35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188181" y="2249532"/>
            <a:ext cx="847" cy="181187"/>
          </a:xfrm>
          <a:custGeom>
            <a:avLst/>
            <a:gdLst/>
            <a:ahLst/>
            <a:cxnLst/>
            <a:rect l="l" t="t" r="r" b="b"/>
            <a:pathLst>
              <a:path w="634" h="135889">
                <a:moveTo>
                  <a:pt x="199" y="1357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167182" y="2191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249"/>
                </a:moveTo>
                <a:lnTo>
                  <a:pt x="15674" y="0"/>
                </a:lnTo>
                <a:lnTo>
                  <a:pt x="31474" y="43202"/>
                </a:lnTo>
                <a:lnTo>
                  <a:pt x="0" y="43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9167182" y="2191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02"/>
                </a:moveTo>
                <a:lnTo>
                  <a:pt x="15674" y="0"/>
                </a:lnTo>
                <a:lnTo>
                  <a:pt x="0" y="43249"/>
                </a:lnTo>
                <a:lnTo>
                  <a:pt x="31474" y="432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9060349" y="4217442"/>
            <a:ext cx="255799" cy="541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184613" y="1702910"/>
            <a:ext cx="3387" cy="237913"/>
          </a:xfrm>
          <a:custGeom>
            <a:avLst/>
            <a:gdLst/>
            <a:ahLst/>
            <a:cxnLst/>
            <a:rect l="l" t="t" r="r" b="b"/>
            <a:pathLst>
              <a:path w="2540" h="178434">
                <a:moveTo>
                  <a:pt x="2499" y="17835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163648" y="164528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43442"/>
                </a:moveTo>
                <a:lnTo>
                  <a:pt x="15124" y="0"/>
                </a:lnTo>
                <a:lnTo>
                  <a:pt x="31474" y="42999"/>
                </a:lnTo>
                <a:lnTo>
                  <a:pt x="0" y="43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9163648" y="164528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2999"/>
                </a:moveTo>
                <a:lnTo>
                  <a:pt x="15124" y="0"/>
                </a:lnTo>
                <a:lnTo>
                  <a:pt x="0" y="43442"/>
                </a:lnTo>
                <a:lnTo>
                  <a:pt x="31474" y="4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303447" y="2066325"/>
            <a:ext cx="1387687" cy="2564552"/>
          </a:xfrm>
          <a:custGeom>
            <a:avLst/>
            <a:gdLst/>
            <a:ahLst/>
            <a:cxnLst/>
            <a:rect l="l" t="t" r="r" b="b"/>
            <a:pathLst>
              <a:path w="1040765" h="1923414">
                <a:moveTo>
                  <a:pt x="0" y="1923373"/>
                </a:moveTo>
                <a:lnTo>
                  <a:pt x="45910" y="1922133"/>
                </a:lnTo>
                <a:lnTo>
                  <a:pt x="91762" y="1918461"/>
                </a:lnTo>
                <a:lnTo>
                  <a:pt x="137473" y="1912432"/>
                </a:lnTo>
                <a:lnTo>
                  <a:pt x="182962" y="1904119"/>
                </a:lnTo>
                <a:lnTo>
                  <a:pt x="228148" y="1893596"/>
                </a:lnTo>
                <a:lnTo>
                  <a:pt x="272950" y="1880936"/>
                </a:lnTo>
                <a:lnTo>
                  <a:pt x="317285" y="1866213"/>
                </a:lnTo>
                <a:lnTo>
                  <a:pt x="361073" y="1849501"/>
                </a:lnTo>
                <a:lnTo>
                  <a:pt x="404232" y="1830873"/>
                </a:lnTo>
                <a:lnTo>
                  <a:pt x="446680" y="1810404"/>
                </a:lnTo>
                <a:lnTo>
                  <a:pt x="488337" y="1788166"/>
                </a:lnTo>
                <a:lnTo>
                  <a:pt x="529121" y="1764234"/>
                </a:lnTo>
                <a:lnTo>
                  <a:pt x="568950" y="1738681"/>
                </a:lnTo>
                <a:lnTo>
                  <a:pt x="607744" y="1711580"/>
                </a:lnTo>
                <a:lnTo>
                  <a:pt x="645420" y="1683007"/>
                </a:lnTo>
                <a:lnTo>
                  <a:pt x="681897" y="1653033"/>
                </a:lnTo>
                <a:lnTo>
                  <a:pt x="717095" y="1621733"/>
                </a:lnTo>
                <a:lnTo>
                  <a:pt x="750931" y="1589181"/>
                </a:lnTo>
                <a:lnTo>
                  <a:pt x="783324" y="1555450"/>
                </a:lnTo>
                <a:lnTo>
                  <a:pt x="814193" y="1520613"/>
                </a:lnTo>
                <a:lnTo>
                  <a:pt x="843456" y="1484746"/>
                </a:lnTo>
                <a:lnTo>
                  <a:pt x="871032" y="1447920"/>
                </a:lnTo>
                <a:lnTo>
                  <a:pt x="896839" y="1410211"/>
                </a:lnTo>
                <a:lnTo>
                  <a:pt x="920797" y="1371691"/>
                </a:lnTo>
                <a:lnTo>
                  <a:pt x="942824" y="1332434"/>
                </a:lnTo>
                <a:lnTo>
                  <a:pt x="962837" y="1292514"/>
                </a:lnTo>
                <a:lnTo>
                  <a:pt x="980757" y="1252005"/>
                </a:lnTo>
                <a:lnTo>
                  <a:pt x="996501" y="1210980"/>
                </a:lnTo>
                <a:lnTo>
                  <a:pt x="1009988" y="1169513"/>
                </a:lnTo>
                <a:lnTo>
                  <a:pt x="1021137" y="1127677"/>
                </a:lnTo>
                <a:lnTo>
                  <a:pt x="1029867" y="1085547"/>
                </a:lnTo>
                <a:lnTo>
                  <a:pt x="1036095" y="1043196"/>
                </a:lnTo>
                <a:lnTo>
                  <a:pt x="1039741" y="1000697"/>
                </a:lnTo>
                <a:lnTo>
                  <a:pt x="1040722" y="958125"/>
                </a:lnTo>
                <a:lnTo>
                  <a:pt x="1038786" y="912896"/>
                </a:lnTo>
                <a:lnTo>
                  <a:pt x="1033847" y="867755"/>
                </a:lnTo>
                <a:lnTo>
                  <a:pt x="1026002" y="822791"/>
                </a:lnTo>
                <a:lnTo>
                  <a:pt x="1015346" y="778091"/>
                </a:lnTo>
                <a:lnTo>
                  <a:pt x="1001976" y="733745"/>
                </a:lnTo>
                <a:lnTo>
                  <a:pt x="985987" y="689840"/>
                </a:lnTo>
                <a:lnTo>
                  <a:pt x="967476" y="646465"/>
                </a:lnTo>
                <a:lnTo>
                  <a:pt x="946538" y="603709"/>
                </a:lnTo>
                <a:lnTo>
                  <a:pt x="923270" y="561659"/>
                </a:lnTo>
                <a:lnTo>
                  <a:pt x="897767" y="520405"/>
                </a:lnTo>
                <a:lnTo>
                  <a:pt x="870125" y="480035"/>
                </a:lnTo>
                <a:lnTo>
                  <a:pt x="840441" y="440636"/>
                </a:lnTo>
                <a:lnTo>
                  <a:pt x="808810" y="402298"/>
                </a:lnTo>
                <a:lnTo>
                  <a:pt x="775329" y="365108"/>
                </a:lnTo>
                <a:lnTo>
                  <a:pt x="740093" y="329156"/>
                </a:lnTo>
                <a:lnTo>
                  <a:pt x="703198" y="294529"/>
                </a:lnTo>
                <a:lnTo>
                  <a:pt x="664745" y="261316"/>
                </a:lnTo>
                <a:lnTo>
                  <a:pt x="624825" y="229605"/>
                </a:lnTo>
                <a:lnTo>
                  <a:pt x="583535" y="199486"/>
                </a:lnTo>
                <a:lnTo>
                  <a:pt x="540970" y="171045"/>
                </a:lnTo>
                <a:lnTo>
                  <a:pt x="497228" y="144371"/>
                </a:lnTo>
                <a:lnTo>
                  <a:pt x="452404" y="119554"/>
                </a:lnTo>
                <a:lnTo>
                  <a:pt x="406596" y="96680"/>
                </a:lnTo>
                <a:lnTo>
                  <a:pt x="359899" y="75839"/>
                </a:lnTo>
                <a:lnTo>
                  <a:pt x="312402" y="57120"/>
                </a:lnTo>
                <a:lnTo>
                  <a:pt x="264211" y="40610"/>
                </a:lnTo>
                <a:lnTo>
                  <a:pt x="215421" y="26397"/>
                </a:lnTo>
                <a:lnTo>
                  <a:pt x="166124" y="14569"/>
                </a:lnTo>
                <a:lnTo>
                  <a:pt x="116399" y="5217"/>
                </a:lnTo>
                <a:lnTo>
                  <a:pt x="91424" y="1497"/>
                </a:lnTo>
                <a:lnTo>
                  <a:pt x="89349" y="1212"/>
                </a:lnTo>
                <a:lnTo>
                  <a:pt x="87249" y="937"/>
                </a:lnTo>
                <a:lnTo>
                  <a:pt x="85174" y="667"/>
                </a:lnTo>
                <a:lnTo>
                  <a:pt x="798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282182" y="2011753"/>
            <a:ext cx="143065" cy="109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8378850" y="3125564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6"/>
                </a:lnTo>
                <a:lnTo>
                  <a:pt x="0" y="288596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8378850" y="3125563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8754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 conv,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8447" y="2891365"/>
            <a:ext cx="0" cy="234527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6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167482" y="28337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167482" y="28337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8378350" y="3820593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9"/>
                </a:lnTo>
                <a:lnTo>
                  <a:pt x="0" y="2885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8378350" y="3820593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8754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1x1 conv,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87947" y="3586393"/>
            <a:ext cx="847" cy="234527"/>
          </a:xfrm>
          <a:custGeom>
            <a:avLst/>
            <a:gdLst/>
            <a:ahLst/>
            <a:cxnLst/>
            <a:rect l="l" t="t" r="r" b="b"/>
            <a:pathLst>
              <a:path w="634" h="175894">
                <a:moveTo>
                  <a:pt x="0" y="175649"/>
                </a:moveTo>
                <a:lnTo>
                  <a:pt x="22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9167282" y="352875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199"/>
                </a:lnTo>
                <a:lnTo>
                  <a:pt x="1577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167280" y="352875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74" y="0"/>
                </a:lnTo>
                <a:lnTo>
                  <a:pt x="0" y="43199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7940550" y="4604969"/>
            <a:ext cx="1020233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1907"/>
              </a:lnSpc>
              <a:spcBef>
                <a:spcPts val="133"/>
              </a:spcBef>
            </a:pPr>
            <a:r>
              <a:rPr sz="1600" spc="-20" dirty="0">
                <a:latin typeface="Arial"/>
                <a:cs typeface="Arial"/>
              </a:rPr>
              <a:t>28x28x256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2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631" y="2311056"/>
            <a:ext cx="3745653" cy="13496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For deeper</a:t>
            </a:r>
            <a:r>
              <a:rPr sz="2133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2133">
              <a:latin typeface="Arial"/>
              <a:cs typeface="Arial"/>
            </a:endParaRPr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(ResNet-50+), use “bottleneck”  layer to improve efficiency  (similar to</a:t>
            </a:r>
            <a:r>
              <a:rPr sz="2133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21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43749" y="1313369"/>
            <a:ext cx="1020233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1907"/>
              </a:lnSpc>
              <a:spcBef>
                <a:spcPts val="133"/>
              </a:spcBef>
            </a:pPr>
            <a:r>
              <a:rPr sz="1600" spc="-20" dirty="0">
                <a:latin typeface="Arial"/>
                <a:cs typeface="Arial"/>
              </a:rPr>
              <a:t>28x28x256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684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/>
          <p:nvPr/>
        </p:nvSpPr>
        <p:spPr>
          <a:xfrm>
            <a:off x="8378850" y="2430532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9"/>
                </a:lnTo>
                <a:lnTo>
                  <a:pt x="0" y="2885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378850" y="2430531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029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1x1 conv,</a:t>
            </a:r>
            <a:r>
              <a:rPr sz="1600" spc="-33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256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082" y="1940720"/>
            <a:ext cx="256540" cy="232833"/>
          </a:xfrm>
          <a:custGeom>
            <a:avLst/>
            <a:gdLst/>
            <a:ahLst/>
            <a:cxnLst/>
            <a:rect l="l" t="t" r="r" b="b"/>
            <a:pathLst>
              <a:path w="192404" h="174625">
                <a:moveTo>
                  <a:pt x="0" y="87182"/>
                </a:moveTo>
                <a:lnTo>
                  <a:pt x="7538" y="53246"/>
                </a:lnTo>
                <a:lnTo>
                  <a:pt x="28093" y="25534"/>
                </a:lnTo>
                <a:lnTo>
                  <a:pt x="58577" y="6851"/>
                </a:lnTo>
                <a:lnTo>
                  <a:pt x="95899" y="0"/>
                </a:lnTo>
                <a:lnTo>
                  <a:pt x="133232" y="6851"/>
                </a:lnTo>
                <a:lnTo>
                  <a:pt x="163715" y="25534"/>
                </a:lnTo>
                <a:lnTo>
                  <a:pt x="184264" y="53246"/>
                </a:lnTo>
                <a:lnTo>
                  <a:pt x="191799" y="87182"/>
                </a:lnTo>
                <a:lnTo>
                  <a:pt x="184264" y="121116"/>
                </a:lnTo>
                <a:lnTo>
                  <a:pt x="163715" y="148828"/>
                </a:lnTo>
                <a:lnTo>
                  <a:pt x="133232" y="167513"/>
                </a:lnTo>
                <a:lnTo>
                  <a:pt x="95899" y="174364"/>
                </a:lnTo>
                <a:lnTo>
                  <a:pt x="58577" y="167513"/>
                </a:lnTo>
                <a:lnTo>
                  <a:pt x="28093" y="148828"/>
                </a:lnTo>
                <a:lnTo>
                  <a:pt x="7538" y="121116"/>
                </a:lnTo>
                <a:lnTo>
                  <a:pt x="0" y="8718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165682" y="1993523"/>
            <a:ext cx="44873" cy="48260"/>
          </a:xfrm>
          <a:custGeom>
            <a:avLst/>
            <a:gdLst/>
            <a:ahLst/>
            <a:cxnLst/>
            <a:rect l="l" t="t" r="r" b="b"/>
            <a:pathLst>
              <a:path w="33654" h="36194">
                <a:moveTo>
                  <a:pt x="33424" y="35617"/>
                </a:moveTo>
                <a:lnTo>
                  <a:pt x="0" y="35617"/>
                </a:lnTo>
                <a:lnTo>
                  <a:pt x="0" y="0"/>
                </a:lnTo>
                <a:lnTo>
                  <a:pt x="33424" y="0"/>
                </a:lnTo>
                <a:lnTo>
                  <a:pt x="33424" y="35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118182" y="2056960"/>
            <a:ext cx="139700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74" y="0"/>
                </a:lnTo>
              </a:path>
            </a:pathLst>
          </a:custGeom>
          <a:ln w="239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165682" y="2072909"/>
            <a:ext cx="44873" cy="48260"/>
          </a:xfrm>
          <a:custGeom>
            <a:avLst/>
            <a:gdLst/>
            <a:ahLst/>
            <a:cxnLst/>
            <a:rect l="l" t="t" r="r" b="b"/>
            <a:pathLst>
              <a:path w="33654" h="36194">
                <a:moveTo>
                  <a:pt x="33424" y="35617"/>
                </a:moveTo>
                <a:lnTo>
                  <a:pt x="0" y="35617"/>
                </a:lnTo>
                <a:lnTo>
                  <a:pt x="0" y="0"/>
                </a:lnTo>
                <a:lnTo>
                  <a:pt x="33424" y="0"/>
                </a:lnTo>
                <a:lnTo>
                  <a:pt x="33424" y="35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188181" y="2249532"/>
            <a:ext cx="847" cy="181187"/>
          </a:xfrm>
          <a:custGeom>
            <a:avLst/>
            <a:gdLst/>
            <a:ahLst/>
            <a:cxnLst/>
            <a:rect l="l" t="t" r="r" b="b"/>
            <a:pathLst>
              <a:path w="634" h="135889">
                <a:moveTo>
                  <a:pt x="199" y="1357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167182" y="2191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249"/>
                </a:moveTo>
                <a:lnTo>
                  <a:pt x="15674" y="0"/>
                </a:lnTo>
                <a:lnTo>
                  <a:pt x="31474" y="43202"/>
                </a:lnTo>
                <a:lnTo>
                  <a:pt x="0" y="43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9167182" y="21918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02"/>
                </a:moveTo>
                <a:lnTo>
                  <a:pt x="15674" y="0"/>
                </a:lnTo>
                <a:lnTo>
                  <a:pt x="0" y="43249"/>
                </a:lnTo>
                <a:lnTo>
                  <a:pt x="31474" y="432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9060349" y="4217442"/>
            <a:ext cx="255799" cy="541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184613" y="1702910"/>
            <a:ext cx="3387" cy="237913"/>
          </a:xfrm>
          <a:custGeom>
            <a:avLst/>
            <a:gdLst/>
            <a:ahLst/>
            <a:cxnLst/>
            <a:rect l="l" t="t" r="r" b="b"/>
            <a:pathLst>
              <a:path w="2540" h="178434">
                <a:moveTo>
                  <a:pt x="2499" y="17835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163648" y="164528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43442"/>
                </a:moveTo>
                <a:lnTo>
                  <a:pt x="15124" y="0"/>
                </a:lnTo>
                <a:lnTo>
                  <a:pt x="31474" y="42999"/>
                </a:lnTo>
                <a:lnTo>
                  <a:pt x="0" y="43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9163648" y="164528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2999"/>
                </a:moveTo>
                <a:lnTo>
                  <a:pt x="15124" y="0"/>
                </a:lnTo>
                <a:lnTo>
                  <a:pt x="0" y="43442"/>
                </a:lnTo>
                <a:lnTo>
                  <a:pt x="31474" y="42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303447" y="2066325"/>
            <a:ext cx="1387687" cy="2564552"/>
          </a:xfrm>
          <a:custGeom>
            <a:avLst/>
            <a:gdLst/>
            <a:ahLst/>
            <a:cxnLst/>
            <a:rect l="l" t="t" r="r" b="b"/>
            <a:pathLst>
              <a:path w="1040765" h="1923414">
                <a:moveTo>
                  <a:pt x="0" y="1923373"/>
                </a:moveTo>
                <a:lnTo>
                  <a:pt x="45910" y="1922133"/>
                </a:lnTo>
                <a:lnTo>
                  <a:pt x="91762" y="1918461"/>
                </a:lnTo>
                <a:lnTo>
                  <a:pt x="137473" y="1912432"/>
                </a:lnTo>
                <a:lnTo>
                  <a:pt x="182962" y="1904119"/>
                </a:lnTo>
                <a:lnTo>
                  <a:pt x="228148" y="1893596"/>
                </a:lnTo>
                <a:lnTo>
                  <a:pt x="272950" y="1880936"/>
                </a:lnTo>
                <a:lnTo>
                  <a:pt x="317285" y="1866213"/>
                </a:lnTo>
                <a:lnTo>
                  <a:pt x="361073" y="1849501"/>
                </a:lnTo>
                <a:lnTo>
                  <a:pt x="404232" y="1830873"/>
                </a:lnTo>
                <a:lnTo>
                  <a:pt x="446680" y="1810404"/>
                </a:lnTo>
                <a:lnTo>
                  <a:pt x="488337" y="1788166"/>
                </a:lnTo>
                <a:lnTo>
                  <a:pt x="529121" y="1764234"/>
                </a:lnTo>
                <a:lnTo>
                  <a:pt x="568950" y="1738681"/>
                </a:lnTo>
                <a:lnTo>
                  <a:pt x="607744" y="1711580"/>
                </a:lnTo>
                <a:lnTo>
                  <a:pt x="645420" y="1683007"/>
                </a:lnTo>
                <a:lnTo>
                  <a:pt x="681897" y="1653033"/>
                </a:lnTo>
                <a:lnTo>
                  <a:pt x="717095" y="1621733"/>
                </a:lnTo>
                <a:lnTo>
                  <a:pt x="750931" y="1589181"/>
                </a:lnTo>
                <a:lnTo>
                  <a:pt x="783324" y="1555450"/>
                </a:lnTo>
                <a:lnTo>
                  <a:pt x="814193" y="1520613"/>
                </a:lnTo>
                <a:lnTo>
                  <a:pt x="843456" y="1484746"/>
                </a:lnTo>
                <a:lnTo>
                  <a:pt x="871032" y="1447920"/>
                </a:lnTo>
                <a:lnTo>
                  <a:pt x="896839" y="1410211"/>
                </a:lnTo>
                <a:lnTo>
                  <a:pt x="920797" y="1371691"/>
                </a:lnTo>
                <a:lnTo>
                  <a:pt x="942824" y="1332434"/>
                </a:lnTo>
                <a:lnTo>
                  <a:pt x="962837" y="1292514"/>
                </a:lnTo>
                <a:lnTo>
                  <a:pt x="980757" y="1252005"/>
                </a:lnTo>
                <a:lnTo>
                  <a:pt x="996501" y="1210980"/>
                </a:lnTo>
                <a:lnTo>
                  <a:pt x="1009988" y="1169513"/>
                </a:lnTo>
                <a:lnTo>
                  <a:pt x="1021137" y="1127677"/>
                </a:lnTo>
                <a:lnTo>
                  <a:pt x="1029867" y="1085547"/>
                </a:lnTo>
                <a:lnTo>
                  <a:pt x="1036095" y="1043196"/>
                </a:lnTo>
                <a:lnTo>
                  <a:pt x="1039741" y="1000697"/>
                </a:lnTo>
                <a:lnTo>
                  <a:pt x="1040722" y="958125"/>
                </a:lnTo>
                <a:lnTo>
                  <a:pt x="1038786" y="912896"/>
                </a:lnTo>
                <a:lnTo>
                  <a:pt x="1033847" y="867755"/>
                </a:lnTo>
                <a:lnTo>
                  <a:pt x="1026002" y="822791"/>
                </a:lnTo>
                <a:lnTo>
                  <a:pt x="1015346" y="778091"/>
                </a:lnTo>
                <a:lnTo>
                  <a:pt x="1001976" y="733745"/>
                </a:lnTo>
                <a:lnTo>
                  <a:pt x="985987" y="689840"/>
                </a:lnTo>
                <a:lnTo>
                  <a:pt x="967476" y="646465"/>
                </a:lnTo>
                <a:lnTo>
                  <a:pt x="946538" y="603709"/>
                </a:lnTo>
                <a:lnTo>
                  <a:pt x="923270" y="561659"/>
                </a:lnTo>
                <a:lnTo>
                  <a:pt x="897767" y="520405"/>
                </a:lnTo>
                <a:lnTo>
                  <a:pt x="870125" y="480035"/>
                </a:lnTo>
                <a:lnTo>
                  <a:pt x="840441" y="440636"/>
                </a:lnTo>
                <a:lnTo>
                  <a:pt x="808810" y="402298"/>
                </a:lnTo>
                <a:lnTo>
                  <a:pt x="775329" y="365108"/>
                </a:lnTo>
                <a:lnTo>
                  <a:pt x="740093" y="329156"/>
                </a:lnTo>
                <a:lnTo>
                  <a:pt x="703198" y="294529"/>
                </a:lnTo>
                <a:lnTo>
                  <a:pt x="664745" y="261316"/>
                </a:lnTo>
                <a:lnTo>
                  <a:pt x="624825" y="229605"/>
                </a:lnTo>
                <a:lnTo>
                  <a:pt x="583535" y="199486"/>
                </a:lnTo>
                <a:lnTo>
                  <a:pt x="540970" y="171045"/>
                </a:lnTo>
                <a:lnTo>
                  <a:pt x="497228" y="144371"/>
                </a:lnTo>
                <a:lnTo>
                  <a:pt x="452404" y="119554"/>
                </a:lnTo>
                <a:lnTo>
                  <a:pt x="406596" y="96680"/>
                </a:lnTo>
                <a:lnTo>
                  <a:pt x="359899" y="75839"/>
                </a:lnTo>
                <a:lnTo>
                  <a:pt x="312402" y="57120"/>
                </a:lnTo>
                <a:lnTo>
                  <a:pt x="264211" y="40610"/>
                </a:lnTo>
                <a:lnTo>
                  <a:pt x="215421" y="26397"/>
                </a:lnTo>
                <a:lnTo>
                  <a:pt x="166124" y="14569"/>
                </a:lnTo>
                <a:lnTo>
                  <a:pt x="116399" y="5217"/>
                </a:lnTo>
                <a:lnTo>
                  <a:pt x="91424" y="1497"/>
                </a:lnTo>
                <a:lnTo>
                  <a:pt x="89349" y="1212"/>
                </a:lnTo>
                <a:lnTo>
                  <a:pt x="87249" y="937"/>
                </a:lnTo>
                <a:lnTo>
                  <a:pt x="85174" y="667"/>
                </a:lnTo>
                <a:lnTo>
                  <a:pt x="798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282182" y="2011753"/>
            <a:ext cx="143065" cy="109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8378850" y="3125564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6"/>
                </a:lnTo>
                <a:lnTo>
                  <a:pt x="0" y="288596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8378850" y="3125563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8754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3x3 conv,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8447" y="2891365"/>
            <a:ext cx="0" cy="234527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6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167482" y="28337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167482" y="28337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8378350" y="3820593"/>
            <a:ext cx="1619673" cy="385233"/>
          </a:xfrm>
          <a:custGeom>
            <a:avLst/>
            <a:gdLst/>
            <a:ahLst/>
            <a:cxnLst/>
            <a:rect l="l" t="t" r="r" b="b"/>
            <a:pathLst>
              <a:path w="1214754" h="288925">
                <a:moveTo>
                  <a:pt x="0" y="0"/>
                </a:moveTo>
                <a:lnTo>
                  <a:pt x="1214397" y="0"/>
                </a:lnTo>
                <a:lnTo>
                  <a:pt x="1214397" y="288599"/>
                </a:lnTo>
                <a:lnTo>
                  <a:pt x="0" y="2885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8378350" y="3820593"/>
            <a:ext cx="1619673" cy="310341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8754">
              <a:spcBef>
                <a:spcPts val="500"/>
              </a:spcBef>
            </a:pPr>
            <a:r>
              <a:rPr sz="1600" spc="-20" dirty="0">
                <a:solidFill>
                  <a:srgbClr val="FF9900"/>
                </a:solidFill>
                <a:latin typeface="Arial"/>
                <a:cs typeface="Arial"/>
              </a:rPr>
              <a:t>1x1 conv,</a:t>
            </a: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00" spc="-7" dirty="0">
                <a:solidFill>
                  <a:srgbClr val="FF9900"/>
                </a:solidFill>
                <a:latin typeface="Arial"/>
                <a:cs typeface="Arial"/>
              </a:rPr>
              <a:t>64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87947" y="3586393"/>
            <a:ext cx="847" cy="234527"/>
          </a:xfrm>
          <a:custGeom>
            <a:avLst/>
            <a:gdLst/>
            <a:ahLst/>
            <a:cxnLst/>
            <a:rect l="l" t="t" r="r" b="b"/>
            <a:pathLst>
              <a:path w="634" h="175894">
                <a:moveTo>
                  <a:pt x="0" y="175649"/>
                </a:moveTo>
                <a:lnTo>
                  <a:pt x="22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9167282" y="352875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199"/>
                </a:lnTo>
                <a:lnTo>
                  <a:pt x="1577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167280" y="352875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74" y="0"/>
                </a:lnTo>
                <a:lnTo>
                  <a:pt x="0" y="43199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7940550" y="4604969"/>
            <a:ext cx="1020233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1907"/>
              </a:lnSpc>
              <a:spcBef>
                <a:spcPts val="133"/>
              </a:spcBef>
            </a:pPr>
            <a:r>
              <a:rPr sz="1600" spc="-20" dirty="0">
                <a:latin typeface="Arial"/>
                <a:cs typeface="Arial"/>
              </a:rPr>
              <a:t>28x28x256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2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631" y="2311056"/>
            <a:ext cx="3745653" cy="13496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For deeper</a:t>
            </a:r>
            <a:r>
              <a:rPr sz="2133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2133">
              <a:latin typeface="Arial"/>
              <a:cs typeface="Arial"/>
            </a:endParaRPr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(ResNet-50+), use “bottleneck”  layer to improve efficiency  (similar to</a:t>
            </a:r>
            <a:r>
              <a:rPr sz="2133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21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85889" y="3883106"/>
            <a:ext cx="2007447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1x1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r>
              <a:rPr sz="1867" spc="-1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filters  to project to  28x28x64</a:t>
            </a:r>
            <a:endParaRPr sz="1867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5127" y="2968707"/>
            <a:ext cx="2496819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3x3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operates</a:t>
            </a:r>
            <a:r>
              <a:rPr sz="1867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over  only 64 feature</a:t>
            </a:r>
            <a:r>
              <a:rPr sz="1867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endParaRPr sz="186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3294" y="2130509"/>
            <a:ext cx="2704252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back to 256 feature</a:t>
            </a:r>
            <a:r>
              <a:rPr sz="1867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maps  (28x28x256)</a:t>
            </a:r>
            <a:endParaRPr sz="18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51652" y="2789765"/>
            <a:ext cx="0" cy="234527"/>
          </a:xfrm>
          <a:custGeom>
            <a:avLst/>
            <a:gdLst/>
            <a:ahLst/>
            <a:cxnLst/>
            <a:rect l="l" t="t" r="r" b="b"/>
            <a:pathLst>
              <a:path h="175894">
                <a:moveTo>
                  <a:pt x="0" y="1756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6830686" y="27321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6830686" y="273213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6851453" y="3666326"/>
            <a:ext cx="847" cy="234527"/>
          </a:xfrm>
          <a:custGeom>
            <a:avLst/>
            <a:gdLst/>
            <a:ahLst/>
            <a:cxnLst/>
            <a:rect l="l" t="t" r="r" b="b"/>
            <a:pathLst>
              <a:path w="635" h="175894">
                <a:moveTo>
                  <a:pt x="0" y="175649"/>
                </a:moveTo>
                <a:lnTo>
                  <a:pt x="22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6830787" y="360869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0" y="43199"/>
                </a:lnTo>
                <a:lnTo>
                  <a:pt x="15774" y="0"/>
                </a:lnTo>
                <a:lnTo>
                  <a:pt x="31449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6830786" y="3608693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49" y="43224"/>
                </a:moveTo>
                <a:lnTo>
                  <a:pt x="15774" y="0"/>
                </a:lnTo>
                <a:lnTo>
                  <a:pt x="0" y="43199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5293293" y="1313369"/>
            <a:ext cx="3870960" cy="8430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r">
              <a:lnSpc>
                <a:spcPts val="1907"/>
              </a:lnSpc>
              <a:spcBef>
                <a:spcPts val="133"/>
              </a:spcBef>
            </a:pPr>
            <a:r>
              <a:rPr sz="1600" spc="-20" dirty="0">
                <a:latin typeface="Arial"/>
                <a:cs typeface="Arial"/>
              </a:rPr>
              <a:t>28x28x256</a:t>
            </a:r>
            <a:endParaRPr sz="1600">
              <a:latin typeface="Arial"/>
              <a:cs typeface="Arial"/>
            </a:endParaRPr>
          </a:p>
          <a:p>
            <a:pPr marR="215048" algn="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41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1x1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256 filters</a:t>
            </a:r>
            <a:r>
              <a:rPr sz="1867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projects</a:t>
            </a:r>
            <a:endParaRPr sz="18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326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600" dirty="0" smtClean="0"/>
              <a:t>Reference:</a:t>
            </a:r>
          </a:p>
          <a:p>
            <a:pPr marL="0" indent="0">
              <a:buNone/>
            </a:pPr>
            <a:r>
              <a:rPr lang="en-GB" dirty="0"/>
              <a:t>Convolutional Neural Networks for Visual </a:t>
            </a:r>
            <a:r>
              <a:rPr lang="en-GB" dirty="0" smtClean="0"/>
              <a:t>Recognition</a:t>
            </a:r>
          </a:p>
          <a:p>
            <a:pPr marL="0" indent="0">
              <a:buNone/>
            </a:pPr>
            <a:r>
              <a:rPr lang="en-GB" dirty="0" smtClean="0"/>
              <a:t>University of Stanford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https://www.stanford.edu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Instructor</a:t>
            </a:r>
          </a:p>
          <a:p>
            <a:pPr marL="0" indent="0">
              <a:buNone/>
            </a:pPr>
            <a:r>
              <a:rPr lang="en-GB" dirty="0"/>
              <a:t>Fei-Fei Li &amp; Justin Johnson &amp; Serena Yeung</a:t>
            </a:r>
            <a:br>
              <a:rPr lang="en-GB" dirty="0"/>
            </a:br>
            <a:r>
              <a:rPr lang="en-GB" dirty="0"/>
              <a:t>Stanford </a:t>
            </a:r>
            <a:r>
              <a:rPr lang="en-GB" dirty="0" smtClean="0"/>
              <a:t>University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GB" sz="4600" dirty="0"/>
              <a:t> </a:t>
            </a:r>
            <a:r>
              <a:rPr lang="en-GB" sz="4600" dirty="0" smtClean="0"/>
              <a:t>                                         Thanks </a:t>
            </a:r>
            <a:r>
              <a:rPr lang="en-GB" sz="4600" dirty="0" smtClean="0">
                <a:sym typeface="Wingdings" panose="05000000000000000000" pitchFamily="2" charset="2"/>
              </a:rPr>
              <a:t></a:t>
            </a:r>
            <a:endParaRPr lang="en-GB" sz="46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                            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6755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010952" y="1843029"/>
            <a:ext cx="4263813" cy="1405467"/>
          </a:xfrm>
          <a:custGeom>
            <a:avLst/>
            <a:gdLst/>
            <a:ahLst/>
            <a:cxnLst/>
            <a:rect l="l" t="t" r="r" b="b"/>
            <a:pathLst>
              <a:path w="3197859" h="1054100">
                <a:moveTo>
                  <a:pt x="3197743" y="1053822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888786" y="1790483"/>
            <a:ext cx="147999" cy="10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029145" y="3248160"/>
            <a:ext cx="609599" cy="825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016444" y="3235460"/>
            <a:ext cx="635000" cy="851747"/>
          </a:xfrm>
          <a:custGeom>
            <a:avLst/>
            <a:gdLst/>
            <a:ahLst/>
            <a:cxnLst/>
            <a:rect l="l" t="t" r="r" b="b"/>
            <a:pathLst>
              <a:path w="476250" h="638810">
                <a:moveTo>
                  <a:pt x="0" y="0"/>
                </a:moveTo>
                <a:lnTo>
                  <a:pt x="476249" y="0"/>
                </a:lnTo>
                <a:lnTo>
                  <a:pt x="476249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8218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274153" y="4196591"/>
            <a:ext cx="2609193" cy="996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261451" y="4183891"/>
            <a:ext cx="2634827" cy="1021927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87418" y="3641802"/>
            <a:ext cx="19989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3200" spc="-11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0952" y="1843029"/>
            <a:ext cx="4263813" cy="1405467"/>
          </a:xfrm>
          <a:custGeom>
            <a:avLst/>
            <a:gdLst/>
            <a:ahLst/>
            <a:cxnLst/>
            <a:rect l="l" t="t" r="r" b="b"/>
            <a:pathLst>
              <a:path w="3197859" h="1054100">
                <a:moveTo>
                  <a:pt x="3197743" y="1053822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888786" y="1790483"/>
            <a:ext cx="147999" cy="105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029145" y="3248160"/>
            <a:ext cx="609599" cy="825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016444" y="3235460"/>
            <a:ext cx="635000" cy="851747"/>
          </a:xfrm>
          <a:custGeom>
            <a:avLst/>
            <a:gdLst/>
            <a:ahLst/>
            <a:cxnLst/>
            <a:rect l="l" t="t" r="r" b="b"/>
            <a:pathLst>
              <a:path w="476250" h="638810">
                <a:moveTo>
                  <a:pt x="0" y="0"/>
                </a:moveTo>
                <a:lnTo>
                  <a:pt x="476249" y="0"/>
                </a:lnTo>
                <a:lnTo>
                  <a:pt x="476249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347086" y="4228491"/>
            <a:ext cx="672597" cy="910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200114" y="4247891"/>
            <a:ext cx="672597" cy="910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98727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903085" y="856736"/>
            <a:ext cx="4372187" cy="2391833"/>
          </a:xfrm>
          <a:custGeom>
            <a:avLst/>
            <a:gdLst/>
            <a:ahLst/>
            <a:cxnLst/>
            <a:rect l="l" t="t" r="r" b="b"/>
            <a:pathLst>
              <a:path w="3279140" h="1793875">
                <a:moveTo>
                  <a:pt x="3278618" y="179344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789253" y="788717"/>
            <a:ext cx="146665" cy="117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016911" y="3247994"/>
            <a:ext cx="568632" cy="825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004211" y="3235293"/>
            <a:ext cx="594360" cy="851747"/>
          </a:xfrm>
          <a:custGeom>
            <a:avLst/>
            <a:gdLst/>
            <a:ahLst/>
            <a:cxnLst/>
            <a:rect l="l" t="t" r="r" b="b"/>
            <a:pathLst>
              <a:path w="445770" h="638810">
                <a:moveTo>
                  <a:pt x="0" y="0"/>
                </a:moveTo>
                <a:lnTo>
                  <a:pt x="445524" y="0"/>
                </a:lnTo>
                <a:lnTo>
                  <a:pt x="445524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348435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03085" y="856736"/>
            <a:ext cx="4372187" cy="2391833"/>
          </a:xfrm>
          <a:custGeom>
            <a:avLst/>
            <a:gdLst/>
            <a:ahLst/>
            <a:cxnLst/>
            <a:rect l="l" t="t" r="r" b="b"/>
            <a:pathLst>
              <a:path w="3279140" h="1793875">
                <a:moveTo>
                  <a:pt x="3278618" y="1793443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789253" y="788717"/>
            <a:ext cx="146665" cy="117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016911" y="3247994"/>
            <a:ext cx="568632" cy="825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004211" y="3235293"/>
            <a:ext cx="594360" cy="851747"/>
          </a:xfrm>
          <a:custGeom>
            <a:avLst/>
            <a:gdLst/>
            <a:ahLst/>
            <a:cxnLst/>
            <a:rect l="l" t="t" r="r" b="b"/>
            <a:pathLst>
              <a:path w="445770" h="638810">
                <a:moveTo>
                  <a:pt x="0" y="0"/>
                </a:moveTo>
                <a:lnTo>
                  <a:pt x="445524" y="0"/>
                </a:lnTo>
                <a:lnTo>
                  <a:pt x="445524" y="638248"/>
                </a:lnTo>
                <a:lnTo>
                  <a:pt x="0" y="63824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274153" y="4207225"/>
            <a:ext cx="2609193" cy="996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261451" y="4194525"/>
            <a:ext cx="2634827" cy="1021927"/>
          </a:xfrm>
          <a:custGeom>
            <a:avLst/>
            <a:gdLst/>
            <a:ahLst/>
            <a:cxnLst/>
            <a:rect l="l" t="t" r="r" b="b"/>
            <a:pathLst>
              <a:path w="1976120" h="766445">
                <a:moveTo>
                  <a:pt x="0" y="0"/>
                </a:moveTo>
                <a:lnTo>
                  <a:pt x="1975946" y="0"/>
                </a:lnTo>
                <a:lnTo>
                  <a:pt x="1975946" y="766223"/>
                </a:lnTo>
                <a:lnTo>
                  <a:pt x="0" y="766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7487418" y="3641802"/>
            <a:ext cx="19989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Chain</a:t>
            </a:r>
            <a:r>
              <a:rPr sz="3200" spc="-11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rule: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12637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103095" y="1438430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103095" y="27574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895217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050781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014481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91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103095" y="1438430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7574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895217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050781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07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43915" y="2742027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342487" y="4263025"/>
            <a:ext cx="5630333" cy="876300"/>
          </a:xfrm>
          <a:custGeom>
            <a:avLst/>
            <a:gdLst/>
            <a:ahLst/>
            <a:cxnLst/>
            <a:rect l="l" t="t" r="r" b="b"/>
            <a:pathLst>
              <a:path w="4222750" h="657225">
                <a:moveTo>
                  <a:pt x="0" y="0"/>
                </a:moveTo>
                <a:lnTo>
                  <a:pt x="4222191" y="0"/>
                </a:lnTo>
                <a:lnTo>
                  <a:pt x="4222191" y="656698"/>
                </a:lnTo>
                <a:lnTo>
                  <a:pt x="0" y="6566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895217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050781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40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288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43915" y="2742027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342487" y="4263025"/>
            <a:ext cx="5630333" cy="876300"/>
          </a:xfrm>
          <a:custGeom>
            <a:avLst/>
            <a:gdLst/>
            <a:ahLst/>
            <a:cxnLst/>
            <a:rect l="l" t="t" r="r" b="b"/>
            <a:pathLst>
              <a:path w="4222750" h="657225">
                <a:moveTo>
                  <a:pt x="0" y="0"/>
                </a:moveTo>
                <a:lnTo>
                  <a:pt x="4222191" y="0"/>
                </a:lnTo>
                <a:lnTo>
                  <a:pt x="4222191" y="656698"/>
                </a:lnTo>
                <a:lnTo>
                  <a:pt x="0" y="6566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895217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8749450" y="2097952"/>
            <a:ext cx="2369261" cy="452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37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790617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342487" y="5091056"/>
            <a:ext cx="5630333" cy="692573"/>
          </a:xfrm>
          <a:custGeom>
            <a:avLst/>
            <a:gdLst/>
            <a:ahLst/>
            <a:cxnLst/>
            <a:rect l="l" t="t" r="r" b="b"/>
            <a:pathLst>
              <a:path w="4222750" h="519429">
                <a:moveTo>
                  <a:pt x="0" y="0"/>
                </a:moveTo>
                <a:lnTo>
                  <a:pt x="4222191" y="0"/>
                </a:lnTo>
                <a:lnTo>
                  <a:pt x="4222191" y="518998"/>
                </a:lnTo>
                <a:lnTo>
                  <a:pt x="0" y="518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895217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950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0853" y="321065"/>
            <a:ext cx="1670863" cy="534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79363" y="1826405"/>
            <a:ext cx="2133600" cy="26932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320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 marL="129537" marR="686628" indent="-71118">
              <a:lnSpc>
                <a:spcPct val="210300"/>
              </a:lnSpc>
              <a:spcBef>
                <a:spcPts val="887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weights 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7393" y="4344258"/>
            <a:ext cx="4473787" cy="1205653"/>
          </a:xfrm>
          <a:custGeom>
            <a:avLst/>
            <a:gdLst/>
            <a:ahLst/>
            <a:cxnLst/>
            <a:rect l="l" t="t" r="r" b="b"/>
            <a:pathLst>
              <a:path w="3355340" h="904239">
                <a:moveTo>
                  <a:pt x="0" y="0"/>
                </a:moveTo>
                <a:lnTo>
                  <a:pt x="3354918" y="903723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305153" y="5528988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374"/>
                </a:moveTo>
                <a:lnTo>
                  <a:pt x="8174" y="0"/>
                </a:lnTo>
                <a:lnTo>
                  <a:pt x="45824" y="26424"/>
                </a:lnTo>
                <a:lnTo>
                  <a:pt x="0" y="303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305153" y="5528988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374"/>
                </a:moveTo>
                <a:lnTo>
                  <a:pt x="45824" y="26424"/>
                </a:lnTo>
                <a:lnTo>
                  <a:pt x="8174" y="0"/>
                </a:lnTo>
                <a:lnTo>
                  <a:pt x="0" y="30374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095891" y="653798"/>
            <a:ext cx="3136900" cy="1485053"/>
          </a:xfrm>
          <a:custGeom>
            <a:avLst/>
            <a:gdLst/>
            <a:ahLst/>
            <a:cxnLst/>
            <a:rect l="l" t="t" r="r" b="b"/>
            <a:pathLst>
              <a:path w="2352675" h="1113790">
                <a:moveTo>
                  <a:pt x="0" y="1113447"/>
                </a:moveTo>
                <a:lnTo>
                  <a:pt x="2352245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223253" y="629141"/>
            <a:ext cx="61807" cy="44027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13449" y="32714"/>
                </a:moveTo>
                <a:lnTo>
                  <a:pt x="0" y="4272"/>
                </a:lnTo>
                <a:lnTo>
                  <a:pt x="45799" y="0"/>
                </a:lnTo>
                <a:lnTo>
                  <a:pt x="13449" y="327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223253" y="629141"/>
            <a:ext cx="61807" cy="44027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13449" y="32714"/>
                </a:moveTo>
                <a:lnTo>
                  <a:pt x="45799" y="0"/>
                </a:lnTo>
                <a:lnTo>
                  <a:pt x="0" y="4272"/>
                </a:lnTo>
                <a:lnTo>
                  <a:pt x="13449" y="3271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363392" y="1911912"/>
            <a:ext cx="3859107" cy="1292013"/>
          </a:xfrm>
          <a:custGeom>
            <a:avLst/>
            <a:gdLst/>
            <a:ahLst/>
            <a:cxnLst/>
            <a:rect l="l" t="t" r="r" b="b"/>
            <a:pathLst>
              <a:path w="2894329" h="969010">
                <a:moveTo>
                  <a:pt x="0" y="968560"/>
                </a:moveTo>
                <a:lnTo>
                  <a:pt x="2893894" y="0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215253" y="1892024"/>
            <a:ext cx="61807" cy="39793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9999" y="29837"/>
                </a:moveTo>
                <a:lnTo>
                  <a:pt x="0" y="0"/>
                </a:lnTo>
                <a:lnTo>
                  <a:pt x="45999" y="1199"/>
                </a:lnTo>
                <a:lnTo>
                  <a:pt x="9999" y="2983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215253" y="1892024"/>
            <a:ext cx="61807" cy="39793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9999" y="29837"/>
                </a:moveTo>
                <a:lnTo>
                  <a:pt x="45999" y="1199"/>
                </a:lnTo>
                <a:lnTo>
                  <a:pt x="0" y="0"/>
                </a:lnTo>
                <a:lnTo>
                  <a:pt x="9999" y="29837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397392" y="2830601"/>
            <a:ext cx="3862493" cy="451273"/>
          </a:xfrm>
          <a:custGeom>
            <a:avLst/>
            <a:gdLst/>
            <a:ahLst/>
            <a:cxnLst/>
            <a:rect l="l" t="t" r="r" b="b"/>
            <a:pathLst>
              <a:path w="2896870" h="338455">
                <a:moveTo>
                  <a:pt x="0" y="338369"/>
                </a:moveTo>
                <a:lnTo>
                  <a:pt x="2896719" y="0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257253" y="2809767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3649" y="31252"/>
                </a:moveTo>
                <a:lnTo>
                  <a:pt x="0" y="0"/>
                </a:lnTo>
                <a:lnTo>
                  <a:pt x="44774" y="10609"/>
                </a:lnTo>
                <a:lnTo>
                  <a:pt x="3649" y="31252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257253" y="2809767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3649" y="31252"/>
                </a:moveTo>
                <a:lnTo>
                  <a:pt x="44774" y="10609"/>
                </a:lnTo>
                <a:lnTo>
                  <a:pt x="0" y="0"/>
                </a:lnTo>
                <a:lnTo>
                  <a:pt x="3649" y="31252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397392" y="3373725"/>
            <a:ext cx="3855720" cy="96520"/>
          </a:xfrm>
          <a:custGeom>
            <a:avLst/>
            <a:gdLst/>
            <a:ahLst/>
            <a:cxnLst/>
            <a:rect l="l" t="t" r="r" b="b"/>
            <a:pathLst>
              <a:path w="2891790" h="72389">
                <a:moveTo>
                  <a:pt x="0" y="0"/>
                </a:moveTo>
                <a:lnTo>
                  <a:pt x="2891269" y="72374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7251886" y="34492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774" y="0"/>
                </a:lnTo>
                <a:lnTo>
                  <a:pt x="43599" y="16799"/>
                </a:lnTo>
                <a:lnTo>
                  <a:pt x="0" y="31449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251886" y="34492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599" y="16799"/>
                </a:lnTo>
                <a:lnTo>
                  <a:pt x="774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363393" y="3428692"/>
            <a:ext cx="3892127" cy="993987"/>
          </a:xfrm>
          <a:custGeom>
            <a:avLst/>
            <a:gdLst/>
            <a:ahLst/>
            <a:cxnLst/>
            <a:rect l="l" t="t" r="r" b="b"/>
            <a:pathLst>
              <a:path w="2919095" h="745489">
                <a:moveTo>
                  <a:pt x="0" y="0"/>
                </a:moveTo>
                <a:lnTo>
                  <a:pt x="2918519" y="745148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249553" y="4401891"/>
            <a:ext cx="61807" cy="41487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0" y="30499"/>
                </a:moveTo>
                <a:lnTo>
                  <a:pt x="7799" y="0"/>
                </a:lnTo>
                <a:lnTo>
                  <a:pt x="45774" y="25949"/>
                </a:lnTo>
                <a:lnTo>
                  <a:pt x="0" y="30499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249551" y="4401891"/>
            <a:ext cx="61807" cy="41487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0" y="30499"/>
                </a:moveTo>
                <a:lnTo>
                  <a:pt x="45774" y="25949"/>
                </a:lnTo>
                <a:lnTo>
                  <a:pt x="7799" y="0"/>
                </a:lnTo>
                <a:lnTo>
                  <a:pt x="0" y="30499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2966" y="185444"/>
            <a:ext cx="4696460" cy="1163438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>
              <a:lnSpc>
                <a:spcPct val="100400"/>
              </a:lnSpc>
              <a:spcBef>
                <a:spcPts val="113"/>
              </a:spcBef>
            </a:pPr>
            <a:r>
              <a:rPr sz="3733" spc="-7" dirty="0"/>
              <a:t>Convolutional</a:t>
            </a:r>
            <a:r>
              <a:rPr sz="3733" spc="-120" dirty="0"/>
              <a:t> </a:t>
            </a:r>
            <a:r>
              <a:rPr sz="3733" spc="-7" dirty="0"/>
              <a:t>network  (AlexNet)</a:t>
            </a:r>
            <a:endParaRPr sz="3733" dirty="0"/>
          </a:p>
        </p:txBody>
      </p:sp>
      <p:sp>
        <p:nvSpPr>
          <p:cNvPr id="25" name="object 25"/>
          <p:cNvSpPr txBox="1"/>
          <p:nvPr/>
        </p:nvSpPr>
        <p:spPr>
          <a:xfrm>
            <a:off x="6807526" y="6257639"/>
            <a:ext cx="1723813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fld id="{81D60167-4931-47E6-BA6A-407CBD079E47}" type="slidenum">
              <a:rPr sz="2400" dirty="0">
                <a:solidFill>
                  <a:srgbClr val="FFFFFF"/>
                </a:solidFill>
                <a:latin typeface="Arial"/>
                <a:cs typeface="Arial"/>
              </a:rPr>
              <a:pPr marL="16933">
                <a:lnSpc>
                  <a:spcPts val="2787"/>
                </a:lnSpc>
              </a:pPr>
              <a:t>2</a:t>
            </a:fld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-</a:t>
            </a:r>
            <a:r>
              <a:rPr sz="2400" spc="-2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05812" y="5402379"/>
            <a:ext cx="2208107" cy="3002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800" spc="-7" dirty="0">
                <a:latin typeface="Calibri"/>
                <a:cs typeface="Calibri"/>
              </a:rPr>
              <a:t>Figure copyright Alex Krizhevsky, Ilya Sutskever, </a:t>
            </a:r>
            <a:r>
              <a:rPr sz="800" dirty="0">
                <a:latin typeface="Calibri"/>
                <a:cs typeface="Calibri"/>
              </a:rPr>
              <a:t>and  </a:t>
            </a:r>
            <a:r>
              <a:rPr sz="800" spc="-7" dirty="0">
                <a:latin typeface="Calibri"/>
                <a:cs typeface="Calibri"/>
              </a:rPr>
              <a:t>Geoffrey Hinton, 2012. Reproduced with</a:t>
            </a:r>
            <a:r>
              <a:rPr sz="800" spc="-87" dirty="0">
                <a:latin typeface="Calibri"/>
                <a:cs typeface="Calibri"/>
              </a:rPr>
              <a:t> </a:t>
            </a:r>
            <a:r>
              <a:rPr sz="800" spc="-7" dirty="0">
                <a:latin typeface="Calibri"/>
                <a:cs typeface="Calibri"/>
              </a:rPr>
              <a:t>permission.</a:t>
            </a:r>
            <a:endParaRPr sz="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5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790617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40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342487" y="5091056"/>
            <a:ext cx="5630333" cy="692573"/>
          </a:xfrm>
          <a:custGeom>
            <a:avLst/>
            <a:gdLst/>
            <a:ahLst/>
            <a:cxnLst/>
            <a:rect l="l" t="t" r="r" b="b"/>
            <a:pathLst>
              <a:path w="4222750" h="519429">
                <a:moveTo>
                  <a:pt x="0" y="0"/>
                </a:moveTo>
                <a:lnTo>
                  <a:pt x="4222191" y="0"/>
                </a:lnTo>
                <a:lnTo>
                  <a:pt x="4222191" y="518998"/>
                </a:lnTo>
                <a:lnTo>
                  <a:pt x="0" y="518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331685" y="2208762"/>
            <a:ext cx="2802527" cy="389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343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673020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306199" y="4370524"/>
            <a:ext cx="5376333" cy="721360"/>
          </a:xfrm>
          <a:custGeom>
            <a:avLst/>
            <a:gdLst/>
            <a:ahLst/>
            <a:cxnLst/>
            <a:rect l="l" t="t" r="r" b="b"/>
            <a:pathLst>
              <a:path w="4032250" h="541020">
                <a:moveTo>
                  <a:pt x="0" y="0"/>
                </a:moveTo>
                <a:lnTo>
                  <a:pt x="4031691" y="0"/>
                </a:lnTo>
                <a:lnTo>
                  <a:pt x="4031691" y="540598"/>
                </a:lnTo>
                <a:lnTo>
                  <a:pt x="0" y="540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739652" y="3277894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220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673020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306199" y="4370524"/>
            <a:ext cx="5376333" cy="721360"/>
          </a:xfrm>
          <a:custGeom>
            <a:avLst/>
            <a:gdLst/>
            <a:ahLst/>
            <a:cxnLst/>
            <a:rect l="l" t="t" r="r" b="b"/>
            <a:pathLst>
              <a:path w="4032250" h="541020">
                <a:moveTo>
                  <a:pt x="0" y="0"/>
                </a:moveTo>
                <a:lnTo>
                  <a:pt x="4031691" y="0"/>
                </a:lnTo>
                <a:lnTo>
                  <a:pt x="4031691" y="540598"/>
                </a:lnTo>
                <a:lnTo>
                  <a:pt x="0" y="540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243753" y="2097965"/>
            <a:ext cx="3368992" cy="431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0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512655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356133" y="5057090"/>
            <a:ext cx="5326380" cy="801793"/>
          </a:xfrm>
          <a:custGeom>
            <a:avLst/>
            <a:gdLst/>
            <a:ahLst/>
            <a:cxnLst/>
            <a:rect l="l" t="t" r="r" b="b"/>
            <a:pathLst>
              <a:path w="3994785" h="601345">
                <a:moveTo>
                  <a:pt x="0" y="0"/>
                </a:moveTo>
                <a:lnTo>
                  <a:pt x="3994191" y="0"/>
                </a:lnTo>
                <a:lnTo>
                  <a:pt x="3994191" y="600898"/>
                </a:lnTo>
                <a:lnTo>
                  <a:pt x="0" y="600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584088" y="327788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304"/>
                </a:lnTo>
                <a:lnTo>
                  <a:pt x="0" y="156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582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512655" y="2730261"/>
            <a:ext cx="1730587" cy="952500"/>
          </a:xfrm>
          <a:custGeom>
            <a:avLst/>
            <a:gdLst/>
            <a:ahLst/>
            <a:cxnLst/>
            <a:rect l="l" t="t" r="r" b="b"/>
            <a:pathLst>
              <a:path w="1297939" h="714375">
                <a:moveTo>
                  <a:pt x="0" y="0"/>
                </a:moveTo>
                <a:lnTo>
                  <a:pt x="1297497" y="0"/>
                </a:lnTo>
                <a:lnTo>
                  <a:pt x="1297497" y="714298"/>
                </a:lnTo>
                <a:lnTo>
                  <a:pt x="0" y="714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356133" y="5057090"/>
            <a:ext cx="5326380" cy="801793"/>
          </a:xfrm>
          <a:custGeom>
            <a:avLst/>
            <a:gdLst/>
            <a:ahLst/>
            <a:cxnLst/>
            <a:rect l="l" t="t" r="r" b="b"/>
            <a:pathLst>
              <a:path w="3994785" h="601345">
                <a:moveTo>
                  <a:pt x="0" y="0"/>
                </a:moveTo>
                <a:lnTo>
                  <a:pt x="3994191" y="0"/>
                </a:lnTo>
                <a:lnTo>
                  <a:pt x="3994191" y="600898"/>
                </a:lnTo>
                <a:lnTo>
                  <a:pt x="0" y="6008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5524053" y="2200879"/>
            <a:ext cx="2054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(-1) </a:t>
            </a:r>
            <a:r>
              <a:rPr sz="1867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(-0.20) </a:t>
            </a:r>
            <a:r>
              <a:rPr sz="1867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67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0.20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995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77825" y="2094762"/>
            <a:ext cx="1612900" cy="1670473"/>
          </a:xfrm>
          <a:custGeom>
            <a:avLst/>
            <a:gdLst/>
            <a:ahLst/>
            <a:cxnLst/>
            <a:rect l="l" t="t" r="r" b="b"/>
            <a:pathLst>
              <a:path w="1209675" h="1252855">
                <a:moveTo>
                  <a:pt x="0" y="0"/>
                </a:moveTo>
                <a:lnTo>
                  <a:pt x="1209297" y="0"/>
                </a:lnTo>
                <a:lnTo>
                  <a:pt x="1209297" y="1252797"/>
                </a:lnTo>
                <a:lnTo>
                  <a:pt x="0" y="1252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787630" y="3659959"/>
            <a:ext cx="1060873" cy="800947"/>
          </a:xfrm>
          <a:custGeom>
            <a:avLst/>
            <a:gdLst/>
            <a:ahLst/>
            <a:cxnLst/>
            <a:rect l="l" t="t" r="r" b="b"/>
            <a:pathLst>
              <a:path w="795655" h="600710">
                <a:moveTo>
                  <a:pt x="0" y="0"/>
                </a:moveTo>
                <a:lnTo>
                  <a:pt x="795298" y="0"/>
                </a:lnTo>
                <a:lnTo>
                  <a:pt x="795298" y="600298"/>
                </a:lnTo>
                <a:lnTo>
                  <a:pt x="0" y="600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411622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88891" y="2454095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679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77825" y="2094762"/>
            <a:ext cx="1612900" cy="1670473"/>
          </a:xfrm>
          <a:custGeom>
            <a:avLst/>
            <a:gdLst/>
            <a:ahLst/>
            <a:cxnLst/>
            <a:rect l="l" t="t" r="r" b="b"/>
            <a:pathLst>
              <a:path w="1209675" h="1252855">
                <a:moveTo>
                  <a:pt x="0" y="0"/>
                </a:moveTo>
                <a:lnTo>
                  <a:pt x="1209297" y="0"/>
                </a:lnTo>
                <a:lnTo>
                  <a:pt x="1209297" y="1252797"/>
                </a:lnTo>
                <a:lnTo>
                  <a:pt x="0" y="12527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278291" y="1563336"/>
            <a:ext cx="4954693" cy="112996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[local gradient]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7" dirty="0">
                <a:latin typeface="Arial"/>
                <a:cs typeface="Arial"/>
              </a:rPr>
              <a:t>[upstream gradient] 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[1]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0.2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20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[1]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0.2 (both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inputs!)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7630" y="3659959"/>
            <a:ext cx="1060873" cy="800947"/>
          </a:xfrm>
          <a:custGeom>
            <a:avLst/>
            <a:gdLst/>
            <a:ahLst/>
            <a:cxnLst/>
            <a:rect l="l" t="t" r="r" b="b"/>
            <a:pathLst>
              <a:path w="795655" h="600710">
                <a:moveTo>
                  <a:pt x="0" y="0"/>
                </a:moveTo>
                <a:lnTo>
                  <a:pt x="795298" y="0"/>
                </a:lnTo>
                <a:lnTo>
                  <a:pt x="795298" y="600298"/>
                </a:lnTo>
                <a:lnTo>
                  <a:pt x="0" y="600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48393" y="3089327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48393" y="1791443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88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87630" y="1144564"/>
            <a:ext cx="8783581" cy="3159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787630" y="964998"/>
            <a:ext cx="1978660" cy="1389380"/>
          </a:xfrm>
          <a:custGeom>
            <a:avLst/>
            <a:gdLst/>
            <a:ahLst/>
            <a:cxnLst/>
            <a:rect l="l" t="t" r="r" b="b"/>
            <a:pathLst>
              <a:path w="1483995" h="1042035">
                <a:moveTo>
                  <a:pt x="0" y="0"/>
                </a:moveTo>
                <a:lnTo>
                  <a:pt x="1483797" y="0"/>
                </a:lnTo>
                <a:lnTo>
                  <a:pt x="1483797" y="1041597"/>
                </a:lnTo>
                <a:lnTo>
                  <a:pt x="0" y="10415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103095" y="2097962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47561" y="3436859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3095" y="1438430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03095" y="2757494"/>
            <a:ext cx="441960" cy="209127"/>
          </a:xfrm>
          <a:custGeom>
            <a:avLst/>
            <a:gdLst/>
            <a:ahLst/>
            <a:cxnLst/>
            <a:rect l="l" t="t" r="r" b="b"/>
            <a:pathLst>
              <a:path w="331469" h="156844">
                <a:moveTo>
                  <a:pt x="0" y="0"/>
                </a:moveTo>
                <a:lnTo>
                  <a:pt x="331199" y="0"/>
                </a:lnTo>
                <a:lnTo>
                  <a:pt x="3311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390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025" y="86699"/>
            <a:ext cx="4063991" cy="91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33" y="244413"/>
            <a:ext cx="32131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7" dirty="0"/>
              <a:t>Another</a:t>
            </a:r>
            <a:r>
              <a:rPr sz="3200" spc="-12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935968" y="1238426"/>
            <a:ext cx="8603683" cy="3047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81056" y="4409357"/>
            <a:ext cx="5537939" cy="1328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56166" y="4409357"/>
            <a:ext cx="5227669" cy="1328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990088" y="4460191"/>
            <a:ext cx="0" cy="1389380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15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787630" y="964998"/>
            <a:ext cx="1978660" cy="1389380"/>
          </a:xfrm>
          <a:custGeom>
            <a:avLst/>
            <a:gdLst/>
            <a:ahLst/>
            <a:cxnLst/>
            <a:rect l="l" t="t" r="r" b="b"/>
            <a:pathLst>
              <a:path w="1483995" h="1042035">
                <a:moveTo>
                  <a:pt x="0" y="0"/>
                </a:moveTo>
                <a:lnTo>
                  <a:pt x="1483797" y="0"/>
                </a:lnTo>
                <a:lnTo>
                  <a:pt x="1483797" y="1041597"/>
                </a:lnTo>
                <a:lnTo>
                  <a:pt x="0" y="10415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223758" y="1449977"/>
            <a:ext cx="4954693" cy="112996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[local gradient]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7" dirty="0">
                <a:latin typeface="Arial"/>
                <a:cs typeface="Arial"/>
              </a:rPr>
              <a:t>[upstream gradient]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x0: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[2]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0.4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20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w0: [-1]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[0.2]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-0.2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6228" y="3470826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4361" y="2808111"/>
            <a:ext cx="426720" cy="209127"/>
          </a:xfrm>
          <a:custGeom>
            <a:avLst/>
            <a:gdLst/>
            <a:ahLst/>
            <a:cxnLst/>
            <a:rect l="l" t="t" r="r" b="b"/>
            <a:pathLst>
              <a:path w="320039" h="156844">
                <a:moveTo>
                  <a:pt x="0" y="0"/>
                </a:moveTo>
                <a:lnTo>
                  <a:pt x="319799" y="0"/>
                </a:lnTo>
                <a:lnTo>
                  <a:pt x="319799" y="156299"/>
                </a:lnTo>
                <a:lnTo>
                  <a:pt x="0" y="15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239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155" y="1403563"/>
            <a:ext cx="6397820" cy="377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2632" y="1488737"/>
            <a:ext cx="39454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add </a:t>
            </a:r>
            <a:r>
              <a:rPr sz="2400" spc="-7" dirty="0">
                <a:latin typeface="Arial"/>
                <a:cs typeface="Arial"/>
              </a:rPr>
              <a:t>gate: gradient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distributor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6" y="180000"/>
            <a:ext cx="5424593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-13" dirty="0">
                <a:latin typeface="Arial"/>
                <a:cs typeface="Arial"/>
              </a:rPr>
              <a:t>Patterns </a:t>
            </a:r>
            <a:r>
              <a:rPr sz="3733" spc="-7" dirty="0">
                <a:latin typeface="Arial"/>
                <a:cs typeface="Arial"/>
              </a:rPr>
              <a:t>in backward</a:t>
            </a:r>
            <a:r>
              <a:rPr sz="3733" spc="-107" dirty="0">
                <a:latin typeface="Arial"/>
                <a:cs typeface="Arial"/>
              </a:rPr>
              <a:t> </a:t>
            </a:r>
            <a:r>
              <a:rPr sz="3733" spc="-7" dirty="0">
                <a:latin typeface="Arial"/>
                <a:cs typeface="Arial"/>
              </a:rPr>
              <a:t>flow</a:t>
            </a:r>
            <a:endParaRPr sz="37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3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294078" y="1866563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269387" y="2682561"/>
            <a:ext cx="500380" cy="210820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79050" y="690331"/>
            <a:ext cx="325967" cy="351367"/>
          </a:xfrm>
          <a:custGeom>
            <a:avLst/>
            <a:gdLst/>
            <a:ahLst/>
            <a:cxnLst/>
            <a:rect l="l" t="t" r="r" b="b"/>
            <a:pathLst>
              <a:path w="244475" h="263525">
                <a:moveTo>
                  <a:pt x="0" y="0"/>
                </a:moveTo>
                <a:lnTo>
                  <a:pt x="244199" y="0"/>
                </a:lnTo>
                <a:lnTo>
                  <a:pt x="2441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165" y="125261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Backpropagation: </a:t>
            </a:r>
            <a:r>
              <a:rPr sz="2667" dirty="0">
                <a:latin typeface="Arial"/>
                <a:cs typeface="Arial"/>
              </a:rPr>
              <a:t>a simple</a:t>
            </a:r>
            <a:r>
              <a:rPr sz="2667" spc="-140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example</a:t>
            </a:r>
            <a:endParaRPr sz="26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47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155" y="1403563"/>
            <a:ext cx="6397820" cy="377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966" y="180000"/>
            <a:ext cx="5424593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-13" dirty="0">
                <a:latin typeface="Arial"/>
                <a:cs typeface="Arial"/>
              </a:rPr>
              <a:t>Patterns </a:t>
            </a:r>
            <a:r>
              <a:rPr sz="3733" spc="-7" dirty="0">
                <a:latin typeface="Arial"/>
                <a:cs typeface="Arial"/>
              </a:rPr>
              <a:t>in backward</a:t>
            </a:r>
            <a:r>
              <a:rPr sz="3733" spc="-107" dirty="0">
                <a:latin typeface="Arial"/>
                <a:cs typeface="Arial"/>
              </a:rPr>
              <a:t> </a:t>
            </a:r>
            <a:r>
              <a:rPr sz="3733" spc="-7" dirty="0">
                <a:latin typeface="Arial"/>
                <a:cs typeface="Arial"/>
              </a:rPr>
              <a:t>flow</a:t>
            </a:r>
            <a:endParaRPr sz="37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32" y="1346498"/>
            <a:ext cx="3945467" cy="10437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8900"/>
              </a:lnSpc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add </a:t>
            </a:r>
            <a:r>
              <a:rPr sz="2400" spc="-7" dirty="0">
                <a:latin typeface="Arial"/>
                <a:cs typeface="Arial"/>
              </a:rPr>
              <a:t>gate: gradient distributor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Q: What is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spc="-7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gate?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54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155" y="1403563"/>
            <a:ext cx="6397820" cy="377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966" y="185638"/>
            <a:ext cx="5424593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13" dirty="0"/>
              <a:t>Patterns </a:t>
            </a:r>
            <a:r>
              <a:rPr sz="3733" spc="-7" dirty="0"/>
              <a:t>in backward</a:t>
            </a:r>
            <a:r>
              <a:rPr sz="3733" spc="-107" dirty="0"/>
              <a:t> </a:t>
            </a:r>
            <a:r>
              <a:rPr sz="3733" spc="-7" dirty="0"/>
              <a:t>flow</a:t>
            </a:r>
            <a:endParaRPr sz="3733"/>
          </a:p>
        </p:txBody>
      </p:sp>
      <p:sp>
        <p:nvSpPr>
          <p:cNvPr id="4" name="object 4"/>
          <p:cNvSpPr txBox="1"/>
          <p:nvPr/>
        </p:nvSpPr>
        <p:spPr>
          <a:xfrm>
            <a:off x="562632" y="1346497"/>
            <a:ext cx="3945467" cy="1040455"/>
          </a:xfrm>
          <a:prstGeom prst="rect">
            <a:avLst/>
          </a:prstGeom>
        </p:spPr>
        <p:txBody>
          <a:bodyPr vert="horz" wrap="square" lIns="0" tIns="159173" rIns="0" bIns="0" rtlCol="0">
            <a:spAutoFit/>
          </a:bodyPr>
          <a:lstStyle/>
          <a:p>
            <a:pPr marL="16933">
              <a:spcBef>
                <a:spcPts val="1253"/>
              </a:spcBef>
            </a:pPr>
            <a:r>
              <a:rPr sz="2400" b="1" spc="-7" dirty="0">
                <a:latin typeface="Arial"/>
                <a:cs typeface="Arial"/>
              </a:rPr>
              <a:t>add </a:t>
            </a:r>
            <a:r>
              <a:rPr sz="2400" spc="-7" dirty="0">
                <a:latin typeface="Arial"/>
                <a:cs typeface="Arial"/>
              </a:rPr>
              <a:t>gate: gradient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distributor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1120"/>
              </a:spcBef>
            </a:pPr>
            <a:r>
              <a:rPr sz="2400" b="1" spc="-7" dirty="0">
                <a:latin typeface="Arial"/>
                <a:cs typeface="Arial"/>
              </a:rPr>
              <a:t>max </a:t>
            </a:r>
            <a:r>
              <a:rPr sz="2400" spc="-7" dirty="0">
                <a:latin typeface="Arial"/>
                <a:cs typeface="Arial"/>
              </a:rPr>
              <a:t>gate: gradient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56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155" y="1403563"/>
            <a:ext cx="6397820" cy="377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966" y="185638"/>
            <a:ext cx="5424593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13" dirty="0"/>
              <a:t>Patterns </a:t>
            </a:r>
            <a:r>
              <a:rPr sz="3733" spc="-7" dirty="0"/>
              <a:t>in backward</a:t>
            </a:r>
            <a:r>
              <a:rPr sz="3733" spc="-107" dirty="0"/>
              <a:t> </a:t>
            </a:r>
            <a:r>
              <a:rPr sz="3733" spc="-7" dirty="0"/>
              <a:t>flow</a:t>
            </a:r>
            <a:endParaRPr sz="3733"/>
          </a:p>
        </p:txBody>
      </p:sp>
      <p:sp>
        <p:nvSpPr>
          <p:cNvPr id="4" name="object 4"/>
          <p:cNvSpPr txBox="1"/>
          <p:nvPr/>
        </p:nvSpPr>
        <p:spPr>
          <a:xfrm>
            <a:off x="562632" y="1346497"/>
            <a:ext cx="3945467" cy="1556751"/>
          </a:xfrm>
          <a:prstGeom prst="rect">
            <a:avLst/>
          </a:prstGeom>
        </p:spPr>
        <p:txBody>
          <a:bodyPr vert="horz" wrap="square" lIns="0" tIns="159173" rIns="0" bIns="0" rtlCol="0">
            <a:spAutoFit/>
          </a:bodyPr>
          <a:lstStyle/>
          <a:p>
            <a:pPr marL="16933">
              <a:spcBef>
                <a:spcPts val="1253"/>
              </a:spcBef>
            </a:pPr>
            <a:r>
              <a:rPr sz="2400" b="1" spc="-7" dirty="0">
                <a:latin typeface="Arial"/>
                <a:cs typeface="Arial"/>
              </a:rPr>
              <a:t>add </a:t>
            </a:r>
            <a:r>
              <a:rPr sz="2400" spc="-7" dirty="0">
                <a:latin typeface="Arial"/>
                <a:cs typeface="Arial"/>
              </a:rPr>
              <a:t>gate: gradient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distributor</a:t>
            </a:r>
            <a:endParaRPr sz="2400">
              <a:latin typeface="Arial"/>
              <a:cs typeface="Arial"/>
            </a:endParaRPr>
          </a:p>
          <a:p>
            <a:pPr marL="16933" marR="480048">
              <a:lnSpc>
                <a:spcPct val="138900"/>
              </a:lnSpc>
            </a:pPr>
            <a:r>
              <a:rPr sz="2400" b="1" spc="-7" dirty="0">
                <a:latin typeface="Arial"/>
                <a:cs typeface="Arial"/>
              </a:rPr>
              <a:t>max </a:t>
            </a:r>
            <a:r>
              <a:rPr sz="2400" spc="-7" dirty="0">
                <a:latin typeface="Arial"/>
                <a:cs typeface="Arial"/>
              </a:rPr>
              <a:t>gate: gradient router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Q: What is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b="1" spc="-7" dirty="0">
                <a:solidFill>
                  <a:srgbClr val="0000FF"/>
                </a:solidFill>
                <a:latin typeface="Arial"/>
                <a:cs typeface="Arial"/>
              </a:rPr>
              <a:t>mul</a:t>
            </a:r>
            <a:r>
              <a:rPr sz="2400" b="1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gate?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599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155" y="1403563"/>
            <a:ext cx="6397820" cy="377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966" y="180000"/>
            <a:ext cx="5424593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733" spc="-13" dirty="0">
                <a:latin typeface="Arial"/>
                <a:cs typeface="Arial"/>
              </a:rPr>
              <a:t>Patterns </a:t>
            </a:r>
            <a:r>
              <a:rPr sz="3733" spc="-7" dirty="0">
                <a:latin typeface="Arial"/>
                <a:cs typeface="Arial"/>
              </a:rPr>
              <a:t>in backward</a:t>
            </a:r>
            <a:r>
              <a:rPr sz="3733" spc="-107" dirty="0">
                <a:latin typeface="Arial"/>
                <a:cs typeface="Arial"/>
              </a:rPr>
              <a:t> </a:t>
            </a:r>
            <a:r>
              <a:rPr sz="3733" spc="-7" dirty="0">
                <a:latin typeface="Arial"/>
                <a:cs typeface="Arial"/>
              </a:rPr>
              <a:t>flow</a:t>
            </a:r>
            <a:endParaRPr sz="37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32" y="1346497"/>
            <a:ext cx="3945467" cy="15571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8900"/>
              </a:lnSpc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add </a:t>
            </a:r>
            <a:r>
              <a:rPr sz="2400" spc="-7" dirty="0">
                <a:latin typeface="Arial"/>
                <a:cs typeface="Arial"/>
              </a:rPr>
              <a:t>gate: gradient distributor  </a:t>
            </a:r>
            <a:r>
              <a:rPr sz="2400" b="1" spc="-7" dirty="0">
                <a:latin typeface="Arial"/>
                <a:cs typeface="Arial"/>
              </a:rPr>
              <a:t>max </a:t>
            </a:r>
            <a:r>
              <a:rPr sz="2400" spc="-7" dirty="0">
                <a:latin typeface="Arial"/>
                <a:cs typeface="Arial"/>
              </a:rPr>
              <a:t>gate: gradient router  </a:t>
            </a:r>
            <a:r>
              <a:rPr sz="2400" b="1" spc="-7" dirty="0">
                <a:latin typeface="Arial"/>
                <a:cs typeface="Arial"/>
              </a:rPr>
              <a:t>mul </a:t>
            </a:r>
            <a:r>
              <a:rPr sz="2400" spc="-7" dirty="0">
                <a:latin typeface="Arial"/>
                <a:cs typeface="Arial"/>
              </a:rPr>
              <a:t>gate: gradient</a:t>
            </a:r>
            <a:r>
              <a:rPr sz="2400" spc="-6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switcher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01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4992" y="26194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354992" y="28321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354992" y="29879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354992" y="3378092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338059" y="2650344"/>
            <a:ext cx="94064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922844" algn="l"/>
              </a:tabLst>
            </a:pPr>
            <a:r>
              <a:rPr sz="2667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363" y="2650345"/>
            <a:ext cx="324104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4096-d</a:t>
            </a:r>
            <a:endParaRPr sz="2667">
              <a:latin typeface="Arial"/>
              <a:cs typeface="Arial"/>
            </a:endParaRPr>
          </a:p>
          <a:p>
            <a:pPr marL="16933">
              <a:tabLst>
                <a:tab pos="2317269" algn="l"/>
                <a:tab pos="3223179" algn="l"/>
              </a:tabLst>
            </a:pPr>
            <a:r>
              <a:rPr sz="2667" spc="-7" dirty="0">
                <a:latin typeface="Arial"/>
                <a:cs typeface="Arial"/>
              </a:rPr>
              <a:t>input</a:t>
            </a:r>
            <a:r>
              <a:rPr sz="2667" spc="-1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	</a:t>
            </a:r>
            <a:r>
              <a:rPr sz="2667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49275" y="1209881"/>
          <a:ext cx="3547532" cy="386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292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9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900" spc="-5" dirty="0">
                          <a:latin typeface="Arial"/>
                          <a:cs typeface="Arial"/>
                        </a:rPr>
                        <a:t>max(0,x)</a:t>
                      </a:r>
                      <a:endParaRPr sz="29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900" i="1" spc="-5" dirty="0">
                          <a:latin typeface="Arial"/>
                          <a:cs typeface="Arial"/>
                        </a:rPr>
                        <a:t>(elementwise)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8487820" y="2650345"/>
            <a:ext cx="199136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4096-d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spc="-7" dirty="0">
                <a:latin typeface="Arial"/>
                <a:cs typeface="Arial"/>
              </a:rPr>
              <a:t>output</a:t>
            </a:r>
            <a:r>
              <a:rPr sz="2667" spc="-1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</a:t>
            </a:r>
            <a:endParaRPr sz="2667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12966" y="185638"/>
            <a:ext cx="4610100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13" dirty="0"/>
              <a:t>Vectorized</a:t>
            </a:r>
            <a:r>
              <a:rPr sz="3733" spc="-113" dirty="0"/>
              <a:t> </a:t>
            </a:r>
            <a:r>
              <a:rPr sz="3733" spc="-7" dirty="0"/>
              <a:t>operations</a:t>
            </a:r>
            <a:endParaRPr sz="3733"/>
          </a:p>
        </p:txBody>
      </p:sp>
    </p:spTree>
    <p:extLst>
      <p:ext uri="{BB962C8B-B14F-4D97-AF65-F5344CB8AC3E}">
        <p14:creationId xmlns:p14="http://schemas.microsoft.com/office/powerpoint/2010/main" val="86147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9616" y="345416"/>
            <a:ext cx="2654293" cy="102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58181" y="307499"/>
            <a:ext cx="623993" cy="1054100"/>
          </a:xfrm>
          <a:custGeom>
            <a:avLst/>
            <a:gdLst/>
            <a:ahLst/>
            <a:cxnLst/>
            <a:rect l="l" t="t" r="r" b="b"/>
            <a:pathLst>
              <a:path w="467995" h="790575">
                <a:moveTo>
                  <a:pt x="0" y="0"/>
                </a:moveTo>
                <a:lnTo>
                  <a:pt x="467699" y="0"/>
                </a:lnTo>
                <a:lnTo>
                  <a:pt x="467699" y="790498"/>
                </a:lnTo>
                <a:lnTo>
                  <a:pt x="0" y="7904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552180" y="1549304"/>
            <a:ext cx="2168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4992" y="26194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354992" y="28321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354992" y="29879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354992" y="3378092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249275" y="1209881"/>
          <a:ext cx="3547532" cy="386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292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9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900" spc="-5" dirty="0">
                          <a:latin typeface="Arial"/>
                          <a:cs typeface="Arial"/>
                        </a:rPr>
                        <a:t>max(0,x)</a:t>
                      </a:r>
                      <a:endParaRPr sz="29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900" i="1" spc="-5" dirty="0">
                          <a:latin typeface="Arial"/>
                          <a:cs typeface="Arial"/>
                        </a:rPr>
                        <a:t>(elementwise)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8487820" y="2650345"/>
            <a:ext cx="199136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4096-d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spc="-7" dirty="0">
                <a:latin typeface="Arial"/>
                <a:cs typeface="Arial"/>
              </a:rPr>
              <a:t>output</a:t>
            </a:r>
            <a:r>
              <a:rPr sz="2667" spc="-1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</a:t>
            </a:r>
            <a:endParaRPr sz="2667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12966" y="185638"/>
            <a:ext cx="4610100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13" dirty="0"/>
              <a:t>Vectorized</a:t>
            </a:r>
            <a:r>
              <a:rPr sz="3733" spc="-113" dirty="0"/>
              <a:t> </a:t>
            </a:r>
            <a:r>
              <a:rPr sz="3733" spc="-7" dirty="0"/>
              <a:t>operations</a:t>
            </a:r>
            <a:endParaRPr sz="3733"/>
          </a:p>
        </p:txBody>
      </p:sp>
      <p:sp>
        <p:nvSpPr>
          <p:cNvPr id="36" name="object 36"/>
          <p:cNvSpPr txBox="1"/>
          <p:nvPr/>
        </p:nvSpPr>
        <p:spPr>
          <a:xfrm>
            <a:off x="635066" y="2650344"/>
            <a:ext cx="3643207" cy="12201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9090">
              <a:spcBef>
                <a:spcPts val="133"/>
              </a:spcBef>
              <a:tabLst>
                <a:tab pos="2719425" algn="l"/>
                <a:tab pos="3625336" algn="l"/>
              </a:tabLst>
            </a:pPr>
            <a:r>
              <a:rPr sz="2667" spc="-7" dirty="0">
                <a:latin typeface="Arial"/>
                <a:cs typeface="Arial"/>
              </a:rPr>
              <a:t>4096-d	</a:t>
            </a:r>
            <a:r>
              <a:rPr sz="2667" u="sng" spc="-7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 dirty="0">
              <a:latin typeface="Times New Roman"/>
              <a:cs typeface="Times New Roman"/>
            </a:endParaRPr>
          </a:p>
          <a:p>
            <a:pPr marL="419090">
              <a:tabLst>
                <a:tab pos="2719425" algn="l"/>
                <a:tab pos="3625336" algn="l"/>
              </a:tabLst>
            </a:pPr>
            <a:r>
              <a:rPr sz="2667" spc="-7" dirty="0">
                <a:latin typeface="Arial"/>
                <a:cs typeface="Arial"/>
              </a:rPr>
              <a:t>input</a:t>
            </a:r>
            <a:r>
              <a:rPr sz="2667" spc="-1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	</a:t>
            </a:r>
            <a:r>
              <a:rPr sz="2667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032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9616" y="345416"/>
            <a:ext cx="2654293" cy="102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58181" y="307499"/>
            <a:ext cx="623993" cy="1054100"/>
          </a:xfrm>
          <a:custGeom>
            <a:avLst/>
            <a:gdLst/>
            <a:ahLst/>
            <a:cxnLst/>
            <a:rect l="l" t="t" r="r" b="b"/>
            <a:pathLst>
              <a:path w="467995" h="790575">
                <a:moveTo>
                  <a:pt x="0" y="0"/>
                </a:moveTo>
                <a:lnTo>
                  <a:pt x="467699" y="0"/>
                </a:lnTo>
                <a:lnTo>
                  <a:pt x="467699" y="790498"/>
                </a:lnTo>
                <a:lnTo>
                  <a:pt x="0" y="7904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552180" y="1549304"/>
            <a:ext cx="2168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Jacobian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4992" y="26194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17959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354992" y="28321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17959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354992" y="2987960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17959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17959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354992" y="3378092"/>
            <a:ext cx="824653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448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17959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17959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801951" y="25984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801951" y="28111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801951" y="296698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0" y="0"/>
                </a:lnTo>
                <a:lnTo>
                  <a:pt x="43224" y="15734"/>
                </a:lnTo>
                <a:lnTo>
                  <a:pt x="0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01951" y="3144403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4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801951" y="33570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249275" y="1209881"/>
          <a:ext cx="3547532" cy="386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292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ts val="2630"/>
                        </a:lnSpc>
                      </a:pPr>
                      <a:r>
                        <a:rPr sz="2900" spc="-5" dirty="0">
                          <a:latin typeface="Arial"/>
                          <a:cs typeface="Arial"/>
                        </a:rPr>
                        <a:t>f(x) </a:t>
                      </a:r>
                      <a:r>
                        <a:rPr sz="2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900" spc="-5" dirty="0">
                          <a:latin typeface="Arial"/>
                          <a:cs typeface="Arial"/>
                        </a:rPr>
                        <a:t>max(0,x)</a:t>
                      </a:r>
                      <a:endParaRPr sz="2900">
                        <a:latin typeface="Arial"/>
                        <a:cs typeface="Arial"/>
                      </a:endParaRPr>
                    </a:p>
                    <a:p>
                      <a:pPr marL="155575">
                        <a:lnSpc>
                          <a:spcPts val="2630"/>
                        </a:lnSpc>
                      </a:pPr>
                      <a:r>
                        <a:rPr sz="2900" i="1" spc="-5" dirty="0">
                          <a:latin typeface="Arial"/>
                          <a:cs typeface="Arial"/>
                        </a:rPr>
                        <a:t>(elementwise)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801951" y="3512892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8487820" y="2650345"/>
            <a:ext cx="199136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4096-d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spc="-7" dirty="0">
                <a:latin typeface="Arial"/>
                <a:cs typeface="Arial"/>
              </a:rPr>
              <a:t>output</a:t>
            </a:r>
            <a:r>
              <a:rPr sz="2667" spc="-1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</a:t>
            </a:r>
            <a:endParaRPr sz="2667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12966" y="185638"/>
            <a:ext cx="4610100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spc="-13" dirty="0"/>
              <a:t>Vectorized</a:t>
            </a:r>
            <a:r>
              <a:rPr sz="3733" spc="-113" dirty="0"/>
              <a:t> </a:t>
            </a:r>
            <a:r>
              <a:rPr sz="3733" spc="-7" dirty="0"/>
              <a:t>operations</a:t>
            </a:r>
            <a:endParaRPr sz="3733"/>
          </a:p>
        </p:txBody>
      </p:sp>
      <p:sp>
        <p:nvSpPr>
          <p:cNvPr id="36" name="object 36"/>
          <p:cNvSpPr txBox="1"/>
          <p:nvPr/>
        </p:nvSpPr>
        <p:spPr>
          <a:xfrm>
            <a:off x="635066" y="2650344"/>
            <a:ext cx="3643207" cy="12201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9090">
              <a:spcBef>
                <a:spcPts val="133"/>
              </a:spcBef>
              <a:tabLst>
                <a:tab pos="2719425" algn="l"/>
                <a:tab pos="3625336" algn="l"/>
              </a:tabLst>
            </a:pPr>
            <a:r>
              <a:rPr sz="2667" spc="-7" dirty="0">
                <a:latin typeface="Arial"/>
                <a:cs typeface="Arial"/>
              </a:rPr>
              <a:t>4096-d	</a:t>
            </a:r>
            <a:r>
              <a:rPr sz="2667" u="sng" spc="-7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 dirty="0">
              <a:latin typeface="Times New Roman"/>
              <a:cs typeface="Times New Roman"/>
            </a:endParaRPr>
          </a:p>
          <a:p>
            <a:pPr marL="419090">
              <a:tabLst>
                <a:tab pos="2719425" algn="l"/>
                <a:tab pos="3625336" algn="l"/>
              </a:tabLst>
            </a:pPr>
            <a:r>
              <a:rPr sz="2667" spc="-7" dirty="0">
                <a:latin typeface="Arial"/>
                <a:cs typeface="Arial"/>
              </a:rPr>
              <a:t>input</a:t>
            </a:r>
            <a:r>
              <a:rPr sz="2667" spc="-1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vector	</a:t>
            </a:r>
            <a:r>
              <a:rPr sz="2667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2667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442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89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610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4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294078" y="1866563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6269387" y="2682561"/>
            <a:ext cx="500380" cy="210820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173733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517149" y="2742173"/>
            <a:ext cx="571459" cy="24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3966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517149" y="2742173"/>
            <a:ext cx="571459" cy="24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426416" y="3838326"/>
            <a:ext cx="1675096" cy="647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232383" y="4633491"/>
            <a:ext cx="2063327" cy="806027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232383" y="4633491"/>
            <a:ext cx="2063327" cy="806027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317849" y="4843190"/>
            <a:ext cx="1892296" cy="457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0779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517149" y="2742173"/>
            <a:ext cx="571459" cy="24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426416" y="3838326"/>
            <a:ext cx="1675096" cy="6479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232383" y="4633491"/>
            <a:ext cx="2063327" cy="806027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232383" y="4633491"/>
            <a:ext cx="2063327" cy="806027"/>
          </a:xfrm>
          <a:custGeom>
            <a:avLst/>
            <a:gdLst/>
            <a:ahLst/>
            <a:cxnLst/>
            <a:rect l="l" t="t" r="r" b="b"/>
            <a:pathLst>
              <a:path w="1547495" h="604520">
                <a:moveTo>
                  <a:pt x="0" y="0"/>
                </a:moveTo>
                <a:lnTo>
                  <a:pt x="1547421" y="0"/>
                </a:lnTo>
                <a:lnTo>
                  <a:pt x="1547421" y="604373"/>
                </a:lnTo>
                <a:lnTo>
                  <a:pt x="0" y="6043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317849" y="4843190"/>
            <a:ext cx="1892296" cy="457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469688" y="2714931"/>
            <a:ext cx="1015997" cy="736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3855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517149" y="2742173"/>
            <a:ext cx="571459" cy="24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69688" y="2714931"/>
            <a:ext cx="1015997" cy="73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124031" y="3197207"/>
            <a:ext cx="1405476" cy="736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03516" y="1530060"/>
            <a:ext cx="2225981" cy="7564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1235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32" y="244413"/>
            <a:ext cx="403013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A vectorized</a:t>
            </a:r>
            <a:r>
              <a:rPr sz="3200" spc="-140" dirty="0"/>
              <a:t> </a:t>
            </a:r>
            <a:r>
              <a:rPr sz="3200" spc="-7" dirty="0"/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88891" y="288833"/>
            <a:ext cx="727708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83255" y="1374212"/>
            <a:ext cx="7100903" cy="2091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07633" y="3991460"/>
            <a:ext cx="5802855" cy="13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07633" y="5441221"/>
            <a:ext cx="4353591" cy="415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57430" y="2402962"/>
            <a:ext cx="872061" cy="736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469688" y="1681760"/>
            <a:ext cx="1015997" cy="736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517150" y="2206460"/>
            <a:ext cx="761997" cy="247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26098" y="747715"/>
            <a:ext cx="1803385" cy="736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517149" y="2742173"/>
            <a:ext cx="571459" cy="24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469688" y="2714931"/>
            <a:ext cx="1015997" cy="73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124031" y="3197207"/>
            <a:ext cx="1405476" cy="736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03516" y="1530060"/>
            <a:ext cx="2225981" cy="7564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2386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5" dirty="0"/>
              <a:t>Convolutional </a:t>
            </a:r>
            <a:r>
              <a:rPr lang="en-GB" spc="-35" dirty="0"/>
              <a:t>Neural</a:t>
            </a:r>
            <a:r>
              <a:rPr lang="en-GB" spc="-75" dirty="0"/>
              <a:t> </a:t>
            </a:r>
            <a:r>
              <a:rPr lang="en-GB" spc="40" dirty="0"/>
              <a:t>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054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034" y="3456737"/>
            <a:ext cx="712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3072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50" y="3094255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365" y="77793"/>
            <a:ext cx="612478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3" dirty="0"/>
              <a:t>Fully </a:t>
            </a:r>
            <a:r>
              <a:rPr sz="4800" spc="-7" dirty="0"/>
              <a:t>Connected</a:t>
            </a:r>
            <a:r>
              <a:rPr sz="4800" spc="-113" dirty="0"/>
              <a:t> </a:t>
            </a:r>
            <a:r>
              <a:rPr sz="4800" spc="-7" dirty="0"/>
              <a:t>Layer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098998" y="1206474"/>
            <a:ext cx="67267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32x32x3 image -&gt; </a:t>
            </a:r>
            <a:r>
              <a:rPr sz="3200" dirty="0">
                <a:latin typeface="Arial"/>
                <a:cs typeface="Arial"/>
              </a:rPr>
              <a:t>stretch </a:t>
            </a:r>
            <a:r>
              <a:rPr sz="3200" spc="-7" dirty="0">
                <a:latin typeface="Arial"/>
                <a:cs typeface="Arial"/>
              </a:rPr>
              <a:t>to 3072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6005" y="3285670"/>
            <a:ext cx="137244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10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3072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-7" dirty="0">
                <a:latin typeface="Arial"/>
                <a:cs typeface="Arial"/>
              </a:rPr>
              <a:t>weights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1752" y="2448515"/>
            <a:ext cx="14562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activation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00583" y="3137993"/>
            <a:ext cx="2242819" cy="282787"/>
          </a:xfrm>
          <a:custGeom>
            <a:avLst/>
            <a:gdLst/>
            <a:ahLst/>
            <a:cxnLst/>
            <a:rect l="l" t="t" r="r" b="b"/>
            <a:pathLst>
              <a:path w="1682115" h="212089">
                <a:moveTo>
                  <a:pt x="0" y="0"/>
                </a:moveTo>
                <a:lnTo>
                  <a:pt x="1681721" y="0"/>
                </a:lnTo>
                <a:lnTo>
                  <a:pt x="1681721" y="211724"/>
                </a:lnTo>
                <a:lnTo>
                  <a:pt x="0" y="211724"/>
                </a:lnTo>
                <a:lnTo>
                  <a:pt x="0" y="0"/>
                </a:lnTo>
                <a:close/>
              </a:path>
            </a:pathLst>
          </a:custGeom>
          <a:solidFill>
            <a:srgbClr val="C8DAF7">
              <a:alpha val="4268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0842877" y="3043894"/>
            <a:ext cx="94827" cy="376767"/>
          </a:xfrm>
          <a:custGeom>
            <a:avLst/>
            <a:gdLst/>
            <a:ahLst/>
            <a:cxnLst/>
            <a:rect l="l" t="t" r="r" b="b"/>
            <a:pathLst>
              <a:path w="71120" h="282575">
                <a:moveTo>
                  <a:pt x="0" y="282299"/>
                </a:moveTo>
                <a:lnTo>
                  <a:pt x="0" y="70574"/>
                </a:lnTo>
                <a:lnTo>
                  <a:pt x="70574" y="0"/>
                </a:lnTo>
                <a:lnTo>
                  <a:pt x="70574" y="211724"/>
                </a:lnTo>
                <a:lnTo>
                  <a:pt x="0" y="282299"/>
                </a:lnTo>
                <a:close/>
              </a:path>
            </a:pathLst>
          </a:custGeom>
          <a:solidFill>
            <a:srgbClr val="A0AEC6">
              <a:alpha val="4268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600583" y="3043893"/>
            <a:ext cx="2336800" cy="94827"/>
          </a:xfrm>
          <a:custGeom>
            <a:avLst/>
            <a:gdLst/>
            <a:ahLst/>
            <a:cxnLst/>
            <a:rect l="l" t="t" r="r" b="b"/>
            <a:pathLst>
              <a:path w="1752600" h="71119">
                <a:moveTo>
                  <a:pt x="1681721" y="70574"/>
                </a:moveTo>
                <a:lnTo>
                  <a:pt x="0" y="70574"/>
                </a:lnTo>
                <a:lnTo>
                  <a:pt x="70574" y="0"/>
                </a:lnTo>
                <a:lnTo>
                  <a:pt x="1752296" y="0"/>
                </a:lnTo>
                <a:lnTo>
                  <a:pt x="1681721" y="70574"/>
                </a:lnTo>
                <a:close/>
              </a:path>
            </a:pathLst>
          </a:custGeom>
          <a:solidFill>
            <a:srgbClr val="D3E1F9">
              <a:alpha val="4268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600581" y="3043894"/>
            <a:ext cx="2336800" cy="376767"/>
          </a:xfrm>
          <a:custGeom>
            <a:avLst/>
            <a:gdLst/>
            <a:ahLst/>
            <a:cxnLst/>
            <a:rect l="l" t="t" r="r" b="b"/>
            <a:pathLst>
              <a:path w="1752600" h="282575">
                <a:moveTo>
                  <a:pt x="0" y="70574"/>
                </a:moveTo>
                <a:lnTo>
                  <a:pt x="70574" y="0"/>
                </a:lnTo>
                <a:lnTo>
                  <a:pt x="1752296" y="0"/>
                </a:lnTo>
                <a:lnTo>
                  <a:pt x="1752296" y="211724"/>
                </a:lnTo>
                <a:lnTo>
                  <a:pt x="1681721" y="282299"/>
                </a:lnTo>
                <a:lnTo>
                  <a:pt x="0" y="282299"/>
                </a:lnTo>
                <a:lnTo>
                  <a:pt x="0" y="70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600581" y="3043893"/>
            <a:ext cx="2336800" cy="94827"/>
          </a:xfrm>
          <a:custGeom>
            <a:avLst/>
            <a:gdLst/>
            <a:ahLst/>
            <a:cxnLst/>
            <a:rect l="l" t="t" r="r" b="b"/>
            <a:pathLst>
              <a:path w="1752600" h="71119">
                <a:moveTo>
                  <a:pt x="0" y="70574"/>
                </a:moveTo>
                <a:lnTo>
                  <a:pt x="1681721" y="70574"/>
                </a:lnTo>
                <a:lnTo>
                  <a:pt x="17522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0842877" y="3137993"/>
            <a:ext cx="0" cy="282787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689517" y="3155294"/>
            <a:ext cx="225799" cy="2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18566" y="3137993"/>
            <a:ext cx="3618653" cy="282787"/>
          </a:xfrm>
          <a:custGeom>
            <a:avLst/>
            <a:gdLst/>
            <a:ahLst/>
            <a:cxnLst/>
            <a:rect l="l" t="t" r="r" b="b"/>
            <a:pathLst>
              <a:path w="2713990" h="212089">
                <a:moveTo>
                  <a:pt x="0" y="0"/>
                </a:moveTo>
                <a:lnTo>
                  <a:pt x="2713719" y="0"/>
                </a:lnTo>
                <a:lnTo>
                  <a:pt x="2713719" y="211724"/>
                </a:lnTo>
                <a:lnTo>
                  <a:pt x="0" y="211724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136857" y="3043894"/>
            <a:ext cx="94827" cy="376767"/>
          </a:xfrm>
          <a:custGeom>
            <a:avLst/>
            <a:gdLst/>
            <a:ahLst/>
            <a:cxnLst/>
            <a:rect l="l" t="t" r="r" b="b"/>
            <a:pathLst>
              <a:path w="71119" h="282575">
                <a:moveTo>
                  <a:pt x="0" y="282299"/>
                </a:moveTo>
                <a:lnTo>
                  <a:pt x="0" y="70574"/>
                </a:lnTo>
                <a:lnTo>
                  <a:pt x="70574" y="0"/>
                </a:lnTo>
                <a:lnTo>
                  <a:pt x="70574" y="211724"/>
                </a:lnTo>
                <a:lnTo>
                  <a:pt x="0" y="282299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18566" y="3043893"/>
            <a:ext cx="3712633" cy="94827"/>
          </a:xfrm>
          <a:custGeom>
            <a:avLst/>
            <a:gdLst/>
            <a:ahLst/>
            <a:cxnLst/>
            <a:rect l="l" t="t" r="r" b="b"/>
            <a:pathLst>
              <a:path w="2784475" h="71119">
                <a:moveTo>
                  <a:pt x="2713719" y="70574"/>
                </a:moveTo>
                <a:lnTo>
                  <a:pt x="0" y="70574"/>
                </a:lnTo>
                <a:lnTo>
                  <a:pt x="70574" y="0"/>
                </a:lnTo>
                <a:lnTo>
                  <a:pt x="2784294" y="0"/>
                </a:lnTo>
                <a:lnTo>
                  <a:pt x="2713719" y="70574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18566" y="3043894"/>
            <a:ext cx="3712633" cy="376767"/>
          </a:xfrm>
          <a:custGeom>
            <a:avLst/>
            <a:gdLst/>
            <a:ahLst/>
            <a:cxnLst/>
            <a:rect l="l" t="t" r="r" b="b"/>
            <a:pathLst>
              <a:path w="2784475" h="282575">
                <a:moveTo>
                  <a:pt x="0" y="70574"/>
                </a:moveTo>
                <a:lnTo>
                  <a:pt x="70574" y="0"/>
                </a:lnTo>
                <a:lnTo>
                  <a:pt x="2784294" y="0"/>
                </a:lnTo>
                <a:lnTo>
                  <a:pt x="2784294" y="211724"/>
                </a:lnTo>
                <a:lnTo>
                  <a:pt x="2713719" y="282299"/>
                </a:lnTo>
                <a:lnTo>
                  <a:pt x="0" y="282299"/>
                </a:lnTo>
                <a:lnTo>
                  <a:pt x="0" y="705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18566" y="3043893"/>
            <a:ext cx="3712633" cy="94827"/>
          </a:xfrm>
          <a:custGeom>
            <a:avLst/>
            <a:gdLst/>
            <a:ahLst/>
            <a:cxnLst/>
            <a:rect l="l" t="t" r="r" b="b"/>
            <a:pathLst>
              <a:path w="2784475" h="71119">
                <a:moveTo>
                  <a:pt x="0" y="70574"/>
                </a:moveTo>
                <a:lnTo>
                  <a:pt x="2713719" y="70574"/>
                </a:lnTo>
                <a:lnTo>
                  <a:pt x="278429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136857" y="3137993"/>
            <a:ext cx="0" cy="282787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5905989" y="2755993"/>
            <a:ext cx="723897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1948909" y="2448515"/>
            <a:ext cx="778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8170" y="3094255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4018" y="3456737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1824" y="3232094"/>
            <a:ext cx="582507" cy="11853"/>
          </a:xfrm>
          <a:custGeom>
            <a:avLst/>
            <a:gdLst/>
            <a:ahLst/>
            <a:cxnLst/>
            <a:rect l="l" t="t" r="r" b="b"/>
            <a:pathLst>
              <a:path w="436879" h="8889">
                <a:moveTo>
                  <a:pt x="0" y="0"/>
                </a:moveTo>
                <a:lnTo>
                  <a:pt x="436399" y="8614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023406" y="3161613"/>
            <a:ext cx="212199" cy="163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192651" y="3220527"/>
            <a:ext cx="590973" cy="8467"/>
          </a:xfrm>
          <a:custGeom>
            <a:avLst/>
            <a:gdLst/>
            <a:ahLst/>
            <a:cxnLst/>
            <a:rect l="l" t="t" r="r" b="b"/>
            <a:pathLst>
              <a:path w="443229" h="6350">
                <a:moveTo>
                  <a:pt x="0" y="0"/>
                </a:moveTo>
                <a:lnTo>
                  <a:pt x="442974" y="6272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763334" y="3146917"/>
            <a:ext cx="211865" cy="163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373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929" y="2891981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06159" y="1901012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907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58"/>
                </a:lnTo>
                <a:lnTo>
                  <a:pt x="0" y="2757907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421930" y="1901012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58"/>
                </a:lnTo>
                <a:lnTo>
                  <a:pt x="213172" y="2757906"/>
                </a:lnTo>
                <a:lnTo>
                  <a:pt x="0" y="2757906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706159" y="2891981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794498" y="2997824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977" y="5575018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366" y="77793"/>
            <a:ext cx="494453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7" dirty="0"/>
              <a:t>Convolution</a:t>
            </a:r>
            <a:r>
              <a:rPr sz="4800" spc="-120" dirty="0"/>
              <a:t> </a:t>
            </a:r>
            <a:r>
              <a:rPr sz="4800" spc="-7" dirty="0"/>
              <a:t>Layer</a:t>
            </a:r>
            <a:endParaRPr sz="4800"/>
          </a:p>
        </p:txBody>
      </p:sp>
      <p:sp>
        <p:nvSpPr>
          <p:cNvPr id="11" name="object 11"/>
          <p:cNvSpPr txBox="1"/>
          <p:nvPr/>
        </p:nvSpPr>
        <p:spPr>
          <a:xfrm>
            <a:off x="1098998" y="1206474"/>
            <a:ext cx="79476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32x32x3 image -&gt; preserve </a:t>
            </a:r>
            <a:r>
              <a:rPr sz="3200" dirty="0">
                <a:latin typeface="Arial"/>
                <a:cs typeface="Arial"/>
              </a:rPr>
              <a:t>spatial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8529" y="4938828"/>
            <a:ext cx="7459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8497" y="2918263"/>
            <a:ext cx="8644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7898" y="4972031"/>
            <a:ext cx="796713" cy="913926"/>
          </a:xfrm>
          <a:prstGeom prst="rect">
            <a:avLst/>
          </a:prstGeom>
        </p:spPr>
        <p:txBody>
          <a:bodyPr vert="horz" wrap="square" lIns="0" tIns="97367" rIns="0" bIns="0" rtlCol="0">
            <a:spAutoFit/>
          </a:bodyPr>
          <a:lstStyle/>
          <a:p>
            <a:pPr marL="413163">
              <a:spcBef>
                <a:spcPts val="767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  <a:p>
            <a:pPr marL="16933">
              <a:spcBef>
                <a:spcPts val="640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11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929" y="2891981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06159" y="1901012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907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58"/>
                </a:lnTo>
                <a:lnTo>
                  <a:pt x="0" y="2757907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421930" y="1901012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58"/>
                </a:lnTo>
                <a:lnTo>
                  <a:pt x="213172" y="2757906"/>
                </a:lnTo>
                <a:lnTo>
                  <a:pt x="0" y="2757906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706159" y="2891981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366" y="77793"/>
            <a:ext cx="494453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7" dirty="0"/>
              <a:t>Convolution</a:t>
            </a:r>
            <a:r>
              <a:rPr sz="4800" spc="-120" dirty="0"/>
              <a:t> </a:t>
            </a:r>
            <a:r>
              <a:rPr sz="4800" spc="-7" dirty="0"/>
              <a:t>Layer</a:t>
            </a:r>
            <a:endParaRPr sz="4800"/>
          </a:p>
        </p:txBody>
      </p:sp>
      <p:sp>
        <p:nvSpPr>
          <p:cNvPr id="9" name="object 9"/>
          <p:cNvSpPr/>
          <p:nvPr/>
        </p:nvSpPr>
        <p:spPr>
          <a:xfrm>
            <a:off x="5527855" y="3273907"/>
            <a:ext cx="176107" cy="884767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9" y="0"/>
                </a:lnTo>
                <a:lnTo>
                  <a:pt x="131599" y="663213"/>
                </a:lnTo>
                <a:lnTo>
                  <a:pt x="0" y="663213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703321" y="3072977"/>
            <a:ext cx="201507" cy="1085425"/>
          </a:xfrm>
          <a:custGeom>
            <a:avLst/>
            <a:gdLst/>
            <a:ahLst/>
            <a:cxnLst/>
            <a:rect l="l" t="t" r="r" b="b"/>
            <a:pathLst>
              <a:path w="151129" h="814069">
                <a:moveTo>
                  <a:pt x="0" y="813910"/>
                </a:moveTo>
                <a:lnTo>
                  <a:pt x="0" y="150697"/>
                </a:lnTo>
                <a:lnTo>
                  <a:pt x="150699" y="0"/>
                </a:lnTo>
                <a:lnTo>
                  <a:pt x="150699" y="663211"/>
                </a:lnTo>
                <a:lnTo>
                  <a:pt x="0" y="813910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527855" y="3072976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131599" y="150697"/>
                </a:moveTo>
                <a:lnTo>
                  <a:pt x="0" y="150697"/>
                </a:lnTo>
                <a:lnTo>
                  <a:pt x="150699" y="0"/>
                </a:lnTo>
                <a:lnTo>
                  <a:pt x="282299" y="0"/>
                </a:lnTo>
                <a:lnTo>
                  <a:pt x="131599" y="150697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527855" y="3072977"/>
            <a:ext cx="376767" cy="1085425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9" y="0"/>
                </a:lnTo>
                <a:lnTo>
                  <a:pt x="282299" y="0"/>
                </a:lnTo>
                <a:lnTo>
                  <a:pt x="282299" y="663211"/>
                </a:lnTo>
                <a:lnTo>
                  <a:pt x="131599" y="813910"/>
                </a:lnTo>
                <a:lnTo>
                  <a:pt x="0" y="813910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527855" y="3072976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599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703321" y="3273906"/>
            <a:ext cx="0" cy="884767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210566" y="1213280"/>
            <a:ext cx="14020800" cy="33729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32x32x3</a:t>
            </a:r>
            <a:r>
              <a:rPr spc="-13" dirty="0"/>
              <a:t> </a:t>
            </a:r>
            <a:r>
              <a:rPr spc="-7" dirty="0"/>
              <a:t>image</a:t>
            </a:r>
          </a:p>
          <a:p>
            <a:pPr>
              <a:lnSpc>
                <a:spcPct val="100000"/>
              </a:lnSpc>
              <a:spcBef>
                <a:spcPts val="67"/>
              </a:spcBef>
            </a:pPr>
            <a:endParaRPr sz="3733" dirty="0">
              <a:latin typeface="Times New Roman"/>
              <a:cs typeface="Times New Roman"/>
            </a:endParaRPr>
          </a:p>
          <a:p>
            <a:pPr marR="92284" algn="ctr">
              <a:lnSpc>
                <a:spcPct val="100000"/>
              </a:lnSpc>
            </a:pPr>
            <a:r>
              <a:rPr spc="-7" dirty="0"/>
              <a:t>5x5x3</a:t>
            </a:r>
            <a:r>
              <a:rPr spc="-13" dirty="0"/>
              <a:t> </a:t>
            </a:r>
            <a:r>
              <a:rPr spc="-7" dirty="0"/>
              <a:t>filter</a:t>
            </a:r>
          </a:p>
          <a:p>
            <a:pPr marL="1711917">
              <a:lnSpc>
                <a:spcPct val="100000"/>
              </a:lnSpc>
              <a:spcBef>
                <a:spcPts val="2067"/>
              </a:spcBef>
            </a:pPr>
            <a:r>
              <a:rPr sz="2400" spc="-7" dirty="0"/>
              <a:t>32</a:t>
            </a:r>
            <a:endParaRPr sz="2400" dirty="0"/>
          </a:p>
          <a:p>
            <a:pPr marL="5945145">
              <a:lnSpc>
                <a:spcPct val="100000"/>
              </a:lnSpc>
              <a:spcBef>
                <a:spcPts val="2107"/>
              </a:spcBef>
            </a:pPr>
            <a:r>
              <a:rPr sz="2400" b="1" spc="-7" dirty="0">
                <a:latin typeface="Arial"/>
                <a:cs typeface="Arial"/>
              </a:rPr>
              <a:t>Convolve </a:t>
            </a:r>
            <a:r>
              <a:rPr sz="2400" spc="-7" dirty="0"/>
              <a:t>the filter with the</a:t>
            </a:r>
            <a:r>
              <a:rPr sz="2400" spc="-93" dirty="0"/>
              <a:t> </a:t>
            </a:r>
            <a:r>
              <a:rPr sz="2400" spc="-7" dirty="0"/>
              <a:t>image</a:t>
            </a:r>
            <a:endParaRPr sz="2400" dirty="0">
              <a:latin typeface="Arial"/>
              <a:cs typeface="Arial"/>
            </a:endParaRPr>
          </a:p>
          <a:p>
            <a:pPr marL="5945145" marR="6773">
              <a:lnSpc>
                <a:spcPct val="100699"/>
              </a:lnSpc>
            </a:pPr>
            <a:r>
              <a:rPr sz="1600" spc="-7" dirty="0"/>
              <a:t>i.e. “slide over the image </a:t>
            </a:r>
            <a:r>
              <a:rPr sz="1600" dirty="0"/>
              <a:t>spatially,  computing </a:t>
            </a:r>
            <a:r>
              <a:rPr sz="1600" spc="-7" dirty="0"/>
              <a:t>dot</a:t>
            </a:r>
            <a:r>
              <a:rPr sz="1600" spc="-33" dirty="0"/>
              <a:t> </a:t>
            </a:r>
            <a:r>
              <a:rPr sz="1600" spc="-7" dirty="0"/>
              <a:t>products”</a:t>
            </a:r>
            <a:endParaRPr sz="1600" dirty="0"/>
          </a:p>
        </p:txBody>
      </p:sp>
      <p:sp>
        <p:nvSpPr>
          <p:cNvPr id="16" name="object 1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531" y="5081718"/>
            <a:ext cx="3733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1977" y="5603890"/>
            <a:ext cx="20404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246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929" y="2891981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80"/>
                </a:lnTo>
                <a:lnTo>
                  <a:pt x="0" y="2014680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06159" y="1901012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907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58"/>
                </a:lnTo>
                <a:lnTo>
                  <a:pt x="0" y="2757907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421930" y="1901012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58"/>
                </a:lnTo>
                <a:lnTo>
                  <a:pt x="213172" y="2757906"/>
                </a:lnTo>
                <a:lnTo>
                  <a:pt x="0" y="2757906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21930" y="1901013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706159" y="2891981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8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366" y="77793"/>
            <a:ext cx="494453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7" dirty="0"/>
              <a:t>Convolution</a:t>
            </a:r>
            <a:r>
              <a:rPr sz="4800" spc="-120" dirty="0"/>
              <a:t> </a:t>
            </a:r>
            <a:r>
              <a:rPr sz="4800" spc="-7" dirty="0"/>
              <a:t>Layer</a:t>
            </a:r>
            <a:endParaRPr sz="4800"/>
          </a:p>
        </p:txBody>
      </p:sp>
      <p:sp>
        <p:nvSpPr>
          <p:cNvPr id="9" name="object 9"/>
          <p:cNvSpPr/>
          <p:nvPr/>
        </p:nvSpPr>
        <p:spPr>
          <a:xfrm>
            <a:off x="5527855" y="3273907"/>
            <a:ext cx="176107" cy="884767"/>
          </a:xfrm>
          <a:custGeom>
            <a:avLst/>
            <a:gdLst/>
            <a:ahLst/>
            <a:cxnLst/>
            <a:rect l="l" t="t" r="r" b="b"/>
            <a:pathLst>
              <a:path w="132079" h="663575">
                <a:moveTo>
                  <a:pt x="0" y="0"/>
                </a:moveTo>
                <a:lnTo>
                  <a:pt x="131599" y="0"/>
                </a:lnTo>
                <a:lnTo>
                  <a:pt x="131599" y="663213"/>
                </a:lnTo>
                <a:lnTo>
                  <a:pt x="0" y="663213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703321" y="3072977"/>
            <a:ext cx="201507" cy="1085425"/>
          </a:xfrm>
          <a:custGeom>
            <a:avLst/>
            <a:gdLst/>
            <a:ahLst/>
            <a:cxnLst/>
            <a:rect l="l" t="t" r="r" b="b"/>
            <a:pathLst>
              <a:path w="151129" h="814069">
                <a:moveTo>
                  <a:pt x="0" y="813910"/>
                </a:moveTo>
                <a:lnTo>
                  <a:pt x="0" y="150697"/>
                </a:lnTo>
                <a:lnTo>
                  <a:pt x="150699" y="0"/>
                </a:lnTo>
                <a:lnTo>
                  <a:pt x="150699" y="663211"/>
                </a:lnTo>
                <a:lnTo>
                  <a:pt x="0" y="813910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527855" y="3072976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131599" y="150697"/>
                </a:moveTo>
                <a:lnTo>
                  <a:pt x="0" y="150697"/>
                </a:lnTo>
                <a:lnTo>
                  <a:pt x="150699" y="0"/>
                </a:lnTo>
                <a:lnTo>
                  <a:pt x="282299" y="0"/>
                </a:lnTo>
                <a:lnTo>
                  <a:pt x="131599" y="150697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527855" y="3072977"/>
            <a:ext cx="376767" cy="1085425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9" y="0"/>
                </a:lnTo>
                <a:lnTo>
                  <a:pt x="282299" y="0"/>
                </a:lnTo>
                <a:lnTo>
                  <a:pt x="282299" y="663211"/>
                </a:lnTo>
                <a:lnTo>
                  <a:pt x="131599" y="813910"/>
                </a:lnTo>
                <a:lnTo>
                  <a:pt x="0" y="813910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527855" y="3072976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599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703321" y="3273906"/>
            <a:ext cx="0" cy="884767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1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326768" y="1406066"/>
            <a:ext cx="14020800" cy="28716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32x32x</a:t>
            </a:r>
            <a:r>
              <a:rPr spc="-7" dirty="0">
                <a:solidFill>
                  <a:srgbClr val="0000FF"/>
                </a:solidFill>
              </a:rPr>
              <a:t>3</a:t>
            </a:r>
            <a:r>
              <a:rPr spc="-13" dirty="0">
                <a:solidFill>
                  <a:srgbClr val="0000FF"/>
                </a:solidFill>
              </a:rPr>
              <a:t> </a:t>
            </a:r>
            <a:r>
              <a:rPr spc="-7" dirty="0"/>
              <a:t>image</a:t>
            </a:r>
          </a:p>
          <a:p>
            <a:pPr>
              <a:lnSpc>
                <a:spcPct val="100000"/>
              </a:lnSpc>
              <a:spcBef>
                <a:spcPts val="67"/>
              </a:spcBef>
            </a:pPr>
            <a:endParaRPr sz="3733" dirty="0">
              <a:latin typeface="Times New Roman"/>
              <a:cs typeface="Times New Roman"/>
            </a:endParaRPr>
          </a:p>
          <a:p>
            <a:pPr marR="92284" algn="ctr">
              <a:lnSpc>
                <a:spcPct val="100000"/>
              </a:lnSpc>
            </a:pPr>
            <a:r>
              <a:rPr spc="-7" dirty="0"/>
              <a:t>5x5x</a:t>
            </a:r>
            <a:r>
              <a:rPr spc="-7" dirty="0">
                <a:solidFill>
                  <a:srgbClr val="0000FF"/>
                </a:solidFill>
              </a:rPr>
              <a:t>3</a:t>
            </a:r>
            <a:r>
              <a:rPr spc="-13" dirty="0">
                <a:solidFill>
                  <a:srgbClr val="0000FF"/>
                </a:solidFill>
              </a:rPr>
              <a:t> </a:t>
            </a:r>
            <a:r>
              <a:rPr spc="-7" dirty="0"/>
              <a:t>filter</a:t>
            </a:r>
          </a:p>
          <a:p>
            <a:pPr marL="1711917">
              <a:lnSpc>
                <a:spcPct val="100000"/>
              </a:lnSpc>
              <a:spcBef>
                <a:spcPts val="2067"/>
              </a:spcBef>
            </a:pPr>
            <a:r>
              <a:rPr sz="2400" spc="-7" dirty="0"/>
              <a:t>32</a:t>
            </a:r>
            <a:endParaRPr sz="2400" dirty="0"/>
          </a:p>
          <a:p>
            <a:pPr marL="5945145">
              <a:lnSpc>
                <a:spcPct val="100000"/>
              </a:lnSpc>
              <a:spcBef>
                <a:spcPts val="2107"/>
              </a:spcBef>
            </a:pPr>
            <a:r>
              <a:rPr sz="2400" b="1" spc="-7" dirty="0">
                <a:latin typeface="Arial"/>
                <a:cs typeface="Arial"/>
              </a:rPr>
              <a:t>Convolve </a:t>
            </a:r>
            <a:r>
              <a:rPr sz="2400" spc="-7" dirty="0"/>
              <a:t>the filter with the</a:t>
            </a:r>
            <a:r>
              <a:rPr sz="2400" spc="-93" dirty="0"/>
              <a:t> </a:t>
            </a:r>
            <a:r>
              <a:rPr sz="2400" spc="-7" dirty="0" smtClean="0"/>
              <a:t>image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5385" y="453174"/>
            <a:ext cx="3854027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Filters always extend the full  depth of the input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volume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4053" y="1465581"/>
            <a:ext cx="729827" cy="651087"/>
          </a:xfrm>
          <a:custGeom>
            <a:avLst/>
            <a:gdLst/>
            <a:ahLst/>
            <a:cxnLst/>
            <a:rect l="l" t="t" r="r" b="b"/>
            <a:pathLst>
              <a:path w="547370" h="488315">
                <a:moveTo>
                  <a:pt x="547148" y="0"/>
                </a:moveTo>
                <a:lnTo>
                  <a:pt x="0" y="487864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651054" y="2100408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40">
                <a:moveTo>
                  <a:pt x="0" y="40509"/>
                </a:moveTo>
                <a:lnTo>
                  <a:pt x="21774" y="0"/>
                </a:lnTo>
                <a:lnTo>
                  <a:pt x="42724" y="23484"/>
                </a:lnTo>
                <a:lnTo>
                  <a:pt x="0" y="4050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651054" y="2100408"/>
            <a:ext cx="57573" cy="54187"/>
          </a:xfrm>
          <a:custGeom>
            <a:avLst/>
            <a:gdLst/>
            <a:ahLst/>
            <a:cxnLst/>
            <a:rect l="l" t="t" r="r" b="b"/>
            <a:pathLst>
              <a:path w="43179" h="40640">
                <a:moveTo>
                  <a:pt x="21774" y="0"/>
                </a:moveTo>
                <a:lnTo>
                  <a:pt x="0" y="40509"/>
                </a:lnTo>
                <a:lnTo>
                  <a:pt x="42724" y="23484"/>
                </a:lnTo>
                <a:lnTo>
                  <a:pt x="21774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874231" y="970797"/>
            <a:ext cx="3369733" cy="298027"/>
          </a:xfrm>
          <a:custGeom>
            <a:avLst/>
            <a:gdLst/>
            <a:ahLst/>
            <a:cxnLst/>
            <a:rect l="l" t="t" r="r" b="b"/>
            <a:pathLst>
              <a:path w="2527300" h="223519">
                <a:moveTo>
                  <a:pt x="2526967" y="0"/>
                </a:moveTo>
                <a:lnTo>
                  <a:pt x="0" y="22326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816820" y="1247594"/>
            <a:ext cx="59267" cy="42333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4442" y="31344"/>
                </a:moveTo>
                <a:lnTo>
                  <a:pt x="0" y="19477"/>
                </a:lnTo>
                <a:lnTo>
                  <a:pt x="41672" y="0"/>
                </a:lnTo>
                <a:lnTo>
                  <a:pt x="44442" y="313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816820" y="1247594"/>
            <a:ext cx="59267" cy="42333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1672" y="0"/>
                </a:moveTo>
                <a:lnTo>
                  <a:pt x="0" y="19477"/>
                </a:lnTo>
                <a:lnTo>
                  <a:pt x="44442" y="31344"/>
                </a:lnTo>
                <a:lnTo>
                  <a:pt x="41672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4531" y="5081718"/>
            <a:ext cx="3733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1977" y="5603890"/>
            <a:ext cx="20404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0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294078" y="1866563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6269387" y="2682561"/>
            <a:ext cx="500380" cy="210820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043511" y="3248160"/>
            <a:ext cx="462595" cy="787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030811" y="3235460"/>
            <a:ext cx="488527" cy="812800"/>
          </a:xfrm>
          <a:custGeom>
            <a:avLst/>
            <a:gdLst/>
            <a:ahLst/>
            <a:cxnLst/>
            <a:rect l="l" t="t" r="r" b="b"/>
            <a:pathLst>
              <a:path w="366395" h="609600">
                <a:moveTo>
                  <a:pt x="0" y="0"/>
                </a:moveTo>
                <a:lnTo>
                  <a:pt x="365999" y="0"/>
                </a:lnTo>
                <a:lnTo>
                  <a:pt x="365999" y="609598"/>
                </a:lnTo>
                <a:lnTo>
                  <a:pt x="0" y="609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274810" y="2365212"/>
            <a:ext cx="231140" cy="883073"/>
          </a:xfrm>
          <a:custGeom>
            <a:avLst/>
            <a:gdLst/>
            <a:ahLst/>
            <a:cxnLst/>
            <a:rect l="l" t="t" r="r" b="b"/>
            <a:pathLst>
              <a:path w="173354" h="662305">
                <a:moveTo>
                  <a:pt x="0" y="662211"/>
                </a:moveTo>
                <a:lnTo>
                  <a:pt x="172999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1452177" y="2240989"/>
            <a:ext cx="106599" cy="147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2056046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4528" y="3084723"/>
            <a:ext cx="176107" cy="884767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359997" y="2883794"/>
            <a:ext cx="201507" cy="1085425"/>
          </a:xfrm>
          <a:custGeom>
            <a:avLst/>
            <a:gdLst/>
            <a:ahLst/>
            <a:cxnLst/>
            <a:rect l="l" t="t" r="r" b="b"/>
            <a:pathLst>
              <a:path w="151130" h="814069">
                <a:moveTo>
                  <a:pt x="0" y="813898"/>
                </a:moveTo>
                <a:lnTo>
                  <a:pt x="0" y="150697"/>
                </a:lnTo>
                <a:lnTo>
                  <a:pt x="150697" y="0"/>
                </a:lnTo>
                <a:lnTo>
                  <a:pt x="150697" y="663198"/>
                </a:lnTo>
                <a:lnTo>
                  <a:pt x="0" y="813898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84529" y="2883793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131602" y="150697"/>
                </a:moveTo>
                <a:lnTo>
                  <a:pt x="0" y="150697"/>
                </a:lnTo>
                <a:lnTo>
                  <a:pt x="150697" y="0"/>
                </a:lnTo>
                <a:lnTo>
                  <a:pt x="282299" y="0"/>
                </a:lnTo>
                <a:lnTo>
                  <a:pt x="131602" y="150697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184529" y="2883794"/>
            <a:ext cx="376767" cy="1085425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184529" y="2883793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359997" y="3084723"/>
            <a:ext cx="0" cy="884767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12858" y="3238194"/>
            <a:ext cx="376767" cy="376767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149" y="282299"/>
                </a:move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68812" y="2737"/>
                </a:lnTo>
                <a:lnTo>
                  <a:pt x="219460" y="23714"/>
                </a:lnTo>
                <a:lnTo>
                  <a:pt x="258579" y="62841"/>
                </a:lnTo>
                <a:lnTo>
                  <a:pt x="279561" y="113488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312858" y="3238194"/>
            <a:ext cx="376767" cy="376767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95165" y="10744"/>
                </a:lnTo>
                <a:lnTo>
                  <a:pt x="240949" y="41342"/>
                </a:lnTo>
                <a:lnTo>
                  <a:pt x="271552" y="87137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326861" y="3426393"/>
            <a:ext cx="1986280" cy="532553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352862" y="3109994"/>
            <a:ext cx="1960033" cy="316653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534462" y="2910794"/>
            <a:ext cx="1778847" cy="515620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569262" y="3426392"/>
            <a:ext cx="1744133" cy="333587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2543357" y="4739625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8532" y="144943"/>
            <a:ext cx="412665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Convolution</a:t>
            </a:r>
            <a:r>
              <a:rPr spc="-113" dirty="0"/>
              <a:t> </a:t>
            </a:r>
            <a:r>
              <a:rPr spc="-7" dirty="0"/>
              <a:t>Layer</a:t>
            </a:r>
          </a:p>
        </p:txBody>
      </p:sp>
      <p:sp>
        <p:nvSpPr>
          <p:cNvPr id="16" name="object 16"/>
          <p:cNvSpPr/>
          <p:nvPr/>
        </p:nvSpPr>
        <p:spPr>
          <a:xfrm>
            <a:off x="1629163" y="2578765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913393" y="1587796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629163" y="1587797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629163" y="1587796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629163" y="1587797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913392" y="2578765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3029093" y="1105741"/>
            <a:ext cx="4496647" cy="1268722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724617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3200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5x5x3</a:t>
            </a:r>
            <a:r>
              <a:rPr sz="320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1967"/>
              </a:lnSpc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05677" y="1346997"/>
            <a:ext cx="1238673" cy="293793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149593" y="1619823"/>
            <a:ext cx="60960" cy="41487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45687" y="30619"/>
                </a:moveTo>
                <a:lnTo>
                  <a:pt x="0" y="25269"/>
                </a:lnTo>
                <a:lnTo>
                  <a:pt x="38434" y="0"/>
                </a:lnTo>
                <a:lnTo>
                  <a:pt x="45687" y="30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149593" y="1619823"/>
            <a:ext cx="60960" cy="41487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787880" y="1991696"/>
            <a:ext cx="1794933" cy="697653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734165" y="2669731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30327"/>
                </a:moveTo>
                <a:lnTo>
                  <a:pt x="34587" y="0"/>
                </a:lnTo>
                <a:lnTo>
                  <a:pt x="45989" y="29324"/>
                </a:lnTo>
                <a:lnTo>
                  <a:pt x="0" y="30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734165" y="2669731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5295856" y="3430792"/>
            <a:ext cx="307848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374050" y="340982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374050" y="340982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5220587" y="3699765"/>
            <a:ext cx="321733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dirty="0">
                <a:latin typeface="Arial"/>
                <a:cs typeface="Arial"/>
              </a:rPr>
              <a:t>convolve </a:t>
            </a:r>
            <a:r>
              <a:rPr sz="2400" spc="-7" dirty="0">
                <a:latin typeface="Arial"/>
                <a:cs typeface="Arial"/>
              </a:rPr>
              <a:t>(slide) over</a:t>
            </a:r>
            <a:r>
              <a:rPr sz="2400" spc="-13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all  </a:t>
            </a:r>
            <a:r>
              <a:rPr sz="2400" dirty="0">
                <a:latin typeface="Arial"/>
                <a:cs typeface="Arial"/>
              </a:rPr>
              <a:t>spatial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33247" y="2740027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9556214" y="1587796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9433247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9433247" y="1587796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9433247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556213" y="2740027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9537816" y="783405"/>
            <a:ext cx="21674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2400" b="1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9214" y="5290683"/>
            <a:ext cx="20404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76603" y="5319805"/>
            <a:ext cx="20404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266617" y="4683364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5821" y="280205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43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247" y="2740027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556214" y="1587796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433247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433247" y="1587796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433247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556213" y="2740027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184528" y="3084723"/>
            <a:ext cx="176107" cy="884767"/>
          </a:xfrm>
          <a:custGeom>
            <a:avLst/>
            <a:gdLst/>
            <a:ahLst/>
            <a:cxnLst/>
            <a:rect l="l" t="t" r="r" b="b"/>
            <a:pathLst>
              <a:path w="132080" h="663575">
                <a:moveTo>
                  <a:pt x="0" y="0"/>
                </a:moveTo>
                <a:lnTo>
                  <a:pt x="131602" y="0"/>
                </a:lnTo>
                <a:lnTo>
                  <a:pt x="131602" y="663201"/>
                </a:lnTo>
                <a:lnTo>
                  <a:pt x="0" y="66320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359997" y="2883794"/>
            <a:ext cx="201507" cy="1085425"/>
          </a:xfrm>
          <a:custGeom>
            <a:avLst/>
            <a:gdLst/>
            <a:ahLst/>
            <a:cxnLst/>
            <a:rect l="l" t="t" r="r" b="b"/>
            <a:pathLst>
              <a:path w="151130" h="814069">
                <a:moveTo>
                  <a:pt x="0" y="813898"/>
                </a:moveTo>
                <a:lnTo>
                  <a:pt x="0" y="150697"/>
                </a:lnTo>
                <a:lnTo>
                  <a:pt x="150697" y="0"/>
                </a:lnTo>
                <a:lnTo>
                  <a:pt x="150697" y="663198"/>
                </a:lnTo>
                <a:lnTo>
                  <a:pt x="0" y="813898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84529" y="2883793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131602" y="150697"/>
                </a:moveTo>
                <a:lnTo>
                  <a:pt x="0" y="150697"/>
                </a:lnTo>
                <a:lnTo>
                  <a:pt x="150697" y="0"/>
                </a:lnTo>
                <a:lnTo>
                  <a:pt x="282299" y="0"/>
                </a:lnTo>
                <a:lnTo>
                  <a:pt x="131602" y="150697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84529" y="2883794"/>
            <a:ext cx="376767" cy="1085425"/>
          </a:xfrm>
          <a:custGeom>
            <a:avLst/>
            <a:gdLst/>
            <a:ahLst/>
            <a:cxnLst/>
            <a:rect l="l" t="t" r="r" b="b"/>
            <a:pathLst>
              <a:path w="282575" h="814069">
                <a:moveTo>
                  <a:pt x="0" y="150697"/>
                </a:moveTo>
                <a:lnTo>
                  <a:pt x="150697" y="0"/>
                </a:lnTo>
                <a:lnTo>
                  <a:pt x="282299" y="0"/>
                </a:lnTo>
                <a:lnTo>
                  <a:pt x="282299" y="663198"/>
                </a:lnTo>
                <a:lnTo>
                  <a:pt x="131602" y="813898"/>
                </a:lnTo>
                <a:lnTo>
                  <a:pt x="0" y="813898"/>
                </a:lnTo>
                <a:lnTo>
                  <a:pt x="0" y="15069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84529" y="2883793"/>
            <a:ext cx="376767" cy="201507"/>
          </a:xfrm>
          <a:custGeom>
            <a:avLst/>
            <a:gdLst/>
            <a:ahLst/>
            <a:cxnLst/>
            <a:rect l="l" t="t" r="r" b="b"/>
            <a:pathLst>
              <a:path w="282575" h="151130">
                <a:moveTo>
                  <a:pt x="0" y="150697"/>
                </a:moveTo>
                <a:lnTo>
                  <a:pt x="131602" y="150697"/>
                </a:lnTo>
                <a:lnTo>
                  <a:pt x="282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359997" y="3084723"/>
            <a:ext cx="0" cy="884767"/>
          </a:xfrm>
          <a:custGeom>
            <a:avLst/>
            <a:gdLst/>
            <a:ahLst/>
            <a:cxnLst/>
            <a:rect l="l" t="t" r="r" b="b"/>
            <a:pathLst>
              <a:path h="663575">
                <a:moveTo>
                  <a:pt x="0" y="0"/>
                </a:moveTo>
                <a:lnTo>
                  <a:pt x="0" y="66320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312858" y="3238194"/>
            <a:ext cx="376767" cy="376767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149" y="282299"/>
                </a:move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68812" y="2737"/>
                </a:lnTo>
                <a:lnTo>
                  <a:pt x="219460" y="23714"/>
                </a:lnTo>
                <a:lnTo>
                  <a:pt x="258579" y="62841"/>
                </a:lnTo>
                <a:lnTo>
                  <a:pt x="279561" y="113488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312858" y="3238194"/>
            <a:ext cx="376767" cy="376767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141149"/>
                </a:moveTo>
                <a:lnTo>
                  <a:pt x="7196" y="96535"/>
                </a:lnTo>
                <a:lnTo>
                  <a:pt x="27235" y="57788"/>
                </a:lnTo>
                <a:lnTo>
                  <a:pt x="57790" y="27233"/>
                </a:lnTo>
                <a:lnTo>
                  <a:pt x="96537" y="7195"/>
                </a:lnTo>
                <a:lnTo>
                  <a:pt x="141149" y="0"/>
                </a:lnTo>
                <a:lnTo>
                  <a:pt x="195165" y="10744"/>
                </a:lnTo>
                <a:lnTo>
                  <a:pt x="240949" y="41342"/>
                </a:lnTo>
                <a:lnTo>
                  <a:pt x="271552" y="87137"/>
                </a:lnTo>
                <a:lnTo>
                  <a:pt x="282299" y="141149"/>
                </a:lnTo>
                <a:lnTo>
                  <a:pt x="275103" y="185762"/>
                </a:lnTo>
                <a:lnTo>
                  <a:pt x="255064" y="224508"/>
                </a:lnTo>
                <a:lnTo>
                  <a:pt x="224508" y="255064"/>
                </a:lnTo>
                <a:lnTo>
                  <a:pt x="185762" y="275103"/>
                </a:lnTo>
                <a:lnTo>
                  <a:pt x="141149" y="282299"/>
                </a:lnTo>
                <a:lnTo>
                  <a:pt x="96537" y="275103"/>
                </a:lnTo>
                <a:lnTo>
                  <a:pt x="57790" y="255064"/>
                </a:lnTo>
                <a:lnTo>
                  <a:pt x="27235" y="224508"/>
                </a:lnTo>
                <a:lnTo>
                  <a:pt x="7196" y="185762"/>
                </a:lnTo>
                <a:lnTo>
                  <a:pt x="0" y="1411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326861" y="3426393"/>
            <a:ext cx="1986280" cy="532553"/>
          </a:xfrm>
          <a:custGeom>
            <a:avLst/>
            <a:gdLst/>
            <a:ahLst/>
            <a:cxnLst/>
            <a:rect l="l" t="t" r="r" b="b"/>
            <a:pathLst>
              <a:path w="1489710" h="399414">
                <a:moveTo>
                  <a:pt x="0" y="398999"/>
                </a:moveTo>
                <a:lnTo>
                  <a:pt x="1489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352862" y="3109994"/>
            <a:ext cx="1960033" cy="316653"/>
          </a:xfrm>
          <a:custGeom>
            <a:avLst/>
            <a:gdLst/>
            <a:ahLst/>
            <a:cxnLst/>
            <a:rect l="l" t="t" r="r" b="b"/>
            <a:pathLst>
              <a:path w="1470025" h="237489">
                <a:moveTo>
                  <a:pt x="0" y="0"/>
                </a:moveTo>
                <a:lnTo>
                  <a:pt x="1469997" y="2372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534462" y="2910794"/>
            <a:ext cx="1778847" cy="515620"/>
          </a:xfrm>
          <a:custGeom>
            <a:avLst/>
            <a:gdLst/>
            <a:ahLst/>
            <a:cxnLst/>
            <a:rect l="l" t="t" r="r" b="b"/>
            <a:pathLst>
              <a:path w="1334135" h="386714">
                <a:moveTo>
                  <a:pt x="0" y="0"/>
                </a:moveTo>
                <a:lnTo>
                  <a:pt x="1333797" y="3866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569262" y="3426392"/>
            <a:ext cx="1744133" cy="333587"/>
          </a:xfrm>
          <a:custGeom>
            <a:avLst/>
            <a:gdLst/>
            <a:ahLst/>
            <a:cxnLst/>
            <a:rect l="l" t="t" r="r" b="b"/>
            <a:pathLst>
              <a:path w="1308100" h="250189">
                <a:moveTo>
                  <a:pt x="0" y="249599"/>
                </a:moveTo>
                <a:lnTo>
                  <a:pt x="1307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543357" y="4739625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9093" y="1975400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9214" y="5261811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532" y="170312"/>
            <a:ext cx="4126653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7" dirty="0">
                <a:latin typeface="Arial"/>
                <a:cs typeface="Arial"/>
              </a:rPr>
              <a:t>Convolution</a:t>
            </a:r>
            <a:r>
              <a:rPr sz="4000" spc="-113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Layer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6985" y="1105742"/>
            <a:ext cx="2788919" cy="1012242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32x32x3</a:t>
            </a:r>
            <a:r>
              <a:rPr sz="3200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image 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5x5x3</a:t>
            </a:r>
            <a:r>
              <a:rPr sz="3200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05677" y="1346997"/>
            <a:ext cx="1238673" cy="293793"/>
          </a:xfrm>
          <a:custGeom>
            <a:avLst/>
            <a:gdLst/>
            <a:ahLst/>
            <a:cxnLst/>
            <a:rect l="l" t="t" r="r" b="b"/>
            <a:pathLst>
              <a:path w="929004" h="220344">
                <a:moveTo>
                  <a:pt x="928685" y="0"/>
                </a:moveTo>
                <a:lnTo>
                  <a:pt x="0" y="21992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149593" y="1619823"/>
            <a:ext cx="60960" cy="41487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45687" y="30619"/>
                </a:moveTo>
                <a:lnTo>
                  <a:pt x="0" y="25269"/>
                </a:lnTo>
                <a:lnTo>
                  <a:pt x="38434" y="0"/>
                </a:lnTo>
                <a:lnTo>
                  <a:pt x="45687" y="30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3149593" y="1619823"/>
            <a:ext cx="60960" cy="41487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38434" y="0"/>
                </a:moveTo>
                <a:lnTo>
                  <a:pt x="0" y="25269"/>
                </a:lnTo>
                <a:lnTo>
                  <a:pt x="45687" y="30619"/>
                </a:lnTo>
                <a:lnTo>
                  <a:pt x="3843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787880" y="1991696"/>
            <a:ext cx="1794933" cy="697653"/>
          </a:xfrm>
          <a:custGeom>
            <a:avLst/>
            <a:gdLst/>
            <a:ahLst/>
            <a:cxnLst/>
            <a:rect l="l" t="t" r="r" b="b"/>
            <a:pathLst>
              <a:path w="1346200" h="523239">
                <a:moveTo>
                  <a:pt x="1345632" y="0"/>
                </a:moveTo>
                <a:lnTo>
                  <a:pt x="0" y="523188"/>
                </a:lnTo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2734165" y="2669731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30327"/>
                </a:moveTo>
                <a:lnTo>
                  <a:pt x="34587" y="0"/>
                </a:lnTo>
                <a:lnTo>
                  <a:pt x="45989" y="29324"/>
                </a:lnTo>
                <a:lnTo>
                  <a:pt x="0" y="30327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2734165" y="2669731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587" y="0"/>
                </a:moveTo>
                <a:lnTo>
                  <a:pt x="0" y="30327"/>
                </a:lnTo>
                <a:lnTo>
                  <a:pt x="45989" y="29324"/>
                </a:lnTo>
                <a:lnTo>
                  <a:pt x="34587" y="0"/>
                </a:lnTo>
                <a:close/>
              </a:path>
            </a:pathLst>
          </a:custGeom>
          <a:ln w="952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5295856" y="3430792"/>
            <a:ext cx="307848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8374050" y="340982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8374050" y="340982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5220587" y="3699765"/>
            <a:ext cx="321733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dirty="0">
                <a:latin typeface="Arial"/>
                <a:cs typeface="Arial"/>
              </a:rPr>
              <a:t>convolve </a:t>
            </a:r>
            <a:r>
              <a:rPr sz="2400" spc="-7" dirty="0">
                <a:latin typeface="Arial"/>
                <a:cs typeface="Arial"/>
              </a:rPr>
              <a:t>(slide) over</a:t>
            </a:r>
            <a:r>
              <a:rPr sz="2400" spc="-13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all  </a:t>
            </a:r>
            <a:r>
              <a:rPr sz="2400" dirty="0">
                <a:latin typeface="Arial"/>
                <a:cs typeface="Arial"/>
              </a:rPr>
              <a:t>spatial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937214" y="2740027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0060180" y="1587796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9937214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937214" y="1587796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9937214" y="1587797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10060179" y="2740027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 txBox="1"/>
          <p:nvPr/>
        </p:nvSpPr>
        <p:spPr>
          <a:xfrm>
            <a:off x="9497213" y="1088205"/>
            <a:ext cx="23368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activation</a:t>
            </a:r>
            <a:r>
              <a:rPr sz="2400" b="1" spc="-10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80577" y="529093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770590" y="4683364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9779" y="280205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29163" y="2578765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1913393" y="1587796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1629163" y="1587797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1629163" y="1587796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1629163" y="1587797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1913392" y="2578765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579425" y="12580"/>
            <a:ext cx="5476239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consider a second, </a:t>
            </a:r>
            <a:r>
              <a:rPr sz="3200" spc="-7" dirty="0">
                <a:solidFill>
                  <a:srgbClr val="38751C"/>
                </a:solidFill>
              </a:rPr>
              <a:t>green</a:t>
            </a:r>
            <a:r>
              <a:rPr sz="3200" spc="-133" dirty="0">
                <a:solidFill>
                  <a:srgbClr val="38751C"/>
                </a:solidFill>
              </a:rPr>
              <a:t> </a:t>
            </a:r>
            <a:r>
              <a:rPr sz="3200" spc="-7" dirty="0"/>
              <a:t>filter</a:t>
            </a:r>
            <a:endParaRPr sz="3200"/>
          </a:p>
        </p:txBody>
      </p:sp>
      <p:sp>
        <p:nvSpPr>
          <p:cNvPr id="52" name="object 52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98824" y="6273191"/>
            <a:ext cx="210650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3173"/>
              </a:lnSpc>
            </a:pPr>
            <a:r>
              <a:rPr sz="4000" spc="-9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1388" dirty="0">
                <a:solidFill>
                  <a:srgbClr val="FFFFFF"/>
                </a:solidFill>
                <a:latin typeface="Arial"/>
                <a:cs typeface="Arial"/>
              </a:rPr>
              <a:t>5 -</a:t>
            </a:r>
            <a:r>
              <a:rPr sz="4000" spc="-379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6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996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163" y="2273966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13393" y="1282997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629163" y="1282998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629163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629163" y="1282998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13392" y="2273966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604451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727418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604451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604451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604451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727417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2543357" y="4434827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9093" y="1670600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9214" y="4957011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1859" y="3125993"/>
            <a:ext cx="3078480" cy="0"/>
          </a:xfrm>
          <a:custGeom>
            <a:avLst/>
            <a:gdLst/>
            <a:ahLst/>
            <a:cxnLst/>
            <a:rect l="l" t="t" r="r" b="b"/>
            <a:pathLst>
              <a:path w="2308860">
                <a:moveTo>
                  <a:pt x="0" y="0"/>
                </a:moveTo>
                <a:lnTo>
                  <a:pt x="230864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850053" y="31050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850053" y="31050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3899789" y="3191765"/>
            <a:ext cx="2489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Convolution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03618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7926585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803618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803618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803618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926583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7871617" y="783405"/>
            <a:ext cx="23368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activation</a:t>
            </a:r>
            <a:r>
              <a:rPr sz="2400" b="1" spc="-107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1779" y="498613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59215" y="4404195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14814" y="2297116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65799" y="216819"/>
            <a:ext cx="10919460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For example, if we had </a:t>
            </a:r>
            <a:r>
              <a:rPr sz="2667" dirty="0"/>
              <a:t>6 </a:t>
            </a:r>
            <a:r>
              <a:rPr sz="2667" spc="-7" dirty="0"/>
              <a:t>5x5 filters, we’ll get </a:t>
            </a:r>
            <a:r>
              <a:rPr sz="2667" dirty="0"/>
              <a:t>6 separate </a:t>
            </a:r>
            <a:r>
              <a:rPr sz="2667" spc="-7" dirty="0"/>
              <a:t>activation</a:t>
            </a:r>
            <a:r>
              <a:rPr sz="2667" spc="-100" dirty="0"/>
              <a:t> </a:t>
            </a:r>
            <a:r>
              <a:rPr sz="2667" spc="-7" dirty="0"/>
              <a:t>maps:</a:t>
            </a:r>
            <a:endParaRPr sz="2667"/>
          </a:p>
        </p:txBody>
      </p:sp>
      <p:sp>
        <p:nvSpPr>
          <p:cNvPr id="32" name="object 32"/>
          <p:cNvSpPr/>
          <p:nvPr/>
        </p:nvSpPr>
        <p:spPr>
          <a:xfrm>
            <a:off x="8006816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8129784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80068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6D6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8006816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80068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8129783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210016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8332984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82100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FF4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8210016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82100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332983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8413216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10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8536184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ACA7B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84132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DFDB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8413216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84132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8536183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8616416" y="2435229"/>
            <a:ext cx="123613" cy="2525607"/>
          </a:xfrm>
          <a:custGeom>
            <a:avLst/>
            <a:gdLst/>
            <a:ahLst/>
            <a:cxnLst/>
            <a:rect l="l" t="t" r="r" b="b"/>
            <a:pathLst>
              <a:path w="92709" h="1894204">
                <a:moveTo>
                  <a:pt x="0" y="0"/>
                </a:moveTo>
                <a:lnTo>
                  <a:pt x="92224" y="0"/>
                </a:lnTo>
                <a:lnTo>
                  <a:pt x="92224" y="1893721"/>
                </a:lnTo>
                <a:lnTo>
                  <a:pt x="0" y="189372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8739384" y="1282997"/>
            <a:ext cx="1152313" cy="3677920"/>
          </a:xfrm>
          <a:custGeom>
            <a:avLst/>
            <a:gdLst/>
            <a:ahLst/>
            <a:cxnLst/>
            <a:rect l="l" t="t" r="r" b="b"/>
            <a:pathLst>
              <a:path w="864234" h="2758440">
                <a:moveTo>
                  <a:pt x="0" y="2757894"/>
                </a:moveTo>
                <a:lnTo>
                  <a:pt x="0" y="864173"/>
                </a:lnTo>
                <a:lnTo>
                  <a:pt x="864173" y="0"/>
                </a:lnTo>
                <a:lnTo>
                  <a:pt x="864173" y="1893721"/>
                </a:lnTo>
                <a:lnTo>
                  <a:pt x="0" y="2757894"/>
                </a:lnTo>
                <a:close/>
              </a:path>
            </a:pathLst>
          </a:custGeom>
          <a:solidFill>
            <a:srgbClr val="C8B6A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86164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92224" y="864173"/>
                </a:moveTo>
                <a:lnTo>
                  <a:pt x="0" y="864173"/>
                </a:lnTo>
                <a:lnTo>
                  <a:pt x="864173" y="0"/>
                </a:lnTo>
                <a:lnTo>
                  <a:pt x="956398" y="0"/>
                </a:lnTo>
                <a:lnTo>
                  <a:pt x="92224" y="864173"/>
                </a:lnTo>
                <a:close/>
              </a:path>
            </a:pathLst>
          </a:custGeom>
          <a:solidFill>
            <a:srgbClr val="FBE9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8616416" y="1282997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864173"/>
                </a:moveTo>
                <a:lnTo>
                  <a:pt x="864173" y="0"/>
                </a:lnTo>
                <a:lnTo>
                  <a:pt x="956398" y="0"/>
                </a:lnTo>
                <a:lnTo>
                  <a:pt x="956398" y="1893721"/>
                </a:lnTo>
                <a:lnTo>
                  <a:pt x="92224" y="2757894"/>
                </a:lnTo>
                <a:lnTo>
                  <a:pt x="0" y="2757894"/>
                </a:lnTo>
                <a:lnTo>
                  <a:pt x="0" y="8641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8616416" y="1282998"/>
            <a:ext cx="1275925" cy="1152313"/>
          </a:xfrm>
          <a:custGeom>
            <a:avLst/>
            <a:gdLst/>
            <a:ahLst/>
            <a:cxnLst/>
            <a:rect l="l" t="t" r="r" b="b"/>
            <a:pathLst>
              <a:path w="956945" h="864235">
                <a:moveTo>
                  <a:pt x="0" y="864173"/>
                </a:moveTo>
                <a:lnTo>
                  <a:pt x="92224" y="864173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8739383" y="2435229"/>
            <a:ext cx="0" cy="2525607"/>
          </a:xfrm>
          <a:custGeom>
            <a:avLst/>
            <a:gdLst/>
            <a:ahLst/>
            <a:cxnLst/>
            <a:rect l="l" t="t" r="r" b="b"/>
            <a:pathLst>
              <a:path h="1894204">
                <a:moveTo>
                  <a:pt x="0" y="0"/>
                </a:moveTo>
                <a:lnTo>
                  <a:pt x="0" y="189372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1190231" y="5564823"/>
            <a:ext cx="853270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We </a:t>
            </a:r>
            <a:r>
              <a:rPr sz="2667" dirty="0">
                <a:latin typeface="Arial"/>
                <a:cs typeface="Arial"/>
              </a:rPr>
              <a:t>stack </a:t>
            </a:r>
            <a:r>
              <a:rPr sz="2667" spc="-7" dirty="0">
                <a:latin typeface="Arial"/>
                <a:cs typeface="Arial"/>
              </a:rPr>
              <a:t>these up to get </a:t>
            </a:r>
            <a:r>
              <a:rPr sz="2667" dirty="0">
                <a:latin typeface="Arial"/>
                <a:cs typeface="Arial"/>
              </a:rPr>
              <a:t>a </a:t>
            </a:r>
            <a:r>
              <a:rPr sz="2667" spc="-7" dirty="0">
                <a:latin typeface="Arial"/>
                <a:cs typeface="Arial"/>
              </a:rPr>
              <a:t>“new image” of </a:t>
            </a:r>
            <a:r>
              <a:rPr sz="2667" dirty="0">
                <a:latin typeface="Arial"/>
                <a:cs typeface="Arial"/>
              </a:rPr>
              <a:t>size</a:t>
            </a:r>
            <a:r>
              <a:rPr sz="2667" spc="-107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28x28x6!</a:t>
            </a:r>
            <a:endParaRPr sz="266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2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33" y="296053"/>
            <a:ext cx="10023687" cy="760635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b="1" spc="-7" dirty="0">
                <a:latin typeface="Arial"/>
                <a:cs typeface="Arial"/>
              </a:rPr>
              <a:t>Preview: </a:t>
            </a:r>
            <a:r>
              <a:rPr sz="2400" spc="-7" dirty="0"/>
              <a:t>ConvNet is </a:t>
            </a:r>
            <a:r>
              <a:rPr sz="2400" dirty="0"/>
              <a:t>a sequence </a:t>
            </a:r>
            <a:r>
              <a:rPr sz="2400" spc="-7" dirty="0"/>
              <a:t>of Convolution Layers, interspersed with  activation</a:t>
            </a:r>
            <a:r>
              <a:rPr sz="2400" spc="-13" dirty="0"/>
              <a:t> </a:t>
            </a:r>
            <a:r>
              <a:rPr sz="2400" spc="-7" dirty="0"/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99" y="2492698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20329" y="1501729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36099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6099" y="1501729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36099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20328" y="2492698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150297" y="4653571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031" y="188933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150" y="5175743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5830" y="3206593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16427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16427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588892" y="2492698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873126" y="1501729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588892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3588892" y="1501729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588892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73125" y="2492698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4503090" y="4653571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8825" y="188933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8947" y="5175743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5628" y="3310765"/>
            <a:ext cx="999067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  <a:p>
            <a:pPr marL="16933" marR="158323" algn="just">
              <a:lnSpc>
                <a:spcPct val="100699"/>
              </a:lnSpc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6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5x5x3  filters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696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33" y="296053"/>
            <a:ext cx="10260753" cy="760635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b="1" spc="-7" dirty="0">
                <a:latin typeface="Arial"/>
                <a:cs typeface="Arial"/>
              </a:rPr>
              <a:t>Preview: </a:t>
            </a:r>
            <a:r>
              <a:rPr sz="2400" spc="-7" dirty="0"/>
              <a:t>ConvNet is </a:t>
            </a:r>
            <a:r>
              <a:rPr sz="2400" dirty="0"/>
              <a:t>a sequence </a:t>
            </a:r>
            <a:r>
              <a:rPr sz="2400" spc="-7" dirty="0"/>
              <a:t>of Convolutional Layers, interspersed with  activation</a:t>
            </a:r>
            <a:r>
              <a:rPr sz="2400" spc="-13" dirty="0"/>
              <a:t> </a:t>
            </a:r>
            <a:r>
              <a:rPr sz="2400" spc="-7" dirty="0"/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99" y="2492698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20329" y="1501729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36099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6099" y="1501729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36099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20328" y="2492698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150297" y="4653571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031" y="188933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150" y="5175743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5830" y="3206593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216427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16427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2125628" y="3310765"/>
            <a:ext cx="999067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  <a:p>
            <a:pPr marL="16933" marR="158323" algn="just">
              <a:lnSpc>
                <a:spcPct val="100699"/>
              </a:lnSpc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6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5x5x3  filters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8892" y="2492698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73126" y="1501729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3588892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588892" y="1501729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588892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873125" y="2492698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4503090" y="4653571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8825" y="188933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947" y="5175743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3422" y="3206593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6874019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6874019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5783220" y="3310765"/>
            <a:ext cx="999067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  <a:p>
            <a:pPr marL="16933" marR="39792">
              <a:lnSpc>
                <a:spcPct val="100699"/>
              </a:lnSpc>
            </a:pP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e.g.</a:t>
            </a:r>
            <a:r>
              <a:rPr sz="2400" spc="-1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10  5x5x</a:t>
            </a:r>
            <a:r>
              <a:rPr sz="2400" b="1" spc="-7" dirty="0">
                <a:solidFill>
                  <a:srgbClr val="38751C"/>
                </a:solidFill>
                <a:latin typeface="Arial"/>
                <a:cs typeface="Arial"/>
              </a:rPr>
              <a:t>6  </a:t>
            </a: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filters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46485" y="2492698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530718" y="1501729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246486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246484" y="1501729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246484" y="1501730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7530717" y="2492698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9087815" y="3206593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0328413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10328413" y="3185616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 txBox="1"/>
          <p:nvPr/>
        </p:nvSpPr>
        <p:spPr>
          <a:xfrm>
            <a:off x="9237613" y="3310764"/>
            <a:ext cx="999067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59744" y="2961299"/>
            <a:ext cx="5537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….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4941" y="517574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60682" y="4653571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46418" y="188933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106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1866205"/>
            <a:ext cx="4384887" cy="2325358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867812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(spatially)  assume 3x3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5333">
              <a:latin typeface="Times New Roman"/>
              <a:cs typeface="Times New Roman"/>
            </a:endParaRPr>
          </a:p>
          <a:p>
            <a:pPr marL="16933">
              <a:spcBef>
                <a:spcPts val="7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</p:spTree>
    <p:extLst>
      <p:ext uri="{BB962C8B-B14F-4D97-AF65-F5344CB8AC3E}">
        <p14:creationId xmlns:p14="http://schemas.microsoft.com/office/powerpoint/2010/main" val="2978451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1866205"/>
            <a:ext cx="4384887" cy="2325358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867812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(spatially)  assume 3x3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5333">
              <a:latin typeface="Times New Roman"/>
              <a:cs typeface="Times New Roman"/>
            </a:endParaRPr>
          </a:p>
          <a:p>
            <a:pPr marL="16933">
              <a:spcBef>
                <a:spcPts val="7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</p:spTree>
    <p:extLst>
      <p:ext uri="{BB962C8B-B14F-4D97-AF65-F5344CB8AC3E}">
        <p14:creationId xmlns:p14="http://schemas.microsoft.com/office/powerpoint/2010/main" val="105854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4959" y="1866205"/>
            <a:ext cx="4384887" cy="2325358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867812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(spatially)  assume 3x3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5333">
              <a:latin typeface="Times New Roman"/>
              <a:cs typeface="Times New Roman"/>
            </a:endParaRPr>
          </a:p>
          <a:p>
            <a:pPr marL="16933">
              <a:spcBef>
                <a:spcPts val="7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827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4959" y="1866205"/>
            <a:ext cx="4384887" cy="2325358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867812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(spatially)  assume 3x3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5333">
              <a:latin typeface="Times New Roman"/>
              <a:cs typeface="Times New Roman"/>
            </a:endParaRPr>
          </a:p>
          <a:p>
            <a:pPr marL="16933">
              <a:spcBef>
                <a:spcPts val="7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76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6149" y="1866206"/>
            <a:ext cx="3533987" cy="1012242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(spatially)  assume 3x3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filter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6149" y="3314003"/>
            <a:ext cx="26720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=&gt; 5x5</a:t>
            </a:r>
            <a:r>
              <a:rPr sz="3200" b="1" spc="-127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4959" y="3633065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7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269387" y="2682561"/>
            <a:ext cx="500380" cy="210820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043511" y="3248160"/>
            <a:ext cx="462595" cy="787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030811" y="3235460"/>
            <a:ext cx="488527" cy="812800"/>
          </a:xfrm>
          <a:custGeom>
            <a:avLst/>
            <a:gdLst/>
            <a:ahLst/>
            <a:cxnLst/>
            <a:rect l="l" t="t" r="r" b="b"/>
            <a:pathLst>
              <a:path w="366395" h="609600">
                <a:moveTo>
                  <a:pt x="0" y="0"/>
                </a:moveTo>
                <a:lnTo>
                  <a:pt x="365999" y="0"/>
                </a:lnTo>
                <a:lnTo>
                  <a:pt x="365999" y="609598"/>
                </a:lnTo>
                <a:lnTo>
                  <a:pt x="0" y="609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274810" y="2365212"/>
            <a:ext cx="231140" cy="883073"/>
          </a:xfrm>
          <a:custGeom>
            <a:avLst/>
            <a:gdLst/>
            <a:ahLst/>
            <a:cxnLst/>
            <a:rect l="l" t="t" r="r" b="b"/>
            <a:pathLst>
              <a:path w="173354" h="662305">
                <a:moveTo>
                  <a:pt x="0" y="662211"/>
                </a:moveTo>
                <a:lnTo>
                  <a:pt x="172999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452177" y="2240989"/>
            <a:ext cx="106599" cy="147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580970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3748" y="1459807"/>
            <a:ext cx="3825240" cy="1499554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 (spatially)  assume 3x3 filter  applied </a:t>
            </a:r>
            <a:r>
              <a:rPr sz="3200" b="1" spc="-7" dirty="0">
                <a:latin typeface="Arial"/>
                <a:cs typeface="Arial"/>
              </a:rPr>
              <a:t>with stride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3633065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9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3748" y="1459807"/>
            <a:ext cx="3825240" cy="1974043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 (spatially)  assume 3x3 filter  applied </a:t>
            </a:r>
            <a:r>
              <a:rPr sz="3200" b="1" spc="-7" dirty="0">
                <a:latin typeface="Arial"/>
                <a:cs typeface="Arial"/>
              </a:rPr>
              <a:t>with stride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680"/>
              </a:lnSpc>
            </a:pPr>
            <a:r>
              <a:rPr sz="3200" b="1" spc="-7" dirty="0">
                <a:latin typeface="Arial"/>
                <a:cs typeface="Arial"/>
              </a:rPr>
              <a:t>=&gt; 3x3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output!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3633065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48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3749" y="1459807"/>
            <a:ext cx="4073313" cy="1499554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 (spatially)  assume 3x3 filter  applied </a:t>
            </a:r>
            <a:r>
              <a:rPr sz="3200" b="1" spc="-7" dirty="0">
                <a:latin typeface="Arial"/>
                <a:cs typeface="Arial"/>
              </a:rPr>
              <a:t>with stride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3?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3633065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19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3749" y="1459807"/>
            <a:ext cx="4073313" cy="1499554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2"/>
              </a:spcBef>
            </a:pPr>
            <a:r>
              <a:rPr sz="3200" spc="-7" dirty="0">
                <a:latin typeface="Arial"/>
                <a:cs typeface="Arial"/>
              </a:rPr>
              <a:t>7x7 input (spatially)  assume 3x3 filter  applied </a:t>
            </a:r>
            <a:r>
              <a:rPr sz="3200" b="1" spc="-7" dirty="0">
                <a:latin typeface="Arial"/>
                <a:cs typeface="Arial"/>
              </a:rPr>
              <a:t>with stride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3?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927" y="1140276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959" y="3633065"/>
            <a:ext cx="259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66" y="169300"/>
            <a:ext cx="5848773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A closer </a:t>
            </a:r>
            <a:r>
              <a:rPr sz="2933" spc="-7" dirty="0"/>
              <a:t>look at </a:t>
            </a:r>
            <a:r>
              <a:rPr sz="2933" dirty="0"/>
              <a:t>spatial</a:t>
            </a:r>
            <a:r>
              <a:rPr sz="2933" spc="-140" dirty="0"/>
              <a:t> </a:t>
            </a:r>
            <a:r>
              <a:rPr sz="2933" spc="-7" dirty="0"/>
              <a:t>dimensions:</a:t>
            </a:r>
            <a:endParaRPr sz="2933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7015" y="1826713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50225" y="3613507"/>
            <a:ext cx="4545753" cy="1491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solidFill>
                  <a:srgbClr val="FF0000"/>
                </a:solidFill>
                <a:latin typeface="Arial"/>
                <a:cs typeface="Arial"/>
              </a:rPr>
              <a:t>doesn’t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FF0000"/>
                </a:solidFill>
                <a:latin typeface="Arial"/>
                <a:cs typeface="Arial"/>
              </a:rPr>
              <a:t>fit!</a:t>
            </a:r>
            <a:endParaRPr sz="3200">
              <a:latin typeface="Arial"/>
              <a:cs typeface="Arial"/>
            </a:endParaRPr>
          </a:p>
          <a:p>
            <a:pPr marL="16933" marR="6773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apply 3x3 filter</a:t>
            </a:r>
            <a:r>
              <a:rPr sz="3200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on  7x7 input with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stride</a:t>
            </a:r>
            <a:r>
              <a:rPr sz="3200" spc="-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3.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5607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299" y="837897"/>
            <a:ext cx="3594947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57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731" y="202544"/>
            <a:ext cx="3276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7894" y="2494410"/>
            <a:ext cx="3276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0391" y="1134331"/>
            <a:ext cx="0" cy="3461173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2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0215" y="1115514"/>
          <a:ext cx="3573779" cy="3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86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1920" y="834010"/>
            <a:ext cx="3336713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Output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size: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b="1" spc="-7" dirty="0">
                <a:latin typeface="Arial"/>
                <a:cs typeface="Arial"/>
              </a:rPr>
              <a:t>(N </a:t>
            </a:r>
            <a:r>
              <a:rPr sz="3200" b="1" dirty="0">
                <a:latin typeface="Arial"/>
                <a:cs typeface="Arial"/>
              </a:rPr>
              <a:t>- </a:t>
            </a:r>
            <a:r>
              <a:rPr sz="3200" b="1" spc="-7" dirty="0">
                <a:latin typeface="Arial"/>
                <a:cs typeface="Arial"/>
              </a:rPr>
              <a:t>F) </a:t>
            </a:r>
            <a:r>
              <a:rPr sz="3200" b="1" dirty="0">
                <a:latin typeface="Arial"/>
                <a:cs typeface="Arial"/>
              </a:rPr>
              <a:t>/ </a:t>
            </a:r>
            <a:r>
              <a:rPr sz="3200" b="1" spc="-7" dirty="0">
                <a:latin typeface="Arial"/>
                <a:cs typeface="Arial"/>
              </a:rPr>
              <a:t>stride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152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1919" y="2281805"/>
            <a:ext cx="5764107" cy="19663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e.g. </a:t>
            </a:r>
            <a:r>
              <a:rPr sz="3200" dirty="0">
                <a:latin typeface="Arial"/>
                <a:cs typeface="Arial"/>
              </a:rPr>
              <a:t>N = </a:t>
            </a:r>
            <a:r>
              <a:rPr sz="3200" spc="-7" dirty="0">
                <a:latin typeface="Arial"/>
                <a:cs typeface="Arial"/>
              </a:rPr>
              <a:t>7, </a:t>
            </a:r>
            <a:r>
              <a:rPr sz="3200" dirty="0">
                <a:latin typeface="Arial"/>
                <a:cs typeface="Arial"/>
              </a:rPr>
              <a:t>F =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3: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stride 1 </a:t>
            </a:r>
            <a:r>
              <a:rPr sz="3200" spc="-7" dirty="0">
                <a:latin typeface="Arial"/>
                <a:cs typeface="Arial"/>
              </a:rPr>
              <a:t>=&gt; (7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7" dirty="0">
                <a:latin typeface="Arial"/>
                <a:cs typeface="Arial"/>
              </a:rPr>
              <a:t>3)/1 </a:t>
            </a:r>
            <a:r>
              <a:rPr sz="3200" dirty="0">
                <a:latin typeface="Arial"/>
                <a:cs typeface="Arial"/>
              </a:rPr>
              <a:t>+ 1 =</a:t>
            </a:r>
            <a:r>
              <a:rPr sz="3200" spc="-1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</a:t>
            </a:r>
          </a:p>
          <a:p>
            <a:pPr marL="16933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stride 2 </a:t>
            </a:r>
            <a:r>
              <a:rPr sz="3200" spc="-7" dirty="0">
                <a:latin typeface="Arial"/>
                <a:cs typeface="Arial"/>
              </a:rPr>
              <a:t>=&gt; (7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7" dirty="0">
                <a:latin typeface="Arial"/>
                <a:cs typeface="Arial"/>
              </a:rPr>
              <a:t>3)/2 </a:t>
            </a:r>
            <a:r>
              <a:rPr sz="3200" dirty="0">
                <a:latin typeface="Arial"/>
                <a:cs typeface="Arial"/>
              </a:rPr>
              <a:t>+ 1 =</a:t>
            </a:r>
            <a:r>
              <a:rPr sz="3200" spc="-1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</a:t>
            </a:r>
          </a:p>
          <a:p>
            <a:pPr marL="16933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stride 3 </a:t>
            </a:r>
            <a:r>
              <a:rPr sz="3200" spc="-7" dirty="0">
                <a:latin typeface="Arial"/>
                <a:cs typeface="Arial"/>
              </a:rPr>
              <a:t>=&gt; (7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7" dirty="0">
                <a:latin typeface="Arial"/>
                <a:cs typeface="Arial"/>
              </a:rPr>
              <a:t>3)/3 </a:t>
            </a:r>
            <a:r>
              <a:rPr sz="3200" dirty="0">
                <a:latin typeface="Arial"/>
                <a:cs typeface="Arial"/>
              </a:rPr>
              <a:t>+ 1 = </a:t>
            </a:r>
            <a:r>
              <a:rPr sz="3200" spc="-7" dirty="0">
                <a:latin typeface="Arial"/>
                <a:cs typeface="Arial"/>
              </a:rPr>
              <a:t>2.33</a:t>
            </a:r>
            <a:r>
              <a:rPr sz="3200" spc="-17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:\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67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32" y="330976"/>
            <a:ext cx="98484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In practice: Common to </a:t>
            </a:r>
            <a:r>
              <a:rPr dirty="0"/>
              <a:t>zero </a:t>
            </a:r>
            <a:r>
              <a:rPr spc="-7" dirty="0"/>
              <a:t>pad the</a:t>
            </a:r>
            <a:r>
              <a:rPr spc="-127" dirty="0"/>
              <a:t> </a:t>
            </a:r>
            <a:r>
              <a:rPr spc="-7" dirty="0"/>
              <a:t>border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6848" y="1256547"/>
          <a:ext cx="3573773" cy="4701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96193" y="1448317"/>
            <a:ext cx="7048500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e.g. input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7x7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3x3 </a:t>
            </a:r>
            <a:r>
              <a:rPr sz="2667" spc="-7" dirty="0">
                <a:latin typeface="Arial"/>
                <a:cs typeface="Arial"/>
              </a:rPr>
              <a:t>filter, applied with </a:t>
            </a:r>
            <a:r>
              <a:rPr sz="2667" b="1" spc="-7" dirty="0">
                <a:latin typeface="Arial"/>
                <a:cs typeface="Arial"/>
              </a:rPr>
              <a:t>stride</a:t>
            </a:r>
            <a:r>
              <a:rPr sz="2667" b="1" spc="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1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pad with </a:t>
            </a:r>
            <a:r>
              <a:rPr sz="2667" b="1" dirty="0">
                <a:latin typeface="Arial"/>
                <a:cs typeface="Arial"/>
              </a:rPr>
              <a:t>1 </a:t>
            </a:r>
            <a:r>
              <a:rPr sz="2667" b="1" spc="-7" dirty="0">
                <a:latin typeface="Arial"/>
                <a:cs typeface="Arial"/>
              </a:rPr>
              <a:t>pixel </a:t>
            </a:r>
            <a:r>
              <a:rPr sz="2667" spc="-7" dirty="0">
                <a:latin typeface="Arial"/>
                <a:cs typeface="Arial"/>
              </a:rPr>
              <a:t>border =&gt; what is the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output?</a:t>
            </a:r>
            <a:endParaRPr sz="26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2781" y="4584295"/>
            <a:ext cx="3224953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424242"/>
                </a:solidFill>
                <a:latin typeface="Arial"/>
                <a:cs typeface="Arial"/>
              </a:rPr>
              <a:t>(recall:)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(N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F)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/ stride +</a:t>
            </a:r>
            <a:r>
              <a:rPr sz="3200" spc="-1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581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32" y="330976"/>
            <a:ext cx="98484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In practice: Common to </a:t>
            </a:r>
            <a:r>
              <a:rPr dirty="0"/>
              <a:t>zero </a:t>
            </a:r>
            <a:r>
              <a:rPr spc="-7" dirty="0"/>
              <a:t>pad the</a:t>
            </a:r>
            <a:r>
              <a:rPr spc="-127" dirty="0"/>
              <a:t> </a:t>
            </a:r>
            <a:r>
              <a:rPr spc="-7" dirty="0"/>
              <a:t>border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6193" y="1448317"/>
            <a:ext cx="7048500" cy="20922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e.g. input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7x7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3x3 </a:t>
            </a:r>
            <a:r>
              <a:rPr sz="2667" spc="-7" dirty="0">
                <a:latin typeface="Arial"/>
                <a:cs typeface="Arial"/>
              </a:rPr>
              <a:t>filter, applied with </a:t>
            </a:r>
            <a:r>
              <a:rPr sz="2667" b="1" spc="-7" dirty="0">
                <a:latin typeface="Arial"/>
                <a:cs typeface="Arial"/>
              </a:rPr>
              <a:t>stride</a:t>
            </a:r>
            <a:r>
              <a:rPr sz="2667" b="1" spc="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1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pad with </a:t>
            </a:r>
            <a:r>
              <a:rPr sz="2667" b="1" dirty="0">
                <a:latin typeface="Arial"/>
                <a:cs typeface="Arial"/>
              </a:rPr>
              <a:t>1 </a:t>
            </a:r>
            <a:r>
              <a:rPr sz="2667" b="1" spc="-7" dirty="0">
                <a:latin typeface="Arial"/>
                <a:cs typeface="Arial"/>
              </a:rPr>
              <a:t>pixel </a:t>
            </a:r>
            <a:r>
              <a:rPr sz="2667" spc="-7" dirty="0">
                <a:latin typeface="Arial"/>
                <a:cs typeface="Arial"/>
              </a:rPr>
              <a:t>border =&gt; what is the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output?</a:t>
            </a:r>
            <a:endParaRPr sz="2667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2733">
              <a:latin typeface="Times New Roman"/>
              <a:cs typeface="Times New Roman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7x7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output!</a:t>
            </a:r>
            <a:endParaRPr sz="2667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848" y="1256547"/>
          <a:ext cx="3573773" cy="4701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32" y="330976"/>
            <a:ext cx="98484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In practice: Common to </a:t>
            </a:r>
            <a:r>
              <a:rPr dirty="0"/>
              <a:t>zero </a:t>
            </a:r>
            <a:r>
              <a:rPr spc="-7" dirty="0"/>
              <a:t>pad the</a:t>
            </a:r>
            <a:r>
              <a:rPr spc="-127" dirty="0"/>
              <a:t> </a:t>
            </a:r>
            <a:r>
              <a:rPr spc="-7" dirty="0"/>
              <a:t>border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6192" y="1448318"/>
            <a:ext cx="7403253" cy="45548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e.g. input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7x7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3x3 </a:t>
            </a:r>
            <a:r>
              <a:rPr sz="2667" spc="-7" dirty="0">
                <a:latin typeface="Arial"/>
                <a:cs typeface="Arial"/>
              </a:rPr>
              <a:t>filter, applied with </a:t>
            </a:r>
            <a:r>
              <a:rPr sz="2667" b="1" spc="-7" dirty="0">
                <a:latin typeface="Arial"/>
                <a:cs typeface="Arial"/>
              </a:rPr>
              <a:t>stride</a:t>
            </a:r>
            <a:r>
              <a:rPr sz="2667" b="1" spc="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1</a:t>
            </a:r>
            <a:endParaRPr sz="2667">
              <a:latin typeface="Arial"/>
              <a:cs typeface="Arial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pad with </a:t>
            </a:r>
            <a:r>
              <a:rPr sz="2667" b="1" dirty="0">
                <a:latin typeface="Arial"/>
                <a:cs typeface="Arial"/>
              </a:rPr>
              <a:t>1 </a:t>
            </a:r>
            <a:r>
              <a:rPr sz="2667" b="1" spc="-7" dirty="0">
                <a:latin typeface="Arial"/>
                <a:cs typeface="Arial"/>
              </a:rPr>
              <a:t>pixel </a:t>
            </a:r>
            <a:r>
              <a:rPr sz="2667" spc="-7" dirty="0">
                <a:latin typeface="Arial"/>
                <a:cs typeface="Arial"/>
              </a:rPr>
              <a:t>border =&gt; what is the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output?</a:t>
            </a:r>
            <a:endParaRPr sz="2667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2733">
              <a:latin typeface="Times New Roman"/>
              <a:cs typeface="Times New Roman"/>
            </a:endParaRPr>
          </a:p>
          <a:p>
            <a:pPr marL="16933"/>
            <a:r>
              <a:rPr sz="2667" b="1" spc="-7" dirty="0">
                <a:latin typeface="Arial"/>
                <a:cs typeface="Arial"/>
              </a:rPr>
              <a:t>7x7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spc="-7" dirty="0">
                <a:latin typeface="Arial"/>
                <a:cs typeface="Arial"/>
              </a:rPr>
              <a:t>output!</a:t>
            </a:r>
            <a:endParaRPr sz="2667">
              <a:latin typeface="Arial"/>
              <a:cs typeface="Arial"/>
            </a:endParaRPr>
          </a:p>
          <a:p>
            <a:pPr marL="16933" marR="6773"/>
            <a:r>
              <a:rPr sz="2667" spc="-7" dirty="0">
                <a:latin typeface="Arial"/>
                <a:cs typeface="Arial"/>
              </a:rPr>
              <a:t>in general, </a:t>
            </a:r>
            <a:r>
              <a:rPr sz="2667" dirty="0">
                <a:latin typeface="Arial"/>
                <a:cs typeface="Arial"/>
              </a:rPr>
              <a:t>common </a:t>
            </a:r>
            <a:r>
              <a:rPr sz="2667" spc="-7" dirty="0">
                <a:latin typeface="Arial"/>
                <a:cs typeface="Arial"/>
              </a:rPr>
              <a:t>to </a:t>
            </a:r>
            <a:r>
              <a:rPr sz="2667" dirty="0">
                <a:latin typeface="Arial"/>
                <a:cs typeface="Arial"/>
              </a:rPr>
              <a:t>see </a:t>
            </a:r>
            <a:r>
              <a:rPr sz="2667" spc="-7" dirty="0">
                <a:latin typeface="Arial"/>
                <a:cs typeface="Arial"/>
              </a:rPr>
              <a:t>CONV layers with  </a:t>
            </a:r>
            <a:r>
              <a:rPr sz="2667" dirty="0">
                <a:latin typeface="Arial"/>
                <a:cs typeface="Arial"/>
              </a:rPr>
              <a:t>stride </a:t>
            </a:r>
            <a:r>
              <a:rPr sz="2667" spc="-7" dirty="0">
                <a:latin typeface="Arial"/>
                <a:cs typeface="Arial"/>
              </a:rPr>
              <a:t>1, filters of </a:t>
            </a:r>
            <a:r>
              <a:rPr sz="2667" dirty="0">
                <a:latin typeface="Arial"/>
                <a:cs typeface="Arial"/>
              </a:rPr>
              <a:t>size </a:t>
            </a:r>
            <a:r>
              <a:rPr sz="2667" spc="-7" dirty="0">
                <a:latin typeface="Arial"/>
                <a:cs typeface="Arial"/>
              </a:rPr>
              <a:t>FxF, and </a:t>
            </a:r>
            <a:r>
              <a:rPr sz="2667" dirty="0">
                <a:latin typeface="Arial"/>
                <a:cs typeface="Arial"/>
              </a:rPr>
              <a:t>zero-padding</a:t>
            </a:r>
            <a:r>
              <a:rPr sz="2667" spc="-127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with  (F-1)/2. (will preserve </a:t>
            </a:r>
            <a:r>
              <a:rPr sz="2667" dirty="0">
                <a:latin typeface="Arial"/>
                <a:cs typeface="Arial"/>
              </a:rPr>
              <a:t>size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spatially)</a:t>
            </a:r>
            <a:endParaRPr sz="2667">
              <a:latin typeface="Arial"/>
              <a:cs typeface="Arial"/>
            </a:endParaRPr>
          </a:p>
          <a:p>
            <a:pPr marL="673083" marR="3060623" indent="-656996" algn="just"/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F = 3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=&gt;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zero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pad with</a:t>
            </a:r>
            <a:r>
              <a:rPr sz="2667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1  F = 5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=&gt;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zero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pad with</a:t>
            </a:r>
            <a:r>
              <a:rPr sz="2667" spc="-1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2  F = 7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=&gt;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zero </a:t>
            </a:r>
            <a:r>
              <a:rPr sz="2667" spc="-7" dirty="0">
                <a:solidFill>
                  <a:srgbClr val="0000FF"/>
                </a:solidFill>
                <a:latin typeface="Arial"/>
                <a:cs typeface="Arial"/>
              </a:rPr>
              <a:t>pad with</a:t>
            </a:r>
            <a:r>
              <a:rPr sz="2667" spc="-1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2667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848" y="1256547"/>
          <a:ext cx="3573773" cy="4701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622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65" y="270472"/>
            <a:ext cx="3063240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b="1" spc="-7" dirty="0">
                <a:latin typeface="Arial"/>
                <a:cs typeface="Arial"/>
              </a:rPr>
              <a:t>Remember back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to…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66" y="632174"/>
            <a:ext cx="1074843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E.g. 32x32 input </a:t>
            </a:r>
            <a:r>
              <a:rPr sz="2400" dirty="0">
                <a:latin typeface="Arial"/>
                <a:cs typeface="Arial"/>
              </a:rPr>
              <a:t>convolved </a:t>
            </a:r>
            <a:r>
              <a:rPr sz="2400" spc="-7" dirty="0">
                <a:latin typeface="Arial"/>
                <a:cs typeface="Arial"/>
              </a:rPr>
              <a:t>repeatedly with 5x5 filters </a:t>
            </a:r>
            <a:r>
              <a:rPr sz="2400" dirty="0">
                <a:latin typeface="Arial"/>
                <a:cs typeface="Arial"/>
              </a:rPr>
              <a:t>shrinks volumes spatially!  </a:t>
            </a:r>
            <a:r>
              <a:rPr sz="2400" spc="-7" dirty="0">
                <a:latin typeface="Arial"/>
                <a:cs typeface="Arial"/>
              </a:rPr>
              <a:t>(32 -&gt; 28 -&gt; 24 ...). Shrinking too fast is not good, doesn’t work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well.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699" y="3101830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59" h="2014854">
                <a:moveTo>
                  <a:pt x="0" y="0"/>
                </a:moveTo>
                <a:lnTo>
                  <a:pt x="213172" y="0"/>
                </a:lnTo>
                <a:lnTo>
                  <a:pt x="213172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67929" y="2110861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6" y="0"/>
                </a:lnTo>
                <a:lnTo>
                  <a:pt x="743226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83699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213172" y="743226"/>
                </a:moveTo>
                <a:lnTo>
                  <a:pt x="0" y="743226"/>
                </a:lnTo>
                <a:lnTo>
                  <a:pt x="743226" y="0"/>
                </a:lnTo>
                <a:lnTo>
                  <a:pt x="956398" y="0"/>
                </a:lnTo>
                <a:lnTo>
                  <a:pt x="213172" y="743226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83699" y="2110861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4" h="2758440">
                <a:moveTo>
                  <a:pt x="0" y="743226"/>
                </a:moveTo>
                <a:lnTo>
                  <a:pt x="743226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2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83699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4" h="743585">
                <a:moveTo>
                  <a:pt x="0" y="743226"/>
                </a:moveTo>
                <a:lnTo>
                  <a:pt x="213172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67928" y="3101830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197898" y="5262699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3631" y="249847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50" y="578487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3428" y="3815725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64027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264027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2173228" y="3919894"/>
            <a:ext cx="999067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  <a:p>
            <a:pPr marL="16933" marR="158323" algn="just">
              <a:lnSpc>
                <a:spcPct val="100699"/>
              </a:lnSpc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6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5x5x3  filters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36492" y="3101830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3920726" y="2110861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636492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636492" y="2110861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36492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920725" y="3101830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4550689" y="5262699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6425" y="249847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6547" y="578487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81022" y="3815725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6921619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921619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5830820" y="3919894"/>
            <a:ext cx="999067" cy="18797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  <a:p>
            <a:pPr marL="16933" marR="39792">
              <a:lnSpc>
                <a:spcPct val="100699"/>
              </a:lnSpc>
            </a:pP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e.g.</a:t>
            </a:r>
            <a:r>
              <a:rPr sz="2400" spc="-1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10  5x5x</a:t>
            </a:r>
            <a:r>
              <a:rPr sz="2400" b="1" spc="-7" dirty="0">
                <a:solidFill>
                  <a:srgbClr val="38751C"/>
                </a:solidFill>
                <a:latin typeface="Arial"/>
                <a:cs typeface="Arial"/>
              </a:rPr>
              <a:t>6  </a:t>
            </a:r>
            <a:r>
              <a:rPr sz="2400" spc="-7" dirty="0">
                <a:solidFill>
                  <a:srgbClr val="38751C"/>
                </a:solidFill>
                <a:latin typeface="Arial"/>
                <a:cs typeface="Arial"/>
              </a:rPr>
              <a:t>filters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94085" y="3101830"/>
            <a:ext cx="284480" cy="2686473"/>
          </a:xfrm>
          <a:custGeom>
            <a:avLst/>
            <a:gdLst/>
            <a:ahLst/>
            <a:cxnLst/>
            <a:rect l="l" t="t" r="r" b="b"/>
            <a:pathLst>
              <a:path w="213360" h="2014854">
                <a:moveTo>
                  <a:pt x="0" y="0"/>
                </a:moveTo>
                <a:lnTo>
                  <a:pt x="213174" y="0"/>
                </a:lnTo>
                <a:lnTo>
                  <a:pt x="213174" y="2014668"/>
                </a:lnTo>
                <a:lnTo>
                  <a:pt x="0" y="2014668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578318" y="2110861"/>
            <a:ext cx="991447" cy="3677920"/>
          </a:xfrm>
          <a:custGeom>
            <a:avLst/>
            <a:gdLst/>
            <a:ahLst/>
            <a:cxnLst/>
            <a:rect l="l" t="t" r="r" b="b"/>
            <a:pathLst>
              <a:path w="743585" h="2758440">
                <a:moveTo>
                  <a:pt x="0" y="2757894"/>
                </a:moveTo>
                <a:lnTo>
                  <a:pt x="0" y="743226"/>
                </a:lnTo>
                <a:lnTo>
                  <a:pt x="743223" y="0"/>
                </a:lnTo>
                <a:lnTo>
                  <a:pt x="743223" y="2014670"/>
                </a:lnTo>
                <a:lnTo>
                  <a:pt x="0" y="2757894"/>
                </a:lnTo>
                <a:close/>
              </a:path>
            </a:pathLst>
          </a:custGeom>
          <a:solidFill>
            <a:srgbClr val="ACBA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294086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213174" y="743226"/>
                </a:moveTo>
                <a:lnTo>
                  <a:pt x="0" y="743226"/>
                </a:lnTo>
                <a:lnTo>
                  <a:pt x="743223" y="0"/>
                </a:lnTo>
                <a:lnTo>
                  <a:pt x="956398" y="0"/>
                </a:lnTo>
                <a:lnTo>
                  <a:pt x="213174" y="743226"/>
                </a:lnTo>
                <a:close/>
              </a:path>
            </a:pathLst>
          </a:custGeom>
          <a:solidFill>
            <a:srgbClr val="DFED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294086" y="2110861"/>
            <a:ext cx="1275925" cy="3677920"/>
          </a:xfrm>
          <a:custGeom>
            <a:avLst/>
            <a:gdLst/>
            <a:ahLst/>
            <a:cxnLst/>
            <a:rect l="l" t="t" r="r" b="b"/>
            <a:pathLst>
              <a:path w="956945" h="2758440">
                <a:moveTo>
                  <a:pt x="0" y="743226"/>
                </a:moveTo>
                <a:lnTo>
                  <a:pt x="743223" y="0"/>
                </a:lnTo>
                <a:lnTo>
                  <a:pt x="956398" y="0"/>
                </a:lnTo>
                <a:lnTo>
                  <a:pt x="956398" y="2014670"/>
                </a:lnTo>
                <a:lnTo>
                  <a:pt x="213174" y="2757894"/>
                </a:lnTo>
                <a:lnTo>
                  <a:pt x="0" y="2757894"/>
                </a:lnTo>
                <a:lnTo>
                  <a:pt x="0" y="74322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7294086" y="2110862"/>
            <a:ext cx="1275925" cy="991447"/>
          </a:xfrm>
          <a:custGeom>
            <a:avLst/>
            <a:gdLst/>
            <a:ahLst/>
            <a:cxnLst/>
            <a:rect l="l" t="t" r="r" b="b"/>
            <a:pathLst>
              <a:path w="956945" h="743585">
                <a:moveTo>
                  <a:pt x="0" y="743226"/>
                </a:moveTo>
                <a:lnTo>
                  <a:pt x="213174" y="743226"/>
                </a:lnTo>
                <a:lnTo>
                  <a:pt x="956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7578317" y="3101830"/>
            <a:ext cx="0" cy="2686473"/>
          </a:xfrm>
          <a:custGeom>
            <a:avLst/>
            <a:gdLst/>
            <a:ahLst/>
            <a:cxnLst/>
            <a:rect l="l" t="t" r="r" b="b"/>
            <a:pathLst>
              <a:path h="2014854">
                <a:moveTo>
                  <a:pt x="0" y="0"/>
                </a:moveTo>
                <a:lnTo>
                  <a:pt x="0" y="201466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9135414" y="3815725"/>
            <a:ext cx="1241213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4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10376013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10376013" y="37947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9285213" y="3919893"/>
            <a:ext cx="999067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CONV,  ReLU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07343" y="3570441"/>
            <a:ext cx="5537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….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12541" y="5784872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08282" y="5262699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94017" y="2498473"/>
            <a:ext cx="3733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159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65" y="356346"/>
            <a:ext cx="7308427" cy="40002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8211">
              <a:spcBef>
                <a:spcPts val="133"/>
              </a:spcBef>
            </a:pPr>
            <a:r>
              <a:rPr sz="4000" spc="-13" dirty="0">
                <a:latin typeface="Arial"/>
                <a:cs typeface="Arial"/>
              </a:rPr>
              <a:t>Examples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time: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5667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Input </a:t>
            </a:r>
            <a:r>
              <a:rPr sz="4000" dirty="0">
                <a:latin typeface="Arial"/>
                <a:cs typeface="Arial"/>
              </a:rPr>
              <a:t>volume: </a:t>
            </a:r>
            <a:r>
              <a:rPr sz="4000" b="1" spc="-7" dirty="0">
                <a:latin typeface="Arial"/>
                <a:cs typeface="Arial"/>
              </a:rPr>
              <a:t>32x32x3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10 5x5 filters with </a:t>
            </a:r>
            <a:r>
              <a:rPr sz="4000" dirty="0">
                <a:latin typeface="Arial"/>
                <a:cs typeface="Arial"/>
              </a:rPr>
              <a:t>stride </a:t>
            </a:r>
            <a:r>
              <a:rPr sz="4000" spc="-7" dirty="0">
                <a:latin typeface="Arial"/>
                <a:cs typeface="Arial"/>
              </a:rPr>
              <a:t>1, pad</a:t>
            </a:r>
            <a:r>
              <a:rPr sz="4000" spc="-113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4133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Output </a:t>
            </a:r>
            <a:r>
              <a:rPr sz="4000" dirty="0">
                <a:latin typeface="Arial"/>
                <a:cs typeface="Arial"/>
              </a:rPr>
              <a:t>volume size:</a:t>
            </a:r>
            <a:r>
              <a:rPr sz="4000" spc="-4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52516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4548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73" y="0"/>
                </a:lnTo>
                <a:lnTo>
                  <a:pt x="554373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9024" y="554388"/>
                </a:moveTo>
                <a:lnTo>
                  <a:pt x="0" y="554388"/>
                </a:lnTo>
                <a:lnTo>
                  <a:pt x="554398" y="0"/>
                </a:lnTo>
                <a:lnTo>
                  <a:pt x="713398" y="0"/>
                </a:lnTo>
                <a:lnTo>
                  <a:pt x="159024" y="554388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752515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98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9024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9024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64548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847147" y="1458009"/>
            <a:ext cx="906780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0753346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753345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1050478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9" y="0"/>
                </a:lnTo>
                <a:lnTo>
                  <a:pt x="158999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262477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98" y="0"/>
                </a:lnTo>
                <a:lnTo>
                  <a:pt x="554398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8999" y="554388"/>
                </a:moveTo>
                <a:lnTo>
                  <a:pt x="0" y="554388"/>
                </a:lnTo>
                <a:lnTo>
                  <a:pt x="554373" y="0"/>
                </a:lnTo>
                <a:lnTo>
                  <a:pt x="713398" y="0"/>
                </a:lnTo>
                <a:lnTo>
                  <a:pt x="158999" y="554388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050478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73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8999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8999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262477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4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269387" y="2682561"/>
            <a:ext cx="500380" cy="210820"/>
          </a:xfrm>
          <a:custGeom>
            <a:avLst/>
            <a:gdLst/>
            <a:ahLst/>
            <a:cxnLst/>
            <a:rect l="l" t="t" r="r" b="b"/>
            <a:pathLst>
              <a:path w="375285" h="158114">
                <a:moveTo>
                  <a:pt x="0" y="0"/>
                </a:moveTo>
                <a:lnTo>
                  <a:pt x="374999" y="0"/>
                </a:lnTo>
                <a:lnTo>
                  <a:pt x="374999" y="158099"/>
                </a:lnTo>
                <a:lnTo>
                  <a:pt x="0" y="15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215419" y="2783494"/>
            <a:ext cx="4059767" cy="464820"/>
          </a:xfrm>
          <a:custGeom>
            <a:avLst/>
            <a:gdLst/>
            <a:ahLst/>
            <a:cxnLst/>
            <a:rect l="l" t="t" r="r" b="b"/>
            <a:pathLst>
              <a:path w="3044825" h="348614">
                <a:moveTo>
                  <a:pt x="3044543" y="34849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088220" y="2729111"/>
            <a:ext cx="144665" cy="10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170676" y="3258967"/>
            <a:ext cx="564181" cy="82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157977" y="3246267"/>
            <a:ext cx="647700" cy="851747"/>
          </a:xfrm>
          <a:custGeom>
            <a:avLst/>
            <a:gdLst/>
            <a:ahLst/>
            <a:cxnLst/>
            <a:rect l="l" t="t" r="r" b="b"/>
            <a:pathLst>
              <a:path w="485775" h="638810">
                <a:moveTo>
                  <a:pt x="0" y="0"/>
                </a:moveTo>
                <a:lnTo>
                  <a:pt x="485374" y="0"/>
                </a:lnTo>
                <a:lnTo>
                  <a:pt x="485374" y="638243"/>
                </a:lnTo>
                <a:lnTo>
                  <a:pt x="0" y="63824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2532890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66" y="356345"/>
            <a:ext cx="7385473" cy="52313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8211">
              <a:spcBef>
                <a:spcPts val="133"/>
              </a:spcBef>
            </a:pPr>
            <a:r>
              <a:rPr sz="4000" spc="-13" dirty="0">
                <a:latin typeface="Arial"/>
                <a:cs typeface="Arial"/>
              </a:rPr>
              <a:t>Examples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time: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5667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Input </a:t>
            </a:r>
            <a:r>
              <a:rPr sz="4000" dirty="0">
                <a:latin typeface="Arial"/>
                <a:cs typeface="Arial"/>
              </a:rPr>
              <a:t>volume: </a:t>
            </a:r>
            <a:r>
              <a:rPr sz="4000" b="1" spc="-7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4000" b="1" spc="-7" dirty="0">
                <a:latin typeface="Arial"/>
                <a:cs typeface="Arial"/>
              </a:rPr>
              <a:t>x3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4000" spc="-7" dirty="0">
                <a:solidFill>
                  <a:srgbClr val="FF00FF"/>
                </a:solidFill>
                <a:latin typeface="Arial"/>
                <a:cs typeface="Arial"/>
              </a:rPr>
              <a:t>5x5 </a:t>
            </a:r>
            <a:r>
              <a:rPr sz="4000" spc="-7" dirty="0">
                <a:latin typeface="Arial"/>
                <a:cs typeface="Arial"/>
              </a:rPr>
              <a:t>filters with </a:t>
            </a:r>
            <a:r>
              <a:rPr sz="4000" dirty="0">
                <a:latin typeface="Arial"/>
                <a:cs typeface="Arial"/>
              </a:rPr>
              <a:t>stride </a:t>
            </a:r>
            <a:r>
              <a:rPr sz="4000" dirty="0">
                <a:solidFill>
                  <a:srgbClr val="38751C"/>
                </a:solidFill>
                <a:latin typeface="Arial"/>
                <a:cs typeface="Arial"/>
              </a:rPr>
              <a:t>1</a:t>
            </a:r>
            <a:r>
              <a:rPr sz="4000" dirty="0">
                <a:latin typeface="Arial"/>
                <a:cs typeface="Arial"/>
              </a:rPr>
              <a:t>, </a:t>
            </a:r>
            <a:r>
              <a:rPr sz="4000" spc="-7" dirty="0">
                <a:latin typeface="Arial"/>
                <a:cs typeface="Arial"/>
              </a:rPr>
              <a:t>pad</a:t>
            </a:r>
            <a:r>
              <a:rPr sz="4000" spc="-40" dirty="0"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4133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Output </a:t>
            </a:r>
            <a:r>
              <a:rPr sz="4000" dirty="0">
                <a:latin typeface="Arial"/>
                <a:cs typeface="Arial"/>
              </a:rPr>
              <a:t>volume</a:t>
            </a:r>
            <a:r>
              <a:rPr sz="4000" spc="-27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size: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(</a:t>
            </a:r>
            <a:r>
              <a:rPr sz="4000" spc="-7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4000" spc="-7" dirty="0">
                <a:latin typeface="Arial"/>
                <a:cs typeface="Arial"/>
              </a:rPr>
              <a:t>+2*</a:t>
            </a:r>
            <a:r>
              <a:rPr sz="4000" spc="-7" dirty="0">
                <a:solidFill>
                  <a:srgbClr val="9900FF"/>
                </a:solidFill>
                <a:latin typeface="Arial"/>
                <a:cs typeface="Arial"/>
              </a:rPr>
              <a:t>2</a:t>
            </a:r>
            <a:r>
              <a:rPr sz="4000" spc="-7" dirty="0">
                <a:latin typeface="Arial"/>
                <a:cs typeface="Arial"/>
              </a:rPr>
              <a:t>-</a:t>
            </a:r>
            <a:r>
              <a:rPr sz="4000" spc="-7" dirty="0">
                <a:solidFill>
                  <a:srgbClr val="FF00FF"/>
                </a:solidFill>
                <a:latin typeface="Arial"/>
                <a:cs typeface="Arial"/>
              </a:rPr>
              <a:t>5</a:t>
            </a:r>
            <a:r>
              <a:rPr sz="4000" spc="-7" dirty="0">
                <a:latin typeface="Arial"/>
                <a:cs typeface="Arial"/>
              </a:rPr>
              <a:t>)/</a:t>
            </a:r>
            <a:r>
              <a:rPr sz="4000" spc="-7" dirty="0">
                <a:solidFill>
                  <a:srgbClr val="38751C"/>
                </a:solidFill>
                <a:latin typeface="Arial"/>
                <a:cs typeface="Arial"/>
              </a:rPr>
              <a:t>1</a:t>
            </a:r>
            <a:r>
              <a:rPr sz="4000" spc="-7" dirty="0">
                <a:latin typeface="Arial"/>
                <a:cs typeface="Arial"/>
              </a:rPr>
              <a:t>+1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spc="-7" dirty="0">
                <a:latin typeface="Arial"/>
                <a:cs typeface="Arial"/>
              </a:rPr>
              <a:t>32 </a:t>
            </a:r>
            <a:r>
              <a:rPr sz="4000" dirty="0">
                <a:latin typeface="Arial"/>
                <a:cs typeface="Arial"/>
              </a:rPr>
              <a:t>spatially,</a:t>
            </a:r>
            <a:r>
              <a:rPr sz="4000" spc="-10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so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b="1" spc="-7" dirty="0">
                <a:latin typeface="Arial"/>
                <a:cs typeface="Arial"/>
              </a:rPr>
              <a:t>32x32x</a:t>
            </a:r>
            <a:r>
              <a:rPr sz="4000" b="1" spc="-7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52516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4548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73" y="0"/>
                </a:lnTo>
                <a:lnTo>
                  <a:pt x="554373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9024" y="554388"/>
                </a:moveTo>
                <a:lnTo>
                  <a:pt x="0" y="554388"/>
                </a:lnTo>
                <a:lnTo>
                  <a:pt x="554398" y="0"/>
                </a:lnTo>
                <a:lnTo>
                  <a:pt x="713398" y="0"/>
                </a:lnTo>
                <a:lnTo>
                  <a:pt x="159024" y="554388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752515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98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9024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9024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64548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847147" y="1458009"/>
            <a:ext cx="906780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0753346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753345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1050478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9" y="0"/>
                </a:lnTo>
                <a:lnTo>
                  <a:pt x="158999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262477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98" y="0"/>
                </a:lnTo>
                <a:lnTo>
                  <a:pt x="554398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8999" y="554388"/>
                </a:moveTo>
                <a:lnTo>
                  <a:pt x="0" y="554388"/>
                </a:lnTo>
                <a:lnTo>
                  <a:pt x="554373" y="0"/>
                </a:lnTo>
                <a:lnTo>
                  <a:pt x="713398" y="0"/>
                </a:lnTo>
                <a:lnTo>
                  <a:pt x="158999" y="554388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050478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73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8999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8999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262477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020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66" y="356346"/>
            <a:ext cx="8100060" cy="40002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8211">
              <a:spcBef>
                <a:spcPts val="133"/>
              </a:spcBef>
            </a:pPr>
            <a:r>
              <a:rPr sz="4000" spc="-13" dirty="0">
                <a:latin typeface="Arial"/>
                <a:cs typeface="Arial"/>
              </a:rPr>
              <a:t>Examples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time: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5667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Input </a:t>
            </a:r>
            <a:r>
              <a:rPr sz="4000" dirty="0">
                <a:latin typeface="Arial"/>
                <a:cs typeface="Arial"/>
              </a:rPr>
              <a:t>volume:</a:t>
            </a:r>
            <a:r>
              <a:rPr sz="4000" spc="7" dirty="0">
                <a:latin typeface="Arial"/>
                <a:cs typeface="Arial"/>
              </a:rPr>
              <a:t> </a:t>
            </a:r>
            <a:r>
              <a:rPr sz="4000" b="1" spc="-7" dirty="0">
                <a:latin typeface="Arial"/>
                <a:cs typeface="Arial"/>
              </a:rPr>
              <a:t>32x32x3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10 5x5 filters with </a:t>
            </a:r>
            <a:r>
              <a:rPr sz="4000" dirty="0">
                <a:latin typeface="Arial"/>
                <a:cs typeface="Arial"/>
              </a:rPr>
              <a:t>stride </a:t>
            </a:r>
            <a:r>
              <a:rPr sz="4000" spc="-7" dirty="0">
                <a:latin typeface="Arial"/>
                <a:cs typeface="Arial"/>
              </a:rPr>
              <a:t>1, pad</a:t>
            </a:r>
            <a:r>
              <a:rPr sz="4000" spc="-73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4133">
              <a:latin typeface="Times New Roman"/>
              <a:cs typeface="Times New Roman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Number of parameters in this</a:t>
            </a:r>
            <a:r>
              <a:rPr sz="4000" spc="-113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layer?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52516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64548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73" y="0"/>
                </a:lnTo>
                <a:lnTo>
                  <a:pt x="554373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9024" y="554388"/>
                </a:moveTo>
                <a:lnTo>
                  <a:pt x="0" y="554388"/>
                </a:lnTo>
                <a:lnTo>
                  <a:pt x="554398" y="0"/>
                </a:lnTo>
                <a:lnTo>
                  <a:pt x="713398" y="0"/>
                </a:lnTo>
                <a:lnTo>
                  <a:pt x="159024" y="554388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752515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98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9024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9024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64548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847147" y="1458009"/>
            <a:ext cx="906780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0753346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753345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1050478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9" y="0"/>
                </a:lnTo>
                <a:lnTo>
                  <a:pt x="158999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262477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98" y="0"/>
                </a:lnTo>
                <a:lnTo>
                  <a:pt x="554398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8999" y="554388"/>
                </a:moveTo>
                <a:lnTo>
                  <a:pt x="0" y="554388"/>
                </a:lnTo>
                <a:lnTo>
                  <a:pt x="554373" y="0"/>
                </a:lnTo>
                <a:lnTo>
                  <a:pt x="713398" y="0"/>
                </a:lnTo>
                <a:lnTo>
                  <a:pt x="158999" y="554388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050478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73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8999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8999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262477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862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33" y="330976"/>
            <a:ext cx="34958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Examples</a:t>
            </a:r>
            <a:r>
              <a:rPr spc="-120" dirty="0"/>
              <a:t> </a:t>
            </a:r>
            <a:r>
              <a:rPr spc="-7" dirty="0"/>
              <a:t>time: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766" y="1801411"/>
            <a:ext cx="7309273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7" dirty="0">
                <a:latin typeface="Arial"/>
                <a:cs typeface="Arial"/>
              </a:rPr>
              <a:t>Input </a:t>
            </a:r>
            <a:r>
              <a:rPr sz="4000" dirty="0">
                <a:latin typeface="Arial"/>
                <a:cs typeface="Arial"/>
              </a:rPr>
              <a:t>volume:</a:t>
            </a:r>
            <a:r>
              <a:rPr sz="4000" spc="7" dirty="0"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4000" b="1" spc="-7" dirty="0">
                <a:latin typeface="Arial"/>
                <a:cs typeface="Arial"/>
              </a:rPr>
              <a:t>x</a:t>
            </a:r>
            <a:r>
              <a:rPr sz="4000" b="1" spc="-7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4000" spc="-7" dirty="0">
                <a:solidFill>
                  <a:srgbClr val="FF00FF"/>
                </a:solidFill>
                <a:latin typeface="Arial"/>
                <a:cs typeface="Arial"/>
              </a:rPr>
              <a:t>5x5 </a:t>
            </a:r>
            <a:r>
              <a:rPr sz="4000" spc="-7" dirty="0">
                <a:latin typeface="Arial"/>
                <a:cs typeface="Arial"/>
              </a:rPr>
              <a:t>filters with </a:t>
            </a:r>
            <a:r>
              <a:rPr sz="4000" dirty="0">
                <a:latin typeface="Arial"/>
                <a:cs typeface="Arial"/>
              </a:rPr>
              <a:t>stride </a:t>
            </a:r>
            <a:r>
              <a:rPr sz="4000" spc="-7" dirty="0">
                <a:latin typeface="Arial"/>
                <a:cs typeface="Arial"/>
              </a:rPr>
              <a:t>1, pad</a:t>
            </a:r>
            <a:r>
              <a:rPr sz="4000" spc="-107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790" y="4409137"/>
            <a:ext cx="184827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"/>
                <a:cs typeface="Arial"/>
              </a:rPr>
              <a:t>(+1 for</a:t>
            </a:r>
            <a:r>
              <a:rPr sz="2667" spc="-113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bias)</a:t>
            </a:r>
            <a:endParaRPr sz="26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766" y="3630208"/>
            <a:ext cx="8420100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4000" spc="-7" dirty="0">
                <a:latin typeface="Arial"/>
                <a:cs typeface="Arial"/>
              </a:rPr>
              <a:t>Number of parameters in this layer?  each filter has </a:t>
            </a:r>
            <a:r>
              <a:rPr sz="4000" spc="-7" dirty="0">
                <a:solidFill>
                  <a:srgbClr val="FF00FF"/>
                </a:solidFill>
                <a:latin typeface="Arial"/>
                <a:cs typeface="Arial"/>
              </a:rPr>
              <a:t>5*5</a:t>
            </a:r>
            <a:r>
              <a:rPr sz="4000" spc="-7" dirty="0">
                <a:latin typeface="Arial"/>
                <a:cs typeface="Arial"/>
              </a:rPr>
              <a:t>*</a:t>
            </a:r>
            <a:r>
              <a:rPr sz="4000" spc="-7" dirty="0">
                <a:solidFill>
                  <a:srgbClr val="FF9900"/>
                </a:solidFill>
                <a:latin typeface="Arial"/>
                <a:cs typeface="Arial"/>
              </a:rPr>
              <a:t>3 </a:t>
            </a:r>
            <a:r>
              <a:rPr sz="4000" dirty="0">
                <a:latin typeface="Arial"/>
                <a:cs typeface="Arial"/>
              </a:rPr>
              <a:t>+ 1 = </a:t>
            </a:r>
            <a:r>
              <a:rPr sz="4000" spc="-7" dirty="0">
                <a:solidFill>
                  <a:srgbClr val="38751C"/>
                </a:solidFill>
                <a:latin typeface="Arial"/>
                <a:cs typeface="Arial"/>
              </a:rPr>
              <a:t>76</a:t>
            </a:r>
            <a:r>
              <a:rPr sz="4000" spc="-4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params</a:t>
            </a:r>
            <a:endParaRPr sz="4000">
              <a:latin typeface="Arial"/>
              <a:cs typeface="Arial"/>
            </a:endParaRPr>
          </a:p>
          <a:p>
            <a:pPr marL="16933"/>
            <a:r>
              <a:rPr sz="4000" spc="-7" dirty="0">
                <a:latin typeface="Arial"/>
                <a:cs typeface="Arial"/>
              </a:rPr>
              <a:t>=&gt; </a:t>
            </a:r>
            <a:r>
              <a:rPr sz="4000" spc="-7" dirty="0">
                <a:solidFill>
                  <a:srgbClr val="38751C"/>
                </a:solidFill>
                <a:latin typeface="Arial"/>
                <a:cs typeface="Arial"/>
              </a:rPr>
              <a:t>76</a:t>
            </a:r>
            <a:r>
              <a:rPr sz="4000" spc="-7" dirty="0">
                <a:latin typeface="Arial"/>
                <a:cs typeface="Arial"/>
              </a:rPr>
              <a:t>*</a:t>
            </a:r>
            <a:r>
              <a:rPr sz="4000" spc="-7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b="1" spc="-7" dirty="0">
                <a:latin typeface="Arial"/>
                <a:cs typeface="Arial"/>
              </a:rPr>
              <a:t>760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52516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9024" y="0"/>
                </a:lnTo>
                <a:lnTo>
                  <a:pt x="159024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F4CCCC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964548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73" y="0"/>
                </a:lnTo>
                <a:lnTo>
                  <a:pt x="554373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C3A3A3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9024" y="554388"/>
                </a:moveTo>
                <a:lnTo>
                  <a:pt x="0" y="554388"/>
                </a:lnTo>
                <a:lnTo>
                  <a:pt x="554398" y="0"/>
                </a:lnTo>
                <a:lnTo>
                  <a:pt x="713398" y="0"/>
                </a:lnTo>
                <a:lnTo>
                  <a:pt x="159024" y="554388"/>
                </a:lnTo>
                <a:close/>
              </a:path>
            </a:pathLst>
          </a:custGeom>
          <a:solidFill>
            <a:srgbClr val="F6D6D6">
              <a:alpha val="5191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752515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98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9024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752515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9024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964548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9847147" y="1458009"/>
            <a:ext cx="906780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6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0753346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0753345" y="1437034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050478" y="925385"/>
            <a:ext cx="212513" cy="2004060"/>
          </a:xfrm>
          <a:custGeom>
            <a:avLst/>
            <a:gdLst/>
            <a:ahLst/>
            <a:cxnLst/>
            <a:rect l="l" t="t" r="r" b="b"/>
            <a:pathLst>
              <a:path w="159384" h="1503045">
                <a:moveTo>
                  <a:pt x="0" y="0"/>
                </a:moveTo>
                <a:lnTo>
                  <a:pt x="158999" y="0"/>
                </a:lnTo>
                <a:lnTo>
                  <a:pt x="158999" y="1503007"/>
                </a:lnTo>
                <a:lnTo>
                  <a:pt x="0" y="1503007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262477" y="186199"/>
            <a:ext cx="739987" cy="2743200"/>
          </a:xfrm>
          <a:custGeom>
            <a:avLst/>
            <a:gdLst/>
            <a:ahLst/>
            <a:cxnLst/>
            <a:rect l="l" t="t" r="r" b="b"/>
            <a:pathLst>
              <a:path w="554990" h="2057400">
                <a:moveTo>
                  <a:pt x="0" y="2057395"/>
                </a:moveTo>
                <a:lnTo>
                  <a:pt x="0" y="554388"/>
                </a:lnTo>
                <a:lnTo>
                  <a:pt x="554398" y="0"/>
                </a:lnTo>
                <a:lnTo>
                  <a:pt x="554398" y="1503007"/>
                </a:lnTo>
                <a:lnTo>
                  <a:pt x="0" y="2057395"/>
                </a:lnTo>
                <a:close/>
              </a:path>
            </a:pathLst>
          </a:custGeom>
          <a:solidFill>
            <a:srgbClr val="A0AE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158999" y="554388"/>
                </a:moveTo>
                <a:lnTo>
                  <a:pt x="0" y="554388"/>
                </a:lnTo>
                <a:lnTo>
                  <a:pt x="554373" y="0"/>
                </a:lnTo>
                <a:lnTo>
                  <a:pt x="713398" y="0"/>
                </a:lnTo>
                <a:lnTo>
                  <a:pt x="158999" y="554388"/>
                </a:lnTo>
                <a:close/>
              </a:path>
            </a:pathLst>
          </a:custGeom>
          <a:solidFill>
            <a:srgbClr val="D3E1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1050478" y="186199"/>
            <a:ext cx="951653" cy="2743200"/>
          </a:xfrm>
          <a:custGeom>
            <a:avLst/>
            <a:gdLst/>
            <a:ahLst/>
            <a:cxnLst/>
            <a:rect l="l" t="t" r="r" b="b"/>
            <a:pathLst>
              <a:path w="713740" h="2057400">
                <a:moveTo>
                  <a:pt x="0" y="554388"/>
                </a:moveTo>
                <a:lnTo>
                  <a:pt x="554373" y="0"/>
                </a:lnTo>
                <a:lnTo>
                  <a:pt x="713398" y="0"/>
                </a:lnTo>
                <a:lnTo>
                  <a:pt x="713398" y="1503006"/>
                </a:lnTo>
                <a:lnTo>
                  <a:pt x="158999" y="2057395"/>
                </a:lnTo>
                <a:lnTo>
                  <a:pt x="0" y="2057395"/>
                </a:lnTo>
                <a:lnTo>
                  <a:pt x="0" y="55438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1050478" y="186199"/>
            <a:ext cx="951653" cy="739987"/>
          </a:xfrm>
          <a:custGeom>
            <a:avLst/>
            <a:gdLst/>
            <a:ahLst/>
            <a:cxnLst/>
            <a:rect l="l" t="t" r="r" b="b"/>
            <a:pathLst>
              <a:path w="713740" h="554990">
                <a:moveTo>
                  <a:pt x="0" y="554388"/>
                </a:moveTo>
                <a:lnTo>
                  <a:pt x="158999" y="554388"/>
                </a:lnTo>
                <a:lnTo>
                  <a:pt x="7133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1262477" y="925385"/>
            <a:ext cx="0" cy="2004060"/>
          </a:xfrm>
          <a:custGeom>
            <a:avLst/>
            <a:gdLst/>
            <a:ahLst/>
            <a:cxnLst/>
            <a:rect l="l" t="t" r="r" b="b"/>
            <a:pathLst>
              <a:path h="1503045">
                <a:moveTo>
                  <a:pt x="0" y="0"/>
                </a:moveTo>
                <a:lnTo>
                  <a:pt x="0" y="150300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295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647" y="1873245"/>
          <a:ext cx="3230879" cy="323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736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9829" y="1281274"/>
            <a:ext cx="321394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Single depth</a:t>
            </a:r>
            <a:r>
              <a:rPr sz="3200" spc="-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slice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31" y="2071662"/>
            <a:ext cx="0" cy="2999740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224969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02578" y="1943697"/>
            <a:ext cx="109305" cy="14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67399" y="2166205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4664" y="5534221"/>
            <a:ext cx="31496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71558" y="5479555"/>
            <a:ext cx="140665" cy="10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3935057" y="5522466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04923" y="3495259"/>
            <a:ext cx="2558627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4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50218" y="3440593"/>
            <a:ext cx="140665" cy="10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4979060" y="2469874"/>
            <a:ext cx="328083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latin typeface="Arial"/>
                <a:cs typeface="Arial"/>
              </a:rPr>
              <a:t>max pool with 2x2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filters  and </a:t>
            </a:r>
            <a:r>
              <a:rPr sz="2400" dirty="0">
                <a:latin typeface="Arial"/>
                <a:cs typeface="Arial"/>
              </a:rPr>
              <a:t>stride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23299" y="2629144"/>
          <a:ext cx="161544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89261" y="114976"/>
            <a:ext cx="35873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/>
              <a:t>MAX</a:t>
            </a:r>
            <a:r>
              <a:rPr spc="-120" dirty="0"/>
              <a:t> </a:t>
            </a:r>
            <a:r>
              <a:rPr spc="-7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942828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99" y="191621"/>
            <a:ext cx="11255587" cy="1440308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Fully </a:t>
            </a:r>
            <a:r>
              <a:rPr spc="-7" dirty="0"/>
              <a:t>Connected Layer (FC</a:t>
            </a:r>
            <a:r>
              <a:rPr spc="-20" dirty="0"/>
              <a:t> </a:t>
            </a:r>
            <a:r>
              <a:rPr spc="-7" dirty="0"/>
              <a:t>layer)</a:t>
            </a:r>
          </a:p>
          <a:p>
            <a:pPr marL="625671" marR="6773" indent="-406390">
              <a:lnSpc>
                <a:spcPct val="100699"/>
              </a:lnSpc>
              <a:spcBef>
                <a:spcPts val="40"/>
              </a:spcBef>
              <a:tabLst>
                <a:tab pos="625671" algn="l"/>
              </a:tabLst>
            </a:pPr>
            <a:r>
              <a:rPr sz="2400" dirty="0"/>
              <a:t>-	</a:t>
            </a:r>
            <a:r>
              <a:rPr sz="2400" spc="-7" dirty="0"/>
              <a:t>Contains neurons that </a:t>
            </a:r>
            <a:r>
              <a:rPr sz="2400" dirty="0"/>
              <a:t>connect </a:t>
            </a:r>
            <a:r>
              <a:rPr sz="2400" spc="-7" dirty="0"/>
              <a:t>to the entire input </a:t>
            </a:r>
            <a:r>
              <a:rPr sz="2400" dirty="0"/>
              <a:t>volume, </a:t>
            </a:r>
            <a:r>
              <a:rPr sz="2400" spc="-7" dirty="0"/>
              <a:t>as in ordinary Neural  Networks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25796" y="1921663"/>
            <a:ext cx="8219883" cy="393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94329" y="3580530"/>
            <a:ext cx="1960696" cy="17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10566" y="6290124"/>
            <a:ext cx="117322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645832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18,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221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>
                <a:solidFill>
                  <a:srgbClr val="000000"/>
                </a:solidFill>
              </a:rPr>
              <a:t>Activation</a:t>
            </a:r>
            <a:r>
              <a:rPr lang="en-GB" spc="-100" dirty="0">
                <a:solidFill>
                  <a:srgbClr val="000000"/>
                </a:solidFill>
              </a:rPr>
              <a:t> </a:t>
            </a:r>
            <a:r>
              <a:rPr lang="en-GB" spc="-5" dirty="0">
                <a:solidFill>
                  <a:srgbClr val="000000"/>
                </a:solidFill>
              </a:rPr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681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198526"/>
            <a:ext cx="5472005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3" dirty="0">
                <a:solidFill>
                  <a:srgbClr val="000000"/>
                </a:solidFill>
              </a:rPr>
              <a:t>Activation</a:t>
            </a:r>
            <a:r>
              <a:rPr sz="4800" spc="-127" dirty="0">
                <a:solidFill>
                  <a:srgbClr val="000000"/>
                </a:solidFill>
              </a:rPr>
              <a:t> </a:t>
            </a:r>
            <a:r>
              <a:rPr sz="4800" spc="-7" dirty="0">
                <a:solidFill>
                  <a:srgbClr val="000000"/>
                </a:solidFill>
              </a:rPr>
              <a:t>Functions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032" y="1097342"/>
            <a:ext cx="1634067" cy="21919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4133">
              <a:latin typeface="Times New Roman"/>
              <a:cs typeface="Times New Roman"/>
            </a:endParaRPr>
          </a:p>
          <a:p>
            <a:pPr marL="16933"/>
            <a:r>
              <a:rPr sz="3200" b="1" spc="-7" dirty="0">
                <a:latin typeface="Arial"/>
                <a:cs typeface="Arial"/>
              </a:rPr>
              <a:t>tanh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32" y="4438066"/>
            <a:ext cx="10955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2182" y="1014642"/>
            <a:ext cx="235711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Leaky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756" y="2889735"/>
            <a:ext cx="14562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Maxout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3815" y="4336770"/>
            <a:ext cx="8458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599" y="1713597"/>
            <a:ext cx="2200095" cy="51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85599" y="3292040"/>
            <a:ext cx="1436736" cy="466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85599" y="5012123"/>
            <a:ext cx="1780632" cy="466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6486454" y="1548197"/>
            <a:ext cx="2200095" cy="43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6562587" y="4859270"/>
            <a:ext cx="2530228" cy="94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6562587" y="3378143"/>
            <a:ext cx="3952391" cy="408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222396" y="1055165"/>
            <a:ext cx="1855355" cy="1417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222410" y="2731845"/>
            <a:ext cx="1855341" cy="1413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286920" y="4313218"/>
            <a:ext cx="1773384" cy="1460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488898" y="1029393"/>
            <a:ext cx="1855341" cy="1446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488898" y="4314573"/>
            <a:ext cx="1855341" cy="1443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6258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6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>
                <a:solidFill>
                  <a:srgbClr val="000000"/>
                </a:solidFill>
              </a:rPr>
              <a:t>Activation</a:t>
            </a:r>
            <a:r>
              <a:rPr sz="4000" spc="-113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5464" y="4264838"/>
            <a:ext cx="1634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4021" y="208433"/>
            <a:ext cx="3564092" cy="60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17600" y="2434167"/>
            <a:ext cx="10757243" cy="14405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88515" indent="-418243">
              <a:lnSpc>
                <a:spcPct val="100000"/>
              </a:lnSpc>
              <a:spcBef>
                <a:spcPts val="133"/>
              </a:spcBef>
              <a:buChar char="-"/>
              <a:tabLst>
                <a:tab pos="5788515" algn="l"/>
                <a:tab pos="5789362" algn="l"/>
              </a:tabLst>
            </a:pPr>
            <a:r>
              <a:rPr spc="-7" dirty="0"/>
              <a:t>Squashes numbers to range</a:t>
            </a:r>
            <a:r>
              <a:rPr spc="-107" dirty="0"/>
              <a:t> </a:t>
            </a:r>
            <a:r>
              <a:rPr spc="-7" dirty="0"/>
              <a:t>[</a:t>
            </a:r>
            <a:r>
              <a:rPr spc="-7" dirty="0" smtClean="0"/>
              <a:t>0,1]</a:t>
            </a:r>
            <a:endParaRPr lang="en-GB" spc="-7" dirty="0" smtClean="0"/>
          </a:p>
          <a:p>
            <a:pPr marL="4933398" indent="0">
              <a:lnSpc>
                <a:spcPct val="100000"/>
              </a:lnSpc>
              <a:spcBef>
                <a:spcPts val="53"/>
              </a:spcBef>
              <a:buNone/>
            </a:pPr>
            <a:endParaRPr sz="2733" dirty="0">
              <a:latin typeface="Times New Roman"/>
              <a:cs typeface="Times New Roman"/>
            </a:endParaRPr>
          </a:p>
          <a:p>
            <a:pPr marL="4950331" indent="0">
              <a:lnSpc>
                <a:spcPct val="100000"/>
              </a:lnSpc>
              <a:buNone/>
            </a:pPr>
            <a:endParaRPr spc="-7" dirty="0"/>
          </a:p>
        </p:txBody>
      </p:sp>
      <p:sp>
        <p:nvSpPr>
          <p:cNvPr id="6" name="object 6"/>
          <p:cNvSpPr txBox="1"/>
          <p:nvPr/>
        </p:nvSpPr>
        <p:spPr>
          <a:xfrm>
            <a:off x="6277316" y="4562045"/>
            <a:ext cx="5597527" cy="20692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3658" marR="803467" indent="-586725">
              <a:spcBef>
                <a:spcPts val="133"/>
              </a:spcBef>
              <a:buAutoNum type="arabicPeriod"/>
              <a:tabLst>
                <a:tab pos="603658" algn="l"/>
                <a:tab pos="604505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Saturated neurons “kill”</a:t>
            </a:r>
            <a:r>
              <a:rPr sz="2667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2667" spc="-7" dirty="0" smtClean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667" dirty="0">
              <a:latin typeface="Arial"/>
              <a:cs typeface="Arial"/>
            </a:endParaRPr>
          </a:p>
          <a:p>
            <a:pPr marL="603658" marR="1289441" indent="-586725">
              <a:buAutoNum type="arabicPeriod"/>
              <a:tabLst>
                <a:tab pos="603658" algn="l"/>
                <a:tab pos="604505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Sigmoid outputs are</a:t>
            </a:r>
            <a:r>
              <a:rPr sz="2667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endParaRPr sz="2667" dirty="0">
              <a:latin typeface="Arial"/>
              <a:cs typeface="Arial"/>
            </a:endParaRPr>
          </a:p>
          <a:p>
            <a:pPr marL="603658" indent="-586725">
              <a:buAutoNum type="arabicPeriod"/>
              <a:tabLst>
                <a:tab pos="603658" algn="l"/>
                <a:tab pos="604505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exp() is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bit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compute</a:t>
            </a:r>
            <a:r>
              <a:rPr sz="2667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1813" y="1515485"/>
            <a:ext cx="3182571" cy="243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5331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6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>
                <a:solidFill>
                  <a:srgbClr val="000000"/>
                </a:solidFill>
              </a:rPr>
              <a:t>Activation</a:t>
            </a:r>
            <a:r>
              <a:rPr sz="4000" spc="-113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5464" y="4264838"/>
            <a:ext cx="13885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tanh(x)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4919" y="1989654"/>
            <a:ext cx="579458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4329" indent="-417396">
              <a:spcBef>
                <a:spcPts val="133"/>
              </a:spcBef>
              <a:buChar char="-"/>
              <a:tabLst>
                <a:tab pos="434329" algn="l"/>
                <a:tab pos="435176" algn="l"/>
              </a:tabLst>
            </a:pPr>
            <a:r>
              <a:rPr sz="2667" spc="-7" dirty="0">
                <a:latin typeface="Arial"/>
                <a:cs typeface="Arial"/>
              </a:rPr>
              <a:t>Squashes numbers to range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[-1,1]</a:t>
            </a:r>
            <a:endParaRPr sz="2667">
              <a:latin typeface="Arial"/>
              <a:cs typeface="Arial"/>
            </a:endParaRPr>
          </a:p>
          <a:p>
            <a:pPr marL="434329" indent="-417396">
              <a:buChar char="-"/>
              <a:tabLst>
                <a:tab pos="434329" algn="l"/>
                <a:tab pos="435176" algn="l"/>
              </a:tabLst>
            </a:pPr>
            <a:r>
              <a:rPr sz="2667" dirty="0">
                <a:solidFill>
                  <a:srgbClr val="38751C"/>
                </a:solidFill>
                <a:latin typeface="Arial"/>
                <a:cs typeface="Arial"/>
              </a:rPr>
              <a:t>zero centered</a:t>
            </a:r>
            <a:r>
              <a:rPr sz="2667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38751C"/>
                </a:solidFill>
                <a:latin typeface="Arial"/>
                <a:cs typeface="Arial"/>
              </a:rPr>
              <a:t>(nice)</a:t>
            </a:r>
            <a:endParaRPr sz="2667">
              <a:latin typeface="Arial"/>
              <a:cs typeface="Arial"/>
            </a:endParaRPr>
          </a:p>
          <a:p>
            <a:pPr marL="434329" indent="-417396">
              <a:buChar char="-"/>
              <a:tabLst>
                <a:tab pos="434329" algn="l"/>
                <a:tab pos="435176" algn="l"/>
              </a:tabLst>
            </a:pP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still kills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gradients when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saturated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6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4813" y="5606540"/>
            <a:ext cx="26898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[LeCun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1991]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7935" y="1478102"/>
            <a:ext cx="3158712" cy="240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798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99" y="197779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>
                <a:latin typeface="Arial"/>
                <a:cs typeface="Arial"/>
              </a:rPr>
              <a:t>Activation</a:t>
            </a:r>
            <a:r>
              <a:rPr sz="4000" spc="-113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Functions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64" y="4216273"/>
            <a:ext cx="3962400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spc="-7" dirty="0">
                <a:latin typeface="Arial"/>
                <a:cs typeface="Arial"/>
              </a:rPr>
              <a:t>(Rectified Linear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Unit)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3683" y="-5220"/>
            <a:ext cx="51816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456342" algn="l"/>
              </a:tabLst>
            </a:pPr>
            <a:r>
              <a:rPr dirty="0">
                <a:solidFill>
                  <a:srgbClr val="000000"/>
                </a:solidFill>
              </a:rPr>
              <a:t>-</a:t>
            </a:r>
            <a:r>
              <a:rPr sz="1600" dirty="0">
                <a:solidFill>
                  <a:srgbClr val="000000"/>
                </a:solidFill>
              </a:rPr>
              <a:t>	</a:t>
            </a:r>
            <a:r>
              <a:rPr sz="2400" spc="-7" dirty="0">
                <a:solidFill>
                  <a:srgbClr val="000000"/>
                </a:solidFill>
              </a:rPr>
              <a:t>Computes </a:t>
            </a:r>
            <a:r>
              <a:rPr sz="2400" b="1" spc="-7" dirty="0">
                <a:solidFill>
                  <a:srgbClr val="000000"/>
                </a:solidFill>
                <a:latin typeface="Arial"/>
                <a:cs typeface="Arial"/>
              </a:rPr>
              <a:t>f(x)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2400" b="1" spc="-1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000000"/>
                </a:solidFill>
                <a:latin typeface="Arial"/>
                <a:cs typeface="Arial"/>
              </a:rPr>
              <a:t>max(0,x</a:t>
            </a:r>
            <a:r>
              <a:rPr sz="1800" b="1" spc="-7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219" y="1009564"/>
            <a:ext cx="6390640" cy="50285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Does not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saturate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(in</a:t>
            </a:r>
            <a:r>
              <a:rPr sz="2933" spc="-5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+region)</a:t>
            </a:r>
            <a:endParaRPr sz="2933" dirty="0">
              <a:latin typeface="Arial"/>
              <a:cs typeface="Arial"/>
            </a:endParaRPr>
          </a:p>
          <a:p>
            <a:pPr marL="626518" indent="-429249">
              <a:lnSpc>
                <a:spcPts val="3500"/>
              </a:lnSpc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Very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2933" spc="-4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2933" dirty="0">
              <a:latin typeface="Arial"/>
              <a:cs typeface="Arial"/>
            </a:endParaRPr>
          </a:p>
          <a:p>
            <a:pPr marL="626518" marR="372524" indent="-429249">
              <a:lnSpc>
                <a:spcPts val="3493"/>
              </a:lnSpc>
              <a:spcBef>
                <a:spcPts val="127"/>
              </a:spcBef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Converges much faster than 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in practice (e.g.</a:t>
            </a:r>
            <a:r>
              <a:rPr sz="2933" spc="-1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2933" dirty="0">
              <a:latin typeface="Arial"/>
              <a:cs typeface="Arial"/>
            </a:endParaRPr>
          </a:p>
          <a:p>
            <a:pPr marL="626518" marR="6773" indent="-429249">
              <a:lnSpc>
                <a:spcPts val="3493"/>
              </a:lnSpc>
              <a:spcBef>
                <a:spcPts val="13"/>
              </a:spcBef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Actually more biologically plausible  than</a:t>
            </a:r>
            <a:r>
              <a:rPr sz="2933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sigmoid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73"/>
              </a:spcBef>
              <a:buChar char="-"/>
            </a:pPr>
            <a:endParaRPr sz="3133" dirty="0">
              <a:latin typeface="Times New Roman"/>
              <a:cs typeface="Times New Roman"/>
            </a:endParaRPr>
          </a:p>
          <a:p>
            <a:pPr marL="626518" indent="-429249">
              <a:lnSpc>
                <a:spcPts val="3507"/>
              </a:lnSpc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933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sz="2933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2933" dirty="0">
              <a:latin typeface="Arial"/>
              <a:cs typeface="Arial"/>
            </a:endParaRPr>
          </a:p>
          <a:p>
            <a:pPr marL="626518" indent="-429249">
              <a:lnSpc>
                <a:spcPts val="3507"/>
              </a:lnSpc>
              <a:buChar char="-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933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annoyance: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6933"/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hint: what is the gradient when </a:t>
            </a:r>
            <a:r>
              <a:rPr sz="2933" dirty="0">
                <a:solidFill>
                  <a:srgbClr val="FF0000"/>
                </a:solidFill>
                <a:latin typeface="Arial"/>
                <a:cs typeface="Arial"/>
              </a:rPr>
              <a:t>x &lt;</a:t>
            </a:r>
            <a:r>
              <a:rPr sz="2933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0?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3773" y="1394289"/>
            <a:ext cx="2953779" cy="2433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2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170676" y="3258967"/>
            <a:ext cx="564181" cy="82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157977" y="3246267"/>
            <a:ext cx="647700" cy="851747"/>
          </a:xfrm>
          <a:custGeom>
            <a:avLst/>
            <a:gdLst/>
            <a:ahLst/>
            <a:cxnLst/>
            <a:rect l="l" t="t" r="r" b="b"/>
            <a:pathLst>
              <a:path w="485775" h="638810">
                <a:moveTo>
                  <a:pt x="0" y="0"/>
                </a:moveTo>
                <a:lnTo>
                  <a:pt x="485374" y="0"/>
                </a:lnTo>
                <a:lnTo>
                  <a:pt x="485374" y="638243"/>
                </a:lnTo>
                <a:lnTo>
                  <a:pt x="0" y="63824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215419" y="2783494"/>
            <a:ext cx="4059767" cy="464820"/>
          </a:xfrm>
          <a:custGeom>
            <a:avLst/>
            <a:gdLst/>
            <a:ahLst/>
            <a:cxnLst/>
            <a:rect l="l" t="t" r="r" b="b"/>
            <a:pathLst>
              <a:path w="3044825" h="348614">
                <a:moveTo>
                  <a:pt x="3044543" y="34849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088220" y="2729111"/>
            <a:ext cx="144665" cy="10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2175168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6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>
                <a:solidFill>
                  <a:srgbClr val="000000"/>
                </a:solidFill>
              </a:rPr>
              <a:t>Activation</a:t>
            </a:r>
            <a:r>
              <a:rPr sz="4000" spc="-113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0099" y="4150347"/>
            <a:ext cx="235711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Leaky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432" y="4672858"/>
            <a:ext cx="4559757" cy="70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329256" y="3424426"/>
            <a:ext cx="0" cy="2647527"/>
          </a:xfrm>
          <a:custGeom>
            <a:avLst/>
            <a:gdLst/>
            <a:ahLst/>
            <a:cxnLst/>
            <a:rect l="l" t="t" r="r" b="b"/>
            <a:pathLst>
              <a:path h="1985645">
                <a:moveTo>
                  <a:pt x="0" y="0"/>
                </a:moveTo>
                <a:lnTo>
                  <a:pt x="0" y="198539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422449" y="4958490"/>
            <a:ext cx="53340" cy="57573"/>
          </a:xfrm>
          <a:custGeom>
            <a:avLst/>
            <a:gdLst/>
            <a:ahLst/>
            <a:cxnLst/>
            <a:rect l="l" t="t" r="r" b="b"/>
            <a:pathLst>
              <a:path w="40004" h="43179">
                <a:moveTo>
                  <a:pt x="24024" y="43174"/>
                </a:moveTo>
                <a:lnTo>
                  <a:pt x="0" y="22849"/>
                </a:lnTo>
                <a:lnTo>
                  <a:pt x="39924" y="0"/>
                </a:lnTo>
                <a:lnTo>
                  <a:pt x="24024" y="431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493683" y="85174"/>
            <a:ext cx="6457527" cy="33510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084330" marR="875431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[Mass et al.,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2013]  [He et al.,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2400" dirty="0">
              <a:latin typeface="Arial"/>
              <a:cs typeface="Arial"/>
            </a:endParaRPr>
          </a:p>
          <a:p>
            <a:pPr marL="456342" indent="-439409">
              <a:lnSpc>
                <a:spcPts val="3820"/>
              </a:lnSpc>
              <a:spcBef>
                <a:spcPts val="1187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Does not</a:t>
            </a:r>
            <a:r>
              <a:rPr sz="32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saturate</a:t>
            </a:r>
            <a:endParaRPr sz="3200" dirty="0">
              <a:latin typeface="Arial"/>
              <a:cs typeface="Arial"/>
            </a:endParaRPr>
          </a:p>
          <a:p>
            <a:pPr marL="456342" indent="-439409">
              <a:lnSpc>
                <a:spcPts val="3800"/>
              </a:lnSpc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Computationally</a:t>
            </a:r>
            <a:r>
              <a:rPr sz="3200" spc="-2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efficient</a:t>
            </a:r>
            <a:endParaRPr sz="3200" dirty="0">
              <a:latin typeface="Arial"/>
              <a:cs typeface="Arial"/>
            </a:endParaRPr>
          </a:p>
          <a:p>
            <a:pPr marL="456342" marR="6773" indent="-439409">
              <a:lnSpc>
                <a:spcPts val="3800"/>
              </a:lnSpc>
              <a:spcBef>
                <a:spcPts val="140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Converges much faster than 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sigmoid/tanh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in practice! (e.g.</a:t>
            </a:r>
            <a:r>
              <a:rPr sz="3200" spc="-1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6x)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680"/>
              </a:lnSpc>
              <a:tabLst>
                <a:tab pos="456342" algn="l"/>
              </a:tabLst>
            </a:pPr>
            <a:r>
              <a:rPr sz="3200" b="1" dirty="0">
                <a:solidFill>
                  <a:srgbClr val="38751C"/>
                </a:solidFill>
                <a:latin typeface="Arial"/>
                <a:cs typeface="Arial"/>
              </a:rPr>
              <a:t>-	</a:t>
            </a:r>
            <a:r>
              <a:rPr sz="3200" b="1" spc="-7" dirty="0">
                <a:solidFill>
                  <a:srgbClr val="38751C"/>
                </a:solidFill>
                <a:latin typeface="Arial"/>
                <a:cs typeface="Arial"/>
              </a:rPr>
              <a:t>will not</a:t>
            </a:r>
            <a:r>
              <a:rPr sz="3200" b="1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8751C"/>
                </a:solidFill>
                <a:latin typeface="Arial"/>
                <a:cs typeface="Arial"/>
              </a:rPr>
              <a:t>“die</a:t>
            </a:r>
            <a:r>
              <a:rPr sz="3200" b="1" dirty="0" smtClean="0">
                <a:solidFill>
                  <a:srgbClr val="38751C"/>
                </a:solidFill>
                <a:latin typeface="Arial"/>
                <a:cs typeface="Arial"/>
              </a:rPr>
              <a:t>”.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4086" y="1434872"/>
            <a:ext cx="2886783" cy="225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355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6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>
                <a:solidFill>
                  <a:srgbClr val="000000"/>
                </a:solidFill>
              </a:rPr>
              <a:t>Activation</a:t>
            </a:r>
            <a:r>
              <a:rPr sz="4000" spc="-113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4399" y="4737091"/>
            <a:ext cx="5069556" cy="977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85964" y="846358"/>
            <a:ext cx="11238653" cy="4767181"/>
          </a:xfrm>
          <a:prstGeom prst="rect">
            <a:avLst/>
          </a:prstGeom>
        </p:spPr>
        <p:txBody>
          <a:bodyPr vert="horz" wrap="square" lIns="0" tIns="283633" rIns="0" bIns="0" rtlCol="0">
            <a:spAutoFit/>
          </a:bodyPr>
          <a:lstStyle/>
          <a:p>
            <a:pPr marL="16933">
              <a:spcBef>
                <a:spcPts val="2233"/>
              </a:spcBef>
            </a:pPr>
            <a:r>
              <a:rPr sz="3200" b="1" spc="-7" dirty="0">
                <a:latin typeface="Arial"/>
                <a:cs typeface="Arial"/>
              </a:rPr>
              <a:t>Exponential Linear Units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(ELU)</a:t>
            </a:r>
            <a:endParaRPr sz="3200">
              <a:latin typeface="Arial"/>
              <a:cs typeface="Arial"/>
            </a:endParaRPr>
          </a:p>
          <a:p>
            <a:pPr marL="5639506">
              <a:lnSpc>
                <a:spcPts val="3507"/>
              </a:lnSpc>
              <a:spcBef>
                <a:spcPts val="1927"/>
              </a:spcBef>
              <a:tabLst>
                <a:tab pos="6067908" algn="l"/>
              </a:tabLst>
            </a:pPr>
            <a:r>
              <a:rPr sz="2933" b="1" dirty="0">
                <a:solidFill>
                  <a:srgbClr val="38751C"/>
                </a:solidFill>
                <a:latin typeface="Arial"/>
                <a:cs typeface="Arial"/>
              </a:rPr>
              <a:t>-	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All benefits of</a:t>
            </a:r>
            <a:r>
              <a:rPr sz="2933" spc="-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ReLU</a:t>
            </a:r>
            <a:endParaRPr sz="2933">
              <a:latin typeface="Arial"/>
              <a:cs typeface="Arial"/>
            </a:endParaRPr>
          </a:p>
          <a:p>
            <a:pPr marL="6067908" indent="-428403">
              <a:lnSpc>
                <a:spcPts val="3500"/>
              </a:lnSpc>
              <a:buChar char="-"/>
              <a:tabLst>
                <a:tab pos="6067908" algn="l"/>
                <a:tab pos="6068755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Closer to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zero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mean</a:t>
            </a:r>
            <a:r>
              <a:rPr sz="2933" spc="-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outputs</a:t>
            </a:r>
            <a:endParaRPr sz="2933">
              <a:latin typeface="Arial"/>
              <a:cs typeface="Arial"/>
            </a:endParaRPr>
          </a:p>
          <a:p>
            <a:pPr marL="6067908" marR="6773" indent="-428403">
              <a:lnSpc>
                <a:spcPts val="3493"/>
              </a:lnSpc>
              <a:spcBef>
                <a:spcPts val="127"/>
              </a:spcBef>
              <a:buChar char="-"/>
              <a:tabLst>
                <a:tab pos="6067908" algn="l"/>
                <a:tab pos="6068755" algn="l"/>
              </a:tabLst>
            </a:pP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Negative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saturation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regime 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compared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with Leaky ReLU  adds </a:t>
            </a:r>
            <a:r>
              <a:rPr sz="2933" dirty="0">
                <a:solidFill>
                  <a:srgbClr val="38751C"/>
                </a:solidFill>
                <a:latin typeface="Arial"/>
                <a:cs typeface="Arial"/>
              </a:rPr>
              <a:t>some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robustness to</a:t>
            </a:r>
            <a:r>
              <a:rPr sz="2933" spc="-13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8751C"/>
                </a:solidFill>
                <a:latin typeface="Arial"/>
                <a:cs typeface="Arial"/>
              </a:rPr>
              <a:t>noise</a:t>
            </a:r>
            <a:endParaRPr sz="2933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320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  <a:buChar char="-"/>
            </a:pPr>
            <a:endParaRPr sz="3267">
              <a:latin typeface="Times New Roman"/>
              <a:cs typeface="Times New Roman"/>
            </a:endParaRPr>
          </a:p>
          <a:p>
            <a:pPr marL="6067908" indent="-440256">
              <a:spcBef>
                <a:spcPts val="7"/>
              </a:spcBef>
              <a:buChar char="-"/>
              <a:tabLst>
                <a:tab pos="6067908" algn="l"/>
                <a:tab pos="6068755" algn="l"/>
              </a:tabLst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Computation requires</a:t>
            </a:r>
            <a:r>
              <a:rPr sz="3200" spc="-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exp()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577" y="205907"/>
            <a:ext cx="27567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[Clevert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3004" y="2207907"/>
            <a:ext cx="2739128" cy="2130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037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598" y="2318271"/>
            <a:ext cx="7160260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7" dirty="0">
                <a:solidFill>
                  <a:srgbClr val="000000"/>
                </a:solidFill>
              </a:rPr>
              <a:t>Data</a:t>
            </a:r>
            <a:r>
              <a:rPr sz="6400" spc="-133" dirty="0">
                <a:solidFill>
                  <a:srgbClr val="000000"/>
                </a:solidFill>
              </a:rPr>
              <a:t> </a:t>
            </a:r>
            <a:r>
              <a:rPr sz="6400" spc="-7" dirty="0">
                <a:solidFill>
                  <a:srgbClr val="000000"/>
                </a:solidFill>
              </a:rPr>
              <a:t>Preprocessing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14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99" y="273753"/>
            <a:ext cx="631274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Step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1: </a:t>
            </a: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Preprocess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4000" u="heavy" spc="-10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0931" y="1109698"/>
            <a:ext cx="9926981" cy="343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555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99" y="273753"/>
            <a:ext cx="631274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Step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1: </a:t>
            </a: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Preprocess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4000" u="heavy" spc="-10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0931" y="1109698"/>
            <a:ext cx="9926981" cy="343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052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99" y="273753"/>
            <a:ext cx="631274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Step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1: </a:t>
            </a:r>
            <a:r>
              <a:rPr sz="4000" u="heavy" spc="-1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Preprocess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4000" u="heavy" spc="-10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1433" y="1177875"/>
            <a:ext cx="111666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In practice,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7" dirty="0">
                <a:latin typeface="Arial"/>
                <a:cs typeface="Arial"/>
              </a:rPr>
              <a:t>may also </a:t>
            </a:r>
            <a:r>
              <a:rPr sz="3200" dirty="0">
                <a:latin typeface="Arial"/>
                <a:cs typeface="Arial"/>
              </a:rPr>
              <a:t>see </a:t>
            </a:r>
            <a:r>
              <a:rPr sz="3200" b="1" spc="-7" dirty="0">
                <a:latin typeface="Arial"/>
                <a:cs typeface="Arial"/>
              </a:rPr>
              <a:t>PCA </a:t>
            </a:r>
            <a:r>
              <a:rPr sz="3200" spc="-7" dirty="0">
                <a:latin typeface="Arial"/>
                <a:cs typeface="Arial"/>
              </a:rPr>
              <a:t>and </a:t>
            </a:r>
            <a:r>
              <a:rPr sz="3200" b="1" spc="-7" dirty="0">
                <a:latin typeface="Arial"/>
                <a:cs typeface="Arial"/>
              </a:rPr>
              <a:t>Whitening </a:t>
            </a:r>
            <a:r>
              <a:rPr sz="3200" spc="-7" dirty="0">
                <a:latin typeface="Arial"/>
                <a:cs typeface="Arial"/>
              </a:rPr>
              <a:t>of 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5731" y="2025061"/>
            <a:ext cx="9980624" cy="3433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833187" y="5501401"/>
            <a:ext cx="198374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(data has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diagonal  </a:t>
            </a:r>
            <a:r>
              <a:rPr sz="1867" dirty="0">
                <a:latin typeface="Arial"/>
                <a:cs typeface="Arial"/>
              </a:rPr>
              <a:t>covariance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matrix)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8824" y="6273191"/>
            <a:ext cx="210650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3173"/>
              </a:lnSpc>
            </a:pPr>
            <a:r>
              <a:rPr sz="4000" spc="-9" baseline="1388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1388" dirty="0">
                <a:solidFill>
                  <a:srgbClr val="FFFFFF"/>
                </a:solidFill>
                <a:latin typeface="Arial"/>
                <a:cs typeface="Arial"/>
              </a:rPr>
              <a:t>6 -</a:t>
            </a:r>
            <a:r>
              <a:rPr sz="4000" spc="-379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6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4380" y="5501401"/>
            <a:ext cx="260096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"/>
                <a:cs typeface="Arial"/>
              </a:rPr>
              <a:t>(covariance matrix is the  identity</a:t>
            </a:r>
            <a:r>
              <a:rPr sz="1867" spc="-2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matrix)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111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6"/>
            <a:ext cx="974428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1" spc="-13" dirty="0">
                <a:solidFill>
                  <a:srgbClr val="000000"/>
                </a:solidFill>
                <a:latin typeface="Arial"/>
                <a:cs typeface="Arial"/>
              </a:rPr>
              <a:t>TLDR: </a:t>
            </a:r>
            <a:r>
              <a:rPr sz="4000" b="1" spc="-7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4000" b="1" spc="-13" dirty="0">
                <a:solidFill>
                  <a:srgbClr val="000000"/>
                </a:solidFill>
                <a:latin typeface="Arial"/>
                <a:cs typeface="Arial"/>
              </a:rPr>
              <a:t>practice </a:t>
            </a:r>
            <a:r>
              <a:rPr sz="4000" b="1" spc="-7" dirty="0">
                <a:solidFill>
                  <a:srgbClr val="000000"/>
                </a:solidFill>
                <a:latin typeface="Arial"/>
                <a:cs typeface="Arial"/>
              </a:rPr>
              <a:t>for Images: </a:t>
            </a:r>
            <a:r>
              <a:rPr sz="4000" dirty="0">
                <a:solidFill>
                  <a:srgbClr val="000000"/>
                </a:solidFill>
              </a:rPr>
              <a:t>center</a:t>
            </a:r>
            <a:r>
              <a:rPr sz="4000" spc="53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only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566" y="6290124"/>
            <a:ext cx="1183386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April 20,</a:t>
            </a:r>
            <a:r>
              <a:rPr sz="4000" spc="-20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65" y="1160327"/>
            <a:ext cx="9871287" cy="3042691"/>
          </a:xfrm>
          <a:prstGeom prst="rect">
            <a:avLst/>
          </a:prstGeom>
        </p:spPr>
        <p:txBody>
          <a:bodyPr vert="horz" wrap="square" lIns="0" tIns="147319" rIns="0" bIns="0" rtlCol="0">
            <a:spAutoFit/>
          </a:bodyPr>
          <a:lstStyle/>
          <a:p>
            <a:pPr marL="16933">
              <a:spcBef>
                <a:spcPts val="1159"/>
              </a:spcBef>
            </a:pP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consider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CIFAR-10 example with [32,32,3]</a:t>
            </a:r>
            <a:r>
              <a:rPr sz="32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images</a:t>
            </a:r>
            <a:endParaRPr sz="3200">
              <a:latin typeface="Arial"/>
              <a:cs typeface="Arial"/>
            </a:endParaRPr>
          </a:p>
          <a:p>
            <a:pPr marL="492748" marR="1097253" indent="-473275">
              <a:lnSpc>
                <a:spcPct val="100699"/>
              </a:lnSpc>
              <a:spcBef>
                <a:spcPts val="1253"/>
              </a:spcBef>
              <a:buChar char="-"/>
              <a:tabLst>
                <a:tab pos="492748" algn="l"/>
                <a:tab pos="493594" algn="l"/>
              </a:tabLst>
            </a:pPr>
            <a:r>
              <a:rPr sz="4000" spc="-13" dirty="0">
                <a:latin typeface="Arial"/>
                <a:cs typeface="Arial"/>
              </a:rPr>
              <a:t>Subtract </a:t>
            </a:r>
            <a:r>
              <a:rPr sz="4000" spc="-7" dirty="0">
                <a:latin typeface="Arial"/>
                <a:cs typeface="Arial"/>
              </a:rPr>
              <a:t>the mean image </a:t>
            </a:r>
            <a:r>
              <a:rPr sz="3200" spc="-7" dirty="0">
                <a:solidFill>
                  <a:srgbClr val="999999"/>
                </a:solidFill>
                <a:latin typeface="Arial"/>
                <a:cs typeface="Arial"/>
              </a:rPr>
              <a:t>(e.g.</a:t>
            </a:r>
            <a:r>
              <a:rPr sz="3200" spc="-227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999999"/>
                </a:solidFill>
                <a:latin typeface="Arial"/>
                <a:cs typeface="Arial"/>
              </a:rPr>
              <a:t>AlexNet)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 (mean image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[32,32,3]</a:t>
            </a:r>
            <a:r>
              <a:rPr sz="3200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array)</a:t>
            </a:r>
            <a:endParaRPr sz="3200">
              <a:latin typeface="Arial"/>
              <a:cs typeface="Arial"/>
            </a:endParaRPr>
          </a:p>
          <a:p>
            <a:pPr marL="492748" marR="503754" indent="-473275">
              <a:lnSpc>
                <a:spcPts val="4027"/>
              </a:lnSpc>
              <a:spcBef>
                <a:spcPts val="707"/>
              </a:spcBef>
              <a:buChar char="-"/>
              <a:tabLst>
                <a:tab pos="492748" algn="l"/>
                <a:tab pos="493594" algn="l"/>
              </a:tabLst>
            </a:pPr>
            <a:r>
              <a:rPr sz="4000" spc="-13" dirty="0">
                <a:latin typeface="Arial"/>
                <a:cs typeface="Arial"/>
              </a:rPr>
              <a:t>Subtract </a:t>
            </a:r>
            <a:r>
              <a:rPr sz="4000" spc="-7" dirty="0">
                <a:latin typeface="Arial"/>
                <a:cs typeface="Arial"/>
              </a:rPr>
              <a:t>per-channel mean </a:t>
            </a:r>
            <a:r>
              <a:rPr sz="3200" spc="-7" dirty="0">
                <a:solidFill>
                  <a:srgbClr val="999999"/>
                </a:solidFill>
                <a:latin typeface="Arial"/>
                <a:cs typeface="Arial"/>
              </a:rPr>
              <a:t>(e.g. VGGNet)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 (mean along each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channel = 3</a:t>
            </a:r>
            <a:r>
              <a:rPr sz="3200" spc="-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numbers)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4155" y="4698304"/>
            <a:ext cx="388958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normalize 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variance,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to do PCA or  whitening</a:t>
            </a:r>
            <a:endParaRPr sz="26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5149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GoogleNet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2004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184677"/>
            <a:ext cx="5529580" cy="879728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2400" spc="-7" dirty="0">
                <a:solidFill>
                  <a:srgbClr val="000000"/>
                </a:solidFill>
              </a:rPr>
              <a:t>Case </a:t>
            </a:r>
            <a:r>
              <a:rPr sz="2400" spc="-13" dirty="0">
                <a:solidFill>
                  <a:srgbClr val="000000"/>
                </a:solidFill>
              </a:rPr>
              <a:t>Study:</a:t>
            </a:r>
            <a:r>
              <a:rPr sz="2400" spc="-120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GoogLeNet</a:t>
            </a:r>
            <a:endParaRPr sz="2400" dirty="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sz="2400" i="1" spc="-7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sz="2400" i="1" spc="-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i="1" spc="-7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6021" y="4195224"/>
            <a:ext cx="209380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Inception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132" y="1512968"/>
            <a:ext cx="5029200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Deeper networks, with</a:t>
            </a:r>
            <a:r>
              <a:rPr sz="240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computational  </a:t>
            </a: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" y="2918656"/>
            <a:ext cx="4737947" cy="26098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2476" indent="-405543">
              <a:spcBef>
                <a:spcPts val="133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24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Efficient “Inception”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No FC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Only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5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million</a:t>
            </a:r>
            <a:r>
              <a:rPr sz="2400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parameters!</a:t>
            </a:r>
            <a:endParaRPr sz="2400">
              <a:latin typeface="Arial"/>
              <a:cs typeface="Arial"/>
            </a:endParaRPr>
          </a:p>
          <a:p>
            <a:pPr marL="422476">
              <a:spcBef>
                <a:spcPts val="20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12x less than</a:t>
            </a:r>
            <a:r>
              <a:rPr sz="240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2400">
              <a:latin typeface="Arial"/>
              <a:cs typeface="Arial"/>
            </a:endParaRPr>
          </a:p>
          <a:p>
            <a:pPr marL="422476" marR="6773" indent="-405543">
              <a:lnSpc>
                <a:spcPct val="100699"/>
              </a:lnSpc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ILSVRC’14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2400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winner  (6.7% top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6822" y="2357929"/>
            <a:ext cx="3841425" cy="1813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811045" y="268784"/>
            <a:ext cx="1856696" cy="575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7073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123121"/>
            <a:ext cx="5529580" cy="1002839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2800" spc="-7" dirty="0">
                <a:solidFill>
                  <a:srgbClr val="000000"/>
                </a:solidFill>
              </a:rPr>
              <a:t>Case </a:t>
            </a:r>
            <a:r>
              <a:rPr sz="2800" spc="-13" dirty="0">
                <a:solidFill>
                  <a:srgbClr val="000000"/>
                </a:solidFill>
              </a:rPr>
              <a:t>Study: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spc="-7" dirty="0">
                <a:solidFill>
                  <a:srgbClr val="000000"/>
                </a:solidFill>
              </a:rPr>
              <a:t>GoogLeNet</a:t>
            </a:r>
            <a:endParaRPr sz="2800" dirty="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sz="2800" i="1" spc="-7" dirty="0">
                <a:solidFill>
                  <a:srgbClr val="000000"/>
                </a:solidFill>
                <a:latin typeface="Arial"/>
                <a:cs typeface="Arial"/>
              </a:rPr>
              <a:t>[Szegedy et al.,</a:t>
            </a:r>
            <a:r>
              <a:rPr sz="2800" i="1" spc="-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i="1" spc="-7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132" y="2020969"/>
            <a:ext cx="7484533" cy="255689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3325624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“Inception module”: design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good local network topology  (network within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network) and  then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stack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these modules on  top of each</a:t>
            </a:r>
            <a:r>
              <a:rPr sz="240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2267">
              <a:latin typeface="Times New Roman"/>
              <a:cs typeface="Times New Roman"/>
            </a:endParaRPr>
          </a:p>
          <a:p>
            <a:pPr marR="6773" algn="r"/>
            <a:r>
              <a:rPr sz="2133" spc="-7" dirty="0">
                <a:latin typeface="Arial"/>
                <a:cs typeface="Arial"/>
              </a:rPr>
              <a:t>Inception</a:t>
            </a:r>
            <a:r>
              <a:rPr sz="2133" spc="-133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0824" y="2357929"/>
            <a:ext cx="3841425" cy="1813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811045" y="268784"/>
            <a:ext cx="1856696" cy="575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990147" y="2608629"/>
            <a:ext cx="1259840" cy="696807"/>
          </a:xfrm>
          <a:custGeom>
            <a:avLst/>
            <a:gdLst/>
            <a:ahLst/>
            <a:cxnLst/>
            <a:rect l="l" t="t" r="r" b="b"/>
            <a:pathLst>
              <a:path w="944879" h="522605">
                <a:moveTo>
                  <a:pt x="0" y="0"/>
                </a:moveTo>
                <a:lnTo>
                  <a:pt x="944698" y="0"/>
                </a:lnTo>
                <a:lnTo>
                  <a:pt x="944698" y="522598"/>
                </a:lnTo>
                <a:lnTo>
                  <a:pt x="0" y="522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934716" y="2957027"/>
            <a:ext cx="1055793" cy="96520"/>
          </a:xfrm>
          <a:custGeom>
            <a:avLst/>
            <a:gdLst/>
            <a:ahLst/>
            <a:cxnLst/>
            <a:rect l="l" t="t" r="r" b="b"/>
            <a:pathLst>
              <a:path w="791845" h="72389">
                <a:moveTo>
                  <a:pt x="791573" y="0"/>
                </a:moveTo>
                <a:lnTo>
                  <a:pt x="0" y="71864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807215" y="2998367"/>
            <a:ext cx="143999" cy="108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17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7920" y="206232"/>
            <a:ext cx="6014253" cy="274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01587" y="199883"/>
            <a:ext cx="6027420" cy="2755052"/>
          </a:xfrm>
          <a:custGeom>
            <a:avLst/>
            <a:gdLst/>
            <a:ahLst/>
            <a:cxnLst/>
            <a:rect l="l" t="t" r="r" b="b"/>
            <a:pathLst>
              <a:path w="4520565" h="2066289">
                <a:moveTo>
                  <a:pt x="0" y="0"/>
                </a:moveTo>
                <a:lnTo>
                  <a:pt x="4520215" y="0"/>
                </a:lnTo>
                <a:lnTo>
                  <a:pt x="4520215" y="2066245"/>
                </a:lnTo>
                <a:lnTo>
                  <a:pt x="0" y="2066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69387" y="607999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366221" y="1619730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5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717" y="1142065"/>
            <a:ext cx="500380" cy="351367"/>
          </a:xfrm>
          <a:custGeom>
            <a:avLst/>
            <a:gdLst/>
            <a:ahLst/>
            <a:cxnLst/>
            <a:rect l="l" t="t" r="r" b="b"/>
            <a:pathLst>
              <a:path w="375284" h="263525">
                <a:moveTo>
                  <a:pt x="0" y="0"/>
                </a:moveTo>
                <a:lnTo>
                  <a:pt x="374999" y="0"/>
                </a:lnTo>
                <a:lnTo>
                  <a:pt x="3749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014811" y="3248160"/>
            <a:ext cx="609597" cy="990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002111" y="3235460"/>
            <a:ext cx="635000" cy="1016000"/>
          </a:xfrm>
          <a:custGeom>
            <a:avLst/>
            <a:gdLst/>
            <a:ahLst/>
            <a:cxnLst/>
            <a:rect l="l" t="t" r="r" b="b"/>
            <a:pathLst>
              <a:path w="476250" h="762000">
                <a:moveTo>
                  <a:pt x="0" y="0"/>
                </a:moveTo>
                <a:lnTo>
                  <a:pt x="476249" y="0"/>
                </a:lnTo>
                <a:lnTo>
                  <a:pt x="476249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380447" y="1569247"/>
            <a:ext cx="1894840" cy="1678940"/>
          </a:xfrm>
          <a:custGeom>
            <a:avLst/>
            <a:gdLst/>
            <a:ahLst/>
            <a:cxnLst/>
            <a:rect l="l" t="t" r="r" b="b"/>
            <a:pathLst>
              <a:path w="1421129" h="1259205">
                <a:moveTo>
                  <a:pt x="1420772" y="1259184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281480" y="1480094"/>
            <a:ext cx="139499" cy="133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35733" y="3635659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5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21733" y="2425562"/>
            <a:ext cx="5554980" cy="1047327"/>
          </a:xfrm>
          <a:custGeom>
            <a:avLst/>
            <a:gdLst/>
            <a:ahLst/>
            <a:cxnLst/>
            <a:rect l="l" t="t" r="r" b="b"/>
            <a:pathLst>
              <a:path w="4166235" h="785494">
                <a:moveTo>
                  <a:pt x="0" y="0"/>
                </a:moveTo>
                <a:lnTo>
                  <a:pt x="4166091" y="0"/>
                </a:lnTo>
                <a:lnTo>
                  <a:pt x="4166091" y="785398"/>
                </a:lnTo>
                <a:lnTo>
                  <a:pt x="0" y="7853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1699" y="919498"/>
            <a:ext cx="3784592" cy="58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544198" y="1630647"/>
            <a:ext cx="421809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e.g.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x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-2,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y =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5, </a:t>
            </a:r>
            <a:r>
              <a:rPr sz="3200" dirty="0">
                <a:solidFill>
                  <a:srgbClr val="38751C"/>
                </a:solidFill>
                <a:latin typeface="Arial"/>
                <a:cs typeface="Arial"/>
              </a:rPr>
              <a:t>z =</a:t>
            </a:r>
            <a:r>
              <a:rPr sz="3200" spc="-173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8751C"/>
                </a:solidFill>
                <a:latin typeface="Arial"/>
                <a:cs typeface="Arial"/>
              </a:rPr>
              <a:t>-4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849" y="2664461"/>
            <a:ext cx="1879596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38933" y="3856293"/>
            <a:ext cx="1257297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769027" y="3767392"/>
            <a:ext cx="2730493" cy="7873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831243" y="2512062"/>
            <a:ext cx="2679677" cy="825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665999" y="4985561"/>
            <a:ext cx="10922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Want: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9728" y="4828556"/>
            <a:ext cx="2087584" cy="8255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8165" y="191785"/>
            <a:ext cx="5387339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spc="-7" dirty="0"/>
              <a:t>Backpropagation: </a:t>
            </a:r>
            <a:r>
              <a:rPr sz="2667" dirty="0"/>
              <a:t>a simple</a:t>
            </a:r>
            <a:r>
              <a:rPr sz="2667" spc="-140" dirty="0"/>
              <a:t> </a:t>
            </a:r>
            <a:r>
              <a:rPr sz="2667" spc="-7" dirty="0"/>
              <a:t>example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446369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00762" y="4308191"/>
            <a:ext cx="28608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Naive Inception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593" y="3421059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39697">
              <a:spcBef>
                <a:spcPts val="953"/>
              </a:spcBef>
            </a:pPr>
            <a:r>
              <a:rPr sz="1200" spc="-40" dirty="0">
                <a:solidFill>
                  <a:srgbClr val="44808E"/>
                </a:solidFill>
                <a:latin typeface="Arial"/>
                <a:cs typeface="Arial"/>
              </a:rPr>
              <a:t>Previous</a:t>
            </a: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5856" y="2620462"/>
            <a:ext cx="1242907" cy="401819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380990" marR="328497" indent="-42332">
              <a:lnSpc>
                <a:spcPts val="1400"/>
              </a:lnSpc>
              <a:spcBef>
                <a:spcPts val="333"/>
              </a:spcBef>
            </a:pPr>
            <a:r>
              <a:rPr sz="1200" spc="-13" dirty="0">
                <a:solidFill>
                  <a:srgbClr val="4985E8"/>
                </a:solidFill>
                <a:latin typeface="Arial"/>
                <a:cs typeface="Arial"/>
              </a:rPr>
              <a:t>3x3</a:t>
            </a:r>
            <a:r>
              <a:rPr sz="1200" spc="-107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rgbClr val="4985E8"/>
                </a:solidFill>
                <a:latin typeface="Arial"/>
                <a:cs typeface="Arial"/>
              </a:rPr>
              <a:t>max  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pooling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0759" y="2620462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5x5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5663" y="2620462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3x3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565" y="2620462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793" y="1947864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2534" y="3076027"/>
            <a:ext cx="2186093" cy="345439"/>
          </a:xfrm>
          <a:custGeom>
            <a:avLst/>
            <a:gdLst/>
            <a:ahLst/>
            <a:cxnLst/>
            <a:rect l="l" t="t" r="r" b="b"/>
            <a:pathLst>
              <a:path w="1639570" h="259080">
                <a:moveTo>
                  <a:pt x="1639094" y="2587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205974" y="3021887"/>
            <a:ext cx="145799" cy="1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758231" y="3110003"/>
            <a:ext cx="760307" cy="311572"/>
          </a:xfrm>
          <a:custGeom>
            <a:avLst/>
            <a:gdLst/>
            <a:ahLst/>
            <a:cxnLst/>
            <a:rect l="l" t="t" r="r" b="b"/>
            <a:pathLst>
              <a:path w="570230" h="233680">
                <a:moveTo>
                  <a:pt x="569821" y="233292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638858" y="3053629"/>
            <a:ext cx="147969" cy="10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517993" y="3138867"/>
            <a:ext cx="408940" cy="282787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4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890060" y="3060663"/>
            <a:ext cx="144065" cy="12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517993" y="3080314"/>
            <a:ext cx="1819487" cy="341205"/>
          </a:xfrm>
          <a:custGeom>
            <a:avLst/>
            <a:gdLst/>
            <a:ahLst/>
            <a:cxnLst/>
            <a:rect l="l" t="t" r="r" b="b"/>
            <a:pathLst>
              <a:path w="1364614" h="255905">
                <a:moveTo>
                  <a:pt x="0" y="255559"/>
                </a:moveTo>
                <a:lnTo>
                  <a:pt x="136454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316956" y="3026376"/>
            <a:ext cx="146432" cy="107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3669325" y="2398529"/>
            <a:ext cx="1818640" cy="222673"/>
          </a:xfrm>
          <a:custGeom>
            <a:avLst/>
            <a:gdLst/>
            <a:ahLst/>
            <a:cxnLst/>
            <a:rect l="l" t="t" r="r" b="b"/>
            <a:pathLst>
              <a:path w="1363979" h="167005">
                <a:moveTo>
                  <a:pt x="1363447" y="16644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542225" y="2344186"/>
            <a:ext cx="144899" cy="10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657126" y="2442622"/>
            <a:ext cx="395393" cy="178647"/>
          </a:xfrm>
          <a:custGeom>
            <a:avLst/>
            <a:gdLst/>
            <a:ahLst/>
            <a:cxnLst/>
            <a:rect l="l" t="t" r="r" b="b"/>
            <a:pathLst>
              <a:path w="296544" h="133985">
                <a:moveTo>
                  <a:pt x="296274" y="133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539326" y="2382605"/>
            <a:ext cx="147732" cy="11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617062" y="2419357"/>
            <a:ext cx="754380" cy="201507"/>
          </a:xfrm>
          <a:custGeom>
            <a:avLst/>
            <a:gdLst/>
            <a:ahLst/>
            <a:cxnLst/>
            <a:rect l="l" t="t" r="r" b="b"/>
            <a:pathLst>
              <a:path w="565785" h="151130">
                <a:moveTo>
                  <a:pt x="0" y="150827"/>
                </a:moveTo>
                <a:lnTo>
                  <a:pt x="56517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347094" y="2366122"/>
            <a:ext cx="147599" cy="106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181964" y="2395662"/>
            <a:ext cx="2184400" cy="225213"/>
          </a:xfrm>
          <a:custGeom>
            <a:avLst/>
            <a:gdLst/>
            <a:ahLst/>
            <a:cxnLst/>
            <a:rect l="l" t="t" r="r" b="b"/>
            <a:pathLst>
              <a:path w="1638300" h="168910">
                <a:moveTo>
                  <a:pt x="0" y="168599"/>
                </a:moveTo>
                <a:lnTo>
                  <a:pt x="16382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349359" y="2341228"/>
            <a:ext cx="144365" cy="108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7019716" y="1318806"/>
            <a:ext cx="4447539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Apply parallel filter operations on  the input from previous</a:t>
            </a:r>
            <a:r>
              <a:rPr sz="2400" spc="-5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23015" y="2055403"/>
            <a:ext cx="4231640" cy="150301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22476" marR="6773" indent="-405543">
              <a:lnSpc>
                <a:spcPct val="100699"/>
              </a:lnSpc>
              <a:spcBef>
                <a:spcPts val="113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Multiple receptive field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sizes 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convolution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(1x1, 3x3,  5x5)</a:t>
            </a:r>
            <a:endParaRPr sz="2400">
              <a:latin typeface="Arial"/>
              <a:cs typeface="Arial"/>
            </a:endParaRPr>
          </a:p>
          <a:p>
            <a:pPr marL="422476" indent="-405543">
              <a:spcBef>
                <a:spcPts val="20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Pooling operation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9716" y="3896901"/>
            <a:ext cx="3891280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Concatenate all filter outputs  together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depth-wise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1991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188186"/>
            <a:ext cx="55295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GoogLeNet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133" y="831982"/>
            <a:ext cx="2323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i="1" spc="-7" dirty="0">
                <a:latin typeface="Arial"/>
                <a:cs typeface="Arial"/>
              </a:rPr>
              <a:t>[Szegedy et al.,</a:t>
            </a:r>
            <a:r>
              <a:rPr sz="1867" i="1" spc="-107" dirty="0">
                <a:latin typeface="Arial"/>
                <a:cs typeface="Arial"/>
              </a:rPr>
              <a:t> </a:t>
            </a:r>
            <a:r>
              <a:rPr sz="1867" i="1" spc="-7" dirty="0">
                <a:latin typeface="Arial"/>
                <a:cs typeface="Arial"/>
              </a:rPr>
              <a:t>2014]</a:t>
            </a:r>
            <a:endParaRPr sz="18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762" y="5324190"/>
            <a:ext cx="28608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Naive Inception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6593" y="4437058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algn="ctr">
              <a:spcBef>
                <a:spcPts val="953"/>
              </a:spcBef>
            </a:pP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5856" y="3636459"/>
            <a:ext cx="1242907" cy="334280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212508">
              <a:spcBef>
                <a:spcPts val="687"/>
              </a:spcBef>
            </a:pPr>
            <a:r>
              <a:rPr sz="1600" b="1" spc="-27" dirty="0">
                <a:latin typeface="Century Gothic"/>
                <a:cs typeface="Century Gothic"/>
              </a:rPr>
              <a:t>3x3</a:t>
            </a:r>
            <a:r>
              <a:rPr sz="1600" b="1" spc="-33" dirty="0">
                <a:latin typeface="Century Gothic"/>
                <a:cs typeface="Century Gothic"/>
              </a:rPr>
              <a:t> </a:t>
            </a:r>
            <a:r>
              <a:rPr sz="1600" b="1" spc="-47" dirty="0">
                <a:latin typeface="Century Gothic"/>
                <a:cs typeface="Century Gothic"/>
              </a:rPr>
              <a:t>pool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0759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latin typeface="Century Gothic"/>
                <a:cs typeface="Century Gothic"/>
              </a:rPr>
              <a:t>5x5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spc="-53" dirty="0"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latin typeface="Century Gothic"/>
                <a:cs typeface="Century Gothic"/>
              </a:rPr>
              <a:t>96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663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latin typeface="Century Gothic"/>
                <a:cs typeface="Century Gothic"/>
              </a:rPr>
              <a:t>3x3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spc="-53" dirty="0"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latin typeface="Century Gothic"/>
                <a:cs typeface="Century Gothic"/>
              </a:rPr>
              <a:t>192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65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1x1</a:t>
            </a:r>
            <a:r>
              <a:rPr sz="1600" b="1" spc="-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0000FF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0000FF"/>
                </a:solidFill>
                <a:latin typeface="Century Gothic"/>
                <a:cs typeface="Century Gothic"/>
              </a:rPr>
              <a:t>128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4193" y="2688045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2534" y="4092025"/>
            <a:ext cx="2186093" cy="345439"/>
          </a:xfrm>
          <a:custGeom>
            <a:avLst/>
            <a:gdLst/>
            <a:ahLst/>
            <a:cxnLst/>
            <a:rect l="l" t="t" r="r" b="b"/>
            <a:pathLst>
              <a:path w="1639570" h="259079">
                <a:moveTo>
                  <a:pt x="1639094" y="2587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205974" y="4037892"/>
            <a:ext cx="145799" cy="10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758231" y="4125991"/>
            <a:ext cx="760307" cy="311572"/>
          </a:xfrm>
          <a:custGeom>
            <a:avLst/>
            <a:gdLst/>
            <a:ahLst/>
            <a:cxnLst/>
            <a:rect l="l" t="t" r="r" b="b"/>
            <a:pathLst>
              <a:path w="570230" h="233679">
                <a:moveTo>
                  <a:pt x="569821" y="233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638858" y="4069624"/>
            <a:ext cx="147969" cy="10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517993" y="4154857"/>
            <a:ext cx="408940" cy="282787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9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890060" y="4076657"/>
            <a:ext cx="144065" cy="125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517993" y="4096324"/>
            <a:ext cx="1819487" cy="341205"/>
          </a:xfrm>
          <a:custGeom>
            <a:avLst/>
            <a:gdLst/>
            <a:ahLst/>
            <a:cxnLst/>
            <a:rect l="l" t="t" r="r" b="b"/>
            <a:pathLst>
              <a:path w="1364614" h="255904">
                <a:moveTo>
                  <a:pt x="0" y="255549"/>
                </a:moveTo>
                <a:lnTo>
                  <a:pt x="136454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316956" y="4042392"/>
            <a:ext cx="146432" cy="107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712426" y="3159603"/>
            <a:ext cx="1775460" cy="477520"/>
          </a:xfrm>
          <a:custGeom>
            <a:avLst/>
            <a:gdLst/>
            <a:ahLst/>
            <a:cxnLst/>
            <a:rect l="l" t="t" r="r" b="b"/>
            <a:pathLst>
              <a:path w="1331595" h="358139">
                <a:moveTo>
                  <a:pt x="1331122" y="35764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588426" y="3106387"/>
            <a:ext cx="147599" cy="106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69892" y="3230954"/>
            <a:ext cx="382693" cy="405553"/>
          </a:xfrm>
          <a:custGeom>
            <a:avLst/>
            <a:gdLst/>
            <a:ahLst/>
            <a:cxnLst/>
            <a:rect l="l" t="t" r="r" b="b"/>
            <a:pathLst>
              <a:path w="287019" h="304164">
                <a:moveTo>
                  <a:pt x="286699" y="30412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578126" y="3134381"/>
            <a:ext cx="134999" cy="138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617062" y="3192936"/>
            <a:ext cx="815340" cy="443653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0" y="332641"/>
                </a:moveTo>
                <a:lnTo>
                  <a:pt x="6109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398859" y="3125116"/>
            <a:ext cx="146699" cy="1173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181964" y="3152330"/>
            <a:ext cx="2235200" cy="484293"/>
          </a:xfrm>
          <a:custGeom>
            <a:avLst/>
            <a:gdLst/>
            <a:ahLst/>
            <a:cxnLst/>
            <a:rect l="l" t="t" r="r" b="b"/>
            <a:pathLst>
              <a:path w="1676400" h="363219">
                <a:moveTo>
                  <a:pt x="0" y="363096"/>
                </a:moveTo>
                <a:lnTo>
                  <a:pt x="167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395026" y="3098627"/>
            <a:ext cx="146932" cy="107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7189819" y="323567"/>
            <a:ext cx="449749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932" y="1465763"/>
            <a:ext cx="13021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6598" y="4507779"/>
            <a:ext cx="14571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867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5923" y="1373146"/>
            <a:ext cx="295486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867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867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86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932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221299" y="3204707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8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51129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3476725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1948502" y="3204707"/>
            <a:ext cx="26873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641646" algn="l"/>
              </a:tabLst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28x28x19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8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99123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4996496" y="3204707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5302" y="2290309"/>
            <a:ext cx="4249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67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86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63251" y="1885354"/>
            <a:ext cx="4504267" cy="16844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2133" b="1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2133">
              <a:latin typeface="Arial"/>
              <a:cs typeface="Arial"/>
            </a:endParaRPr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192] 28x28x192x3x3x256  [5x5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96] 28x28x96x5x5x256 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Total: 854M</a:t>
            </a:r>
            <a:r>
              <a:rPr sz="2133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213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63251" y="3866550"/>
            <a:ext cx="299804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Very expensive</a:t>
            </a:r>
            <a:r>
              <a:rPr sz="2133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endParaRPr sz="213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3252" y="4526949"/>
            <a:ext cx="4505113" cy="1351053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Pooling layer also preserves feature  depth, which means total depth after 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concatenation can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only grow at</a:t>
            </a:r>
            <a:r>
              <a:rPr sz="2133" spc="-1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every  layer!</a:t>
            </a:r>
            <a:endParaRPr sz="21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5342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188186"/>
            <a:ext cx="55295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GoogLeNet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133" y="831982"/>
            <a:ext cx="2323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i="1" spc="-7" dirty="0">
                <a:latin typeface="Arial"/>
                <a:cs typeface="Arial"/>
              </a:rPr>
              <a:t>[Szegedy et al.,</a:t>
            </a:r>
            <a:r>
              <a:rPr sz="1867" i="1" spc="-107" dirty="0">
                <a:latin typeface="Arial"/>
                <a:cs typeface="Arial"/>
              </a:rPr>
              <a:t> </a:t>
            </a:r>
            <a:r>
              <a:rPr sz="1867" i="1" spc="-7" dirty="0">
                <a:latin typeface="Arial"/>
                <a:cs typeface="Arial"/>
              </a:rPr>
              <a:t>2014]</a:t>
            </a:r>
            <a:endParaRPr sz="18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762" y="5324190"/>
            <a:ext cx="28608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Naive Inception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6593" y="4437058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algn="ctr">
              <a:spcBef>
                <a:spcPts val="953"/>
              </a:spcBef>
            </a:pP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5856" y="3636459"/>
            <a:ext cx="1242907" cy="334280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212508">
              <a:spcBef>
                <a:spcPts val="687"/>
              </a:spcBef>
            </a:pPr>
            <a:r>
              <a:rPr sz="1600" b="1" spc="-27" dirty="0">
                <a:latin typeface="Century Gothic"/>
                <a:cs typeface="Century Gothic"/>
              </a:rPr>
              <a:t>3x3</a:t>
            </a:r>
            <a:r>
              <a:rPr sz="1600" b="1" spc="-33" dirty="0">
                <a:latin typeface="Century Gothic"/>
                <a:cs typeface="Century Gothic"/>
              </a:rPr>
              <a:t> </a:t>
            </a:r>
            <a:r>
              <a:rPr sz="1600" b="1" spc="-47" dirty="0">
                <a:latin typeface="Century Gothic"/>
                <a:cs typeface="Century Gothic"/>
              </a:rPr>
              <a:t>pool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0759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latin typeface="Century Gothic"/>
                <a:cs typeface="Century Gothic"/>
              </a:rPr>
              <a:t>5x5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spc="-53" dirty="0"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latin typeface="Century Gothic"/>
                <a:cs typeface="Century Gothic"/>
              </a:rPr>
              <a:t>96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663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latin typeface="Century Gothic"/>
                <a:cs typeface="Century Gothic"/>
              </a:rPr>
              <a:t>3x3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spc="-53" dirty="0"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latin typeface="Century Gothic"/>
                <a:cs typeface="Century Gothic"/>
              </a:rPr>
              <a:t>192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65" y="3636459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1x1</a:t>
            </a:r>
            <a:r>
              <a:rPr sz="1600" b="1" spc="-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0000FF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0000FF"/>
                </a:solidFill>
                <a:latin typeface="Century Gothic"/>
                <a:cs typeface="Century Gothic"/>
              </a:rPr>
              <a:t>128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4193" y="2688045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2534" y="4092025"/>
            <a:ext cx="2186093" cy="345439"/>
          </a:xfrm>
          <a:custGeom>
            <a:avLst/>
            <a:gdLst/>
            <a:ahLst/>
            <a:cxnLst/>
            <a:rect l="l" t="t" r="r" b="b"/>
            <a:pathLst>
              <a:path w="1639570" h="259079">
                <a:moveTo>
                  <a:pt x="1639094" y="2587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205974" y="4037892"/>
            <a:ext cx="145799" cy="10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758231" y="4125991"/>
            <a:ext cx="760307" cy="311572"/>
          </a:xfrm>
          <a:custGeom>
            <a:avLst/>
            <a:gdLst/>
            <a:ahLst/>
            <a:cxnLst/>
            <a:rect l="l" t="t" r="r" b="b"/>
            <a:pathLst>
              <a:path w="570230" h="233679">
                <a:moveTo>
                  <a:pt x="569821" y="233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638858" y="4069624"/>
            <a:ext cx="147969" cy="10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517993" y="4154857"/>
            <a:ext cx="408940" cy="282787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9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890060" y="4076657"/>
            <a:ext cx="144065" cy="125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517993" y="4096324"/>
            <a:ext cx="1819487" cy="341205"/>
          </a:xfrm>
          <a:custGeom>
            <a:avLst/>
            <a:gdLst/>
            <a:ahLst/>
            <a:cxnLst/>
            <a:rect l="l" t="t" r="r" b="b"/>
            <a:pathLst>
              <a:path w="1364614" h="255904">
                <a:moveTo>
                  <a:pt x="0" y="255549"/>
                </a:moveTo>
                <a:lnTo>
                  <a:pt x="136454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316956" y="4042392"/>
            <a:ext cx="146432" cy="107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712426" y="3159603"/>
            <a:ext cx="1775460" cy="477520"/>
          </a:xfrm>
          <a:custGeom>
            <a:avLst/>
            <a:gdLst/>
            <a:ahLst/>
            <a:cxnLst/>
            <a:rect l="l" t="t" r="r" b="b"/>
            <a:pathLst>
              <a:path w="1331595" h="358139">
                <a:moveTo>
                  <a:pt x="1331122" y="35764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588426" y="3106387"/>
            <a:ext cx="147599" cy="106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69892" y="3230954"/>
            <a:ext cx="382693" cy="405553"/>
          </a:xfrm>
          <a:custGeom>
            <a:avLst/>
            <a:gdLst/>
            <a:ahLst/>
            <a:cxnLst/>
            <a:rect l="l" t="t" r="r" b="b"/>
            <a:pathLst>
              <a:path w="287019" h="304164">
                <a:moveTo>
                  <a:pt x="286699" y="30412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578126" y="3134381"/>
            <a:ext cx="134999" cy="138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617062" y="3192936"/>
            <a:ext cx="815340" cy="443653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0" y="332641"/>
                </a:moveTo>
                <a:lnTo>
                  <a:pt x="61092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398859" y="3125116"/>
            <a:ext cx="146699" cy="1173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181964" y="3152330"/>
            <a:ext cx="2235200" cy="484293"/>
          </a:xfrm>
          <a:custGeom>
            <a:avLst/>
            <a:gdLst/>
            <a:ahLst/>
            <a:cxnLst/>
            <a:rect l="l" t="t" r="r" b="b"/>
            <a:pathLst>
              <a:path w="1676400" h="363219">
                <a:moveTo>
                  <a:pt x="0" y="363096"/>
                </a:moveTo>
                <a:lnTo>
                  <a:pt x="16759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395026" y="3098627"/>
            <a:ext cx="146932" cy="107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7189819" y="323567"/>
            <a:ext cx="4497493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Q: What is the problem with this?  [Hint: Computational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932" y="1465763"/>
            <a:ext cx="13021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6598" y="4507779"/>
            <a:ext cx="14571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867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5923" y="1373146"/>
            <a:ext cx="295486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Q3:What is output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867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after  filter</a:t>
            </a:r>
            <a:r>
              <a:rPr sz="1867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86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932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221299" y="3204707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8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51129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3476725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1948502" y="3204707"/>
            <a:ext cx="26873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641646" algn="l"/>
              </a:tabLst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28x28x19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8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99123" y="318642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4996496" y="3204707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54901" y="2290309"/>
            <a:ext cx="36178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28x28x(128+192+96+256)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67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529k</a:t>
            </a:r>
            <a:endParaRPr sz="186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9819" y="2253961"/>
            <a:ext cx="4379805" cy="113368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Solution: “bottleneck” layers that  use 1x1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convolutions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to reduce  feature</a:t>
            </a:r>
            <a:r>
              <a:rPr sz="2400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649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5970" y="4859040"/>
            <a:ext cx="51485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Inception module with dimension</a:t>
            </a:r>
            <a:r>
              <a:rPr sz="2133" spc="-100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reduction</a:t>
            </a:r>
            <a:endParaRPr sz="213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0195" y="3624259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39697">
              <a:spcBef>
                <a:spcPts val="953"/>
              </a:spcBef>
            </a:pPr>
            <a:r>
              <a:rPr sz="1200" spc="-40" dirty="0">
                <a:solidFill>
                  <a:srgbClr val="44808E"/>
                </a:solidFill>
                <a:latin typeface="Arial"/>
                <a:cs typeface="Arial"/>
              </a:rPr>
              <a:t>Previous</a:t>
            </a: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457" y="2823660"/>
            <a:ext cx="1242907" cy="401819"/>
          </a:xfrm>
          <a:prstGeom prst="rect">
            <a:avLst/>
          </a:prstGeom>
          <a:solidFill>
            <a:srgbClr val="C8DAF7"/>
          </a:solidFill>
          <a:ln w="19049">
            <a:solidFill>
              <a:srgbClr val="4985E8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380990" marR="328497" indent="-42332">
              <a:lnSpc>
                <a:spcPts val="1400"/>
              </a:lnSpc>
              <a:spcBef>
                <a:spcPts val="333"/>
              </a:spcBef>
            </a:pPr>
            <a:r>
              <a:rPr sz="1200" spc="-13" dirty="0">
                <a:solidFill>
                  <a:srgbClr val="4985E8"/>
                </a:solidFill>
                <a:latin typeface="Arial"/>
                <a:cs typeface="Arial"/>
              </a:rPr>
              <a:t>3x3</a:t>
            </a:r>
            <a:r>
              <a:rPr sz="1200" spc="-107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rgbClr val="4985E8"/>
                </a:solidFill>
                <a:latin typeface="Arial"/>
                <a:cs typeface="Arial"/>
              </a:rPr>
              <a:t>max  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pooling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4360" y="2823661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5x5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9263" y="2823661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3x3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165" y="2823661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0395" y="2151062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6135" y="3279227"/>
            <a:ext cx="2186093" cy="345439"/>
          </a:xfrm>
          <a:custGeom>
            <a:avLst/>
            <a:gdLst/>
            <a:ahLst/>
            <a:cxnLst/>
            <a:rect l="l" t="t" r="r" b="b"/>
            <a:pathLst>
              <a:path w="1639570" h="259080">
                <a:moveTo>
                  <a:pt x="1639094" y="25877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99575" y="3225087"/>
            <a:ext cx="145799" cy="1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351831" y="3313203"/>
            <a:ext cx="760307" cy="311572"/>
          </a:xfrm>
          <a:custGeom>
            <a:avLst/>
            <a:gdLst/>
            <a:ahLst/>
            <a:cxnLst/>
            <a:rect l="l" t="t" r="r" b="b"/>
            <a:pathLst>
              <a:path w="570230" h="233680">
                <a:moveTo>
                  <a:pt x="569821" y="233292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232460" y="3256829"/>
            <a:ext cx="147969" cy="107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111594" y="3342059"/>
            <a:ext cx="408940" cy="282787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0" y="211649"/>
                </a:moveTo>
                <a:lnTo>
                  <a:pt x="30644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483660" y="3263863"/>
            <a:ext cx="144065" cy="125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111594" y="3283512"/>
            <a:ext cx="1819487" cy="341205"/>
          </a:xfrm>
          <a:custGeom>
            <a:avLst/>
            <a:gdLst/>
            <a:ahLst/>
            <a:cxnLst/>
            <a:rect l="l" t="t" r="r" b="b"/>
            <a:pathLst>
              <a:path w="1364614" h="255905">
                <a:moveTo>
                  <a:pt x="0" y="255559"/>
                </a:moveTo>
                <a:lnTo>
                  <a:pt x="136454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910556" y="3229576"/>
            <a:ext cx="146432" cy="107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262936" y="2601729"/>
            <a:ext cx="1818640" cy="222673"/>
          </a:xfrm>
          <a:custGeom>
            <a:avLst/>
            <a:gdLst/>
            <a:ahLst/>
            <a:cxnLst/>
            <a:rect l="l" t="t" r="r" b="b"/>
            <a:pathLst>
              <a:path w="1363979" h="167005">
                <a:moveTo>
                  <a:pt x="1363439" y="16644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3135820" y="2547385"/>
            <a:ext cx="144899" cy="10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250728" y="2645822"/>
            <a:ext cx="395393" cy="178647"/>
          </a:xfrm>
          <a:custGeom>
            <a:avLst/>
            <a:gdLst/>
            <a:ahLst/>
            <a:cxnLst/>
            <a:rect l="l" t="t" r="r" b="b"/>
            <a:pathLst>
              <a:path w="296544" h="133985">
                <a:moveTo>
                  <a:pt x="296274" y="133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132921" y="2585805"/>
            <a:ext cx="147729" cy="11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210662" y="2622557"/>
            <a:ext cx="754380" cy="201507"/>
          </a:xfrm>
          <a:custGeom>
            <a:avLst/>
            <a:gdLst/>
            <a:ahLst/>
            <a:cxnLst/>
            <a:rect l="l" t="t" r="r" b="b"/>
            <a:pathLst>
              <a:path w="565785" h="151130">
                <a:moveTo>
                  <a:pt x="0" y="150827"/>
                </a:moveTo>
                <a:lnTo>
                  <a:pt x="56516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940698" y="2569322"/>
            <a:ext cx="147585" cy="106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75564" y="2598862"/>
            <a:ext cx="2184400" cy="225213"/>
          </a:xfrm>
          <a:custGeom>
            <a:avLst/>
            <a:gdLst/>
            <a:ahLst/>
            <a:cxnLst/>
            <a:rect l="l" t="t" r="r" b="b"/>
            <a:pathLst>
              <a:path w="1638300" h="168910">
                <a:moveTo>
                  <a:pt x="0" y="168599"/>
                </a:moveTo>
                <a:lnTo>
                  <a:pt x="163829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942967" y="2544429"/>
            <a:ext cx="144356" cy="1088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693451" y="3405759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74"/>
                </a:lnTo>
                <a:lnTo>
                  <a:pt x="0" y="323974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693451" y="3405759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74"/>
                </a:lnTo>
                <a:lnTo>
                  <a:pt x="0" y="3239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7922426" y="3420910"/>
            <a:ext cx="784860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 indent="253994">
              <a:lnSpc>
                <a:spcPts val="1400"/>
              </a:lnSpc>
              <a:spcBef>
                <a:spcPts val="213"/>
              </a:spcBef>
            </a:pP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00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97716" y="4159357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39697">
              <a:spcBef>
                <a:spcPts val="953"/>
              </a:spcBef>
            </a:pPr>
            <a:r>
              <a:rPr sz="1200" spc="-40" dirty="0">
                <a:solidFill>
                  <a:srgbClr val="44808E"/>
                </a:solidFill>
                <a:latin typeface="Arial"/>
                <a:cs typeface="Arial"/>
              </a:rPr>
              <a:t>Previous</a:t>
            </a: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563645" y="3405759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74"/>
                </a:lnTo>
                <a:lnTo>
                  <a:pt x="0" y="323974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10563645" y="3405759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74"/>
                </a:lnTo>
                <a:lnTo>
                  <a:pt x="0" y="3239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10885862" y="3420910"/>
            <a:ext cx="598593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58419" marR="6773" indent="-42332">
              <a:lnSpc>
                <a:spcPts val="1400"/>
              </a:lnSpc>
              <a:spcBef>
                <a:spcPts val="213"/>
              </a:spcBef>
            </a:pPr>
            <a:r>
              <a:rPr sz="1200" spc="-13" dirty="0">
                <a:solidFill>
                  <a:srgbClr val="4985E8"/>
                </a:solidFill>
                <a:latin typeface="Arial"/>
                <a:cs typeface="Arial"/>
              </a:rPr>
              <a:t>3x3</a:t>
            </a:r>
            <a:r>
              <a:rPr sz="1200" spc="-107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rgbClr val="4985E8"/>
                </a:solidFill>
                <a:latin typeface="Arial"/>
                <a:cs typeface="Arial"/>
              </a:rPr>
              <a:t>max  </a:t>
            </a:r>
            <a:r>
              <a:rPr sz="1200" spc="-20" dirty="0">
                <a:solidFill>
                  <a:srgbClr val="4985E8"/>
                </a:solidFill>
                <a:latin typeface="Arial"/>
                <a:cs typeface="Arial"/>
              </a:rPr>
              <a:t>pooling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28548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9128548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9357523" y="2702613"/>
            <a:ext cx="784860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 indent="253994">
              <a:lnSpc>
                <a:spcPts val="1400"/>
              </a:lnSpc>
              <a:spcBef>
                <a:spcPts val="21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5x5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93451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7693451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7922426" y="2702613"/>
            <a:ext cx="784860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 indent="253994">
              <a:lnSpc>
                <a:spcPts val="1400"/>
              </a:lnSpc>
              <a:spcBef>
                <a:spcPts val="21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3x3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1653" y="2738945"/>
            <a:ext cx="1242907" cy="401819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5527" marR="235367" indent="253994">
              <a:lnSpc>
                <a:spcPts val="1400"/>
              </a:lnSpc>
              <a:spcBef>
                <a:spcPts val="333"/>
              </a:spcBef>
            </a:pPr>
            <a:r>
              <a:rPr sz="1200" spc="-20" dirty="0">
                <a:solidFill>
                  <a:srgbClr val="FF99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99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04583" y="2014846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60183" y="3143777"/>
            <a:ext cx="109332" cy="261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9219115" y="3931092"/>
            <a:ext cx="398780" cy="228600"/>
          </a:xfrm>
          <a:custGeom>
            <a:avLst/>
            <a:gdLst/>
            <a:ahLst/>
            <a:cxnLst/>
            <a:rect l="l" t="t" r="r" b="b"/>
            <a:pathLst>
              <a:path w="299084" h="171450">
                <a:moveTo>
                  <a:pt x="0" y="171199"/>
                </a:moveTo>
                <a:lnTo>
                  <a:pt x="2989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9584114" y="3861126"/>
            <a:ext cx="146265" cy="1190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9219115" y="3862359"/>
            <a:ext cx="1816100" cy="297180"/>
          </a:xfrm>
          <a:custGeom>
            <a:avLst/>
            <a:gdLst/>
            <a:ahLst/>
            <a:cxnLst/>
            <a:rect l="l" t="t" r="r" b="b"/>
            <a:pathLst>
              <a:path w="1362075" h="222885">
                <a:moveTo>
                  <a:pt x="0" y="222749"/>
                </a:moveTo>
                <a:lnTo>
                  <a:pt x="1361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11015245" y="3808259"/>
            <a:ext cx="145932" cy="108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367113" y="2465512"/>
            <a:ext cx="1818640" cy="222673"/>
          </a:xfrm>
          <a:custGeom>
            <a:avLst/>
            <a:gdLst/>
            <a:ahLst/>
            <a:cxnLst/>
            <a:rect l="l" t="t" r="r" b="b"/>
            <a:pathLst>
              <a:path w="1363979" h="167005">
                <a:moveTo>
                  <a:pt x="1363447" y="16644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9240015" y="2411169"/>
            <a:ext cx="144899" cy="10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354914" y="2509605"/>
            <a:ext cx="395393" cy="178647"/>
          </a:xfrm>
          <a:custGeom>
            <a:avLst/>
            <a:gdLst/>
            <a:ahLst/>
            <a:cxnLst/>
            <a:rect l="l" t="t" r="r" b="b"/>
            <a:pathLst>
              <a:path w="296545" h="133985">
                <a:moveTo>
                  <a:pt x="296274" y="13337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9237115" y="2449589"/>
            <a:ext cx="147732" cy="1109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8314850" y="2486341"/>
            <a:ext cx="754380" cy="201507"/>
          </a:xfrm>
          <a:custGeom>
            <a:avLst/>
            <a:gdLst/>
            <a:ahLst/>
            <a:cxnLst/>
            <a:rect l="l" t="t" r="r" b="b"/>
            <a:pathLst>
              <a:path w="565784" h="151130">
                <a:moveTo>
                  <a:pt x="0" y="150827"/>
                </a:moveTo>
                <a:lnTo>
                  <a:pt x="56517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044882" y="2433104"/>
            <a:ext cx="147599" cy="1064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6793053" y="2465181"/>
            <a:ext cx="2271607" cy="274320"/>
          </a:xfrm>
          <a:custGeom>
            <a:avLst/>
            <a:gdLst/>
            <a:ahLst/>
            <a:cxnLst/>
            <a:rect l="l" t="t" r="r" b="b"/>
            <a:pathLst>
              <a:path w="1703704" h="205739">
                <a:moveTo>
                  <a:pt x="0" y="205322"/>
                </a:moveTo>
                <a:lnTo>
                  <a:pt x="170362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9046816" y="2410829"/>
            <a:ext cx="144865" cy="108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8458317" y="3888826"/>
            <a:ext cx="761153" cy="270933"/>
          </a:xfrm>
          <a:custGeom>
            <a:avLst/>
            <a:gdLst/>
            <a:ahLst/>
            <a:cxnLst/>
            <a:rect l="l" t="t" r="r" b="b"/>
            <a:pathLst>
              <a:path w="570865" h="203200">
                <a:moveTo>
                  <a:pt x="570598" y="2028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8337016" y="3836593"/>
            <a:ext cx="148032" cy="1044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9128548" y="3423426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9128548" y="3423426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 txBox="1"/>
          <p:nvPr/>
        </p:nvSpPr>
        <p:spPr>
          <a:xfrm>
            <a:off x="9357523" y="3438577"/>
            <a:ext cx="784860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 indent="253994">
              <a:lnSpc>
                <a:spcPts val="1400"/>
              </a:lnSpc>
              <a:spcBef>
                <a:spcPts val="213"/>
              </a:spcBef>
            </a:pP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00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95281" y="3143843"/>
            <a:ext cx="109332" cy="279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10563645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10563645" y="268744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 txBox="1"/>
          <p:nvPr/>
        </p:nvSpPr>
        <p:spPr>
          <a:xfrm>
            <a:off x="10792621" y="2702613"/>
            <a:ext cx="784860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 indent="253994">
              <a:lnSpc>
                <a:spcPts val="1400"/>
              </a:lnSpc>
              <a:spcBef>
                <a:spcPts val="213"/>
              </a:spcBef>
            </a:pP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1x1  </a:t>
            </a:r>
            <a:r>
              <a:rPr sz="1200" spc="-27" dirty="0">
                <a:solidFill>
                  <a:srgbClr val="FF0000"/>
                </a:solidFill>
                <a:latin typeface="Arial"/>
                <a:cs typeface="Arial"/>
              </a:rPr>
              <a:t>convolution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130378" y="3143777"/>
            <a:ext cx="109332" cy="261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6818752" y="3321189"/>
            <a:ext cx="2401147" cy="838200"/>
          </a:xfrm>
          <a:custGeom>
            <a:avLst/>
            <a:gdLst/>
            <a:ahLst/>
            <a:cxnLst/>
            <a:rect l="l" t="t" r="r" b="b"/>
            <a:pathLst>
              <a:path w="1800859" h="628650">
                <a:moveTo>
                  <a:pt x="1800271" y="628626"/>
                </a:moveTo>
                <a:lnTo>
                  <a:pt x="1744033" y="607755"/>
                </a:lnTo>
                <a:lnTo>
                  <a:pt x="1678511" y="602558"/>
                </a:lnTo>
                <a:lnTo>
                  <a:pt x="1637792" y="600568"/>
                </a:lnTo>
                <a:lnTo>
                  <a:pt x="1592298" y="598717"/>
                </a:lnTo>
                <a:lnTo>
                  <a:pt x="1542427" y="596805"/>
                </a:lnTo>
                <a:lnTo>
                  <a:pt x="1488577" y="594631"/>
                </a:lnTo>
                <a:lnTo>
                  <a:pt x="1431146" y="591996"/>
                </a:lnTo>
                <a:lnTo>
                  <a:pt x="1370531" y="588699"/>
                </a:lnTo>
                <a:lnTo>
                  <a:pt x="1307131" y="584541"/>
                </a:lnTo>
                <a:lnTo>
                  <a:pt x="1241344" y="579320"/>
                </a:lnTo>
                <a:lnTo>
                  <a:pt x="1173567" y="572836"/>
                </a:lnTo>
                <a:lnTo>
                  <a:pt x="1104199" y="564891"/>
                </a:lnTo>
                <a:lnTo>
                  <a:pt x="1033637" y="555282"/>
                </a:lnTo>
                <a:lnTo>
                  <a:pt x="962279" y="543811"/>
                </a:lnTo>
                <a:lnTo>
                  <a:pt x="890523" y="530276"/>
                </a:lnTo>
                <a:lnTo>
                  <a:pt x="838061" y="518984"/>
                </a:lnTo>
                <a:lnTo>
                  <a:pt x="785755" y="506497"/>
                </a:lnTo>
                <a:lnTo>
                  <a:pt x="733760" y="492832"/>
                </a:lnTo>
                <a:lnTo>
                  <a:pt x="682232" y="478002"/>
                </a:lnTo>
                <a:lnTo>
                  <a:pt x="631325" y="462023"/>
                </a:lnTo>
                <a:lnTo>
                  <a:pt x="581195" y="444910"/>
                </a:lnTo>
                <a:lnTo>
                  <a:pt x="531998" y="426677"/>
                </a:lnTo>
                <a:lnTo>
                  <a:pt x="483887" y="407339"/>
                </a:lnTo>
                <a:lnTo>
                  <a:pt x="437019" y="386912"/>
                </a:lnTo>
                <a:lnTo>
                  <a:pt x="391548" y="365409"/>
                </a:lnTo>
                <a:lnTo>
                  <a:pt x="347630" y="342847"/>
                </a:lnTo>
                <a:lnTo>
                  <a:pt x="305421" y="319239"/>
                </a:lnTo>
                <a:lnTo>
                  <a:pt x="265074" y="294601"/>
                </a:lnTo>
                <a:lnTo>
                  <a:pt x="223642" y="266771"/>
                </a:lnTo>
                <a:lnTo>
                  <a:pt x="184779" y="237767"/>
                </a:lnTo>
                <a:lnTo>
                  <a:pt x="148680" y="207608"/>
                </a:lnTo>
                <a:lnTo>
                  <a:pt x="115545" y="176311"/>
                </a:lnTo>
                <a:lnTo>
                  <a:pt x="85569" y="143895"/>
                </a:lnTo>
                <a:lnTo>
                  <a:pt x="58949" y="110377"/>
                </a:lnTo>
                <a:lnTo>
                  <a:pt x="25743" y="58096"/>
                </a:lnTo>
                <a:lnTo>
                  <a:pt x="1199" y="3454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/>
          <p:nvPr/>
        </p:nvSpPr>
        <p:spPr>
          <a:xfrm>
            <a:off x="6764685" y="3194863"/>
            <a:ext cx="108099" cy="1460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94363" y="4409791"/>
            <a:ext cx="28608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Naive Inception</a:t>
            </a:r>
            <a:r>
              <a:rPr sz="2133" spc="-107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module</a:t>
            </a:r>
            <a:endParaRPr sz="2133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36078" y="1078218"/>
            <a:ext cx="2608580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942316" marR="6773" indent="-926230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FF0000"/>
                </a:solidFill>
                <a:latin typeface="Arial"/>
                <a:cs typeface="Arial"/>
              </a:rPr>
              <a:t>1x1 </a:t>
            </a:r>
            <a:r>
              <a:rPr sz="2133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r>
              <a:rPr sz="2133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FF0000"/>
                </a:solidFill>
                <a:latin typeface="Arial"/>
                <a:cs typeface="Arial"/>
              </a:rPr>
              <a:t>“bottleneck”  layers</a:t>
            </a:r>
            <a:endParaRPr sz="21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1819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1015" y="5591904"/>
            <a:ext cx="51485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Inception module with dimension</a:t>
            </a:r>
            <a:r>
              <a:rPr sz="2133" spc="-100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reduction</a:t>
            </a:r>
            <a:endParaRPr sz="21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852" y="289429"/>
            <a:ext cx="3872653" cy="1016283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Using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same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parallel layers as  naive example, and adding “1x1 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64 filter”</a:t>
            </a:r>
            <a:r>
              <a:rPr sz="2133" spc="-4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bottlenecks: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430" y="4764878"/>
            <a:ext cx="14571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867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input:  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8496" y="4037026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80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28496" y="403702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80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075459" y="3986643"/>
            <a:ext cx="948267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360671" marR="6773" indent="-344585">
              <a:lnSpc>
                <a:spcPts val="1893"/>
              </a:lnSpc>
              <a:spcBef>
                <a:spcPts val="213"/>
              </a:spcBef>
            </a:pPr>
            <a:r>
              <a:rPr sz="1600" b="1" spc="-27" dirty="0">
                <a:solidFill>
                  <a:srgbClr val="FF0000"/>
                </a:solidFill>
                <a:latin typeface="Century Gothic"/>
                <a:cs typeface="Century Gothic"/>
              </a:rPr>
              <a:t>1x1</a:t>
            </a:r>
            <a:r>
              <a:rPr sz="1600" b="1" spc="-107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FF0000"/>
                </a:solidFill>
                <a:latin typeface="Century Gothic"/>
                <a:cs typeface="Century Gothic"/>
              </a:rPr>
              <a:t>conv,  </a:t>
            </a:r>
            <a:r>
              <a:rPr sz="1600" b="1" spc="-13" dirty="0">
                <a:solidFill>
                  <a:srgbClr val="FF0000"/>
                </a:solidFill>
                <a:latin typeface="Century Gothic"/>
                <a:cs typeface="Century Gothic"/>
              </a:rPr>
              <a:t>64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2760" y="4790623"/>
            <a:ext cx="1242907" cy="306921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39697">
              <a:spcBef>
                <a:spcPts val="953"/>
              </a:spcBef>
            </a:pPr>
            <a:r>
              <a:rPr sz="1200" spc="-40" dirty="0">
                <a:solidFill>
                  <a:srgbClr val="44808E"/>
                </a:solidFill>
                <a:latin typeface="Arial"/>
                <a:cs typeface="Arial"/>
              </a:rPr>
              <a:t>Previous</a:t>
            </a:r>
            <a:r>
              <a:rPr sz="1200" spc="-27" dirty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Layer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8689" y="4037026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798689" y="4037025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4994966" y="4107294"/>
            <a:ext cx="84920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3x3</a:t>
            </a:r>
            <a:r>
              <a:rPr sz="1600" b="1" spc="-8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47" dirty="0">
                <a:solidFill>
                  <a:srgbClr val="0000FF"/>
                </a:solidFill>
                <a:latin typeface="Century Gothic"/>
                <a:cs typeface="Century Gothic"/>
              </a:rPr>
              <a:t>pool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3592" y="3013910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5x5</a:t>
            </a:r>
            <a:r>
              <a:rPr sz="1600" b="1" spc="-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0000FF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0000FF"/>
                </a:solidFill>
                <a:latin typeface="Century Gothic"/>
                <a:cs typeface="Century Gothic"/>
              </a:rPr>
              <a:t>96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8496" y="3013910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80" h="324485">
                <a:moveTo>
                  <a:pt x="0" y="0"/>
                </a:moveTo>
                <a:lnTo>
                  <a:pt x="932098" y="0"/>
                </a:lnTo>
                <a:lnTo>
                  <a:pt x="932098" y="324011"/>
                </a:lnTo>
                <a:lnTo>
                  <a:pt x="0" y="324011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1928496" y="3013910"/>
            <a:ext cx="1242907" cy="436017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3x3</a:t>
            </a:r>
            <a:r>
              <a:rPr sz="1600" b="1" spc="-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0000FF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0000FF"/>
                </a:solidFill>
                <a:latin typeface="Century Gothic"/>
                <a:cs typeface="Century Gothic"/>
              </a:rPr>
              <a:t>192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9627" y="1833313"/>
            <a:ext cx="1422400" cy="401819"/>
          </a:xfrm>
          <a:prstGeom prst="rect">
            <a:avLst/>
          </a:prstGeom>
          <a:solidFill>
            <a:srgbClr val="CFDFE2"/>
          </a:solidFill>
          <a:ln w="19049">
            <a:solidFill>
              <a:srgbClr val="44808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246374" marR="236214" indent="309026">
              <a:lnSpc>
                <a:spcPts val="1400"/>
              </a:lnSpc>
              <a:spcBef>
                <a:spcPts val="333"/>
              </a:spcBef>
            </a:pPr>
            <a:r>
              <a:rPr sz="1200" spc="-47" dirty="0">
                <a:solidFill>
                  <a:srgbClr val="44808E"/>
                </a:solidFill>
                <a:latin typeface="Arial"/>
                <a:cs typeface="Arial"/>
              </a:rPr>
              <a:t>Filter  </a:t>
            </a:r>
            <a:r>
              <a:rPr sz="1200" spc="-20" dirty="0">
                <a:solidFill>
                  <a:srgbClr val="44808E"/>
                </a:solidFill>
                <a:latin typeface="Arial"/>
                <a:cs typeface="Arial"/>
              </a:rPr>
              <a:t>concatenation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9895" y="3925859"/>
            <a:ext cx="0" cy="11176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7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495242" y="3470226"/>
            <a:ext cx="109305" cy="14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3454159" y="4562357"/>
            <a:ext cx="398780" cy="228600"/>
          </a:xfrm>
          <a:custGeom>
            <a:avLst/>
            <a:gdLst/>
            <a:ahLst/>
            <a:cxnLst/>
            <a:rect l="l" t="t" r="r" b="b"/>
            <a:pathLst>
              <a:path w="299085" h="171450">
                <a:moveTo>
                  <a:pt x="0" y="171199"/>
                </a:moveTo>
                <a:lnTo>
                  <a:pt x="2989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19160" y="4492392"/>
            <a:ext cx="146265" cy="119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454159" y="4493625"/>
            <a:ext cx="1816100" cy="297180"/>
          </a:xfrm>
          <a:custGeom>
            <a:avLst/>
            <a:gdLst/>
            <a:ahLst/>
            <a:cxnLst/>
            <a:rect l="l" t="t" r="r" b="b"/>
            <a:pathLst>
              <a:path w="1362075" h="222885">
                <a:moveTo>
                  <a:pt x="0" y="222749"/>
                </a:moveTo>
                <a:lnTo>
                  <a:pt x="1361697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250290" y="4439525"/>
            <a:ext cx="145932" cy="108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593359" y="2319651"/>
            <a:ext cx="1827107" cy="694267"/>
          </a:xfrm>
          <a:custGeom>
            <a:avLst/>
            <a:gdLst/>
            <a:ahLst/>
            <a:cxnLst/>
            <a:rect l="l" t="t" r="r" b="b"/>
            <a:pathLst>
              <a:path w="1370329" h="520700">
                <a:moveTo>
                  <a:pt x="1370047" y="520693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472893" y="2266002"/>
            <a:ext cx="148065" cy="10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539526" y="2389568"/>
            <a:ext cx="446193" cy="624840"/>
          </a:xfrm>
          <a:custGeom>
            <a:avLst/>
            <a:gdLst/>
            <a:ahLst/>
            <a:cxnLst/>
            <a:rect l="l" t="t" r="r" b="b"/>
            <a:pathLst>
              <a:path w="334644" h="468630">
                <a:moveTo>
                  <a:pt x="334099" y="46825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3459859" y="2283039"/>
            <a:ext cx="126499" cy="143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549895" y="2362902"/>
            <a:ext cx="784013" cy="651087"/>
          </a:xfrm>
          <a:custGeom>
            <a:avLst/>
            <a:gdLst/>
            <a:ahLst/>
            <a:cxnLst/>
            <a:rect l="l" t="t" r="r" b="b"/>
            <a:pathLst>
              <a:path w="588010" h="488314">
                <a:moveTo>
                  <a:pt x="0" y="488256"/>
                </a:moveTo>
                <a:lnTo>
                  <a:pt x="58767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3293960" y="2276542"/>
            <a:ext cx="140865" cy="131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028098" y="2313195"/>
            <a:ext cx="2278380" cy="752687"/>
          </a:xfrm>
          <a:custGeom>
            <a:avLst/>
            <a:gdLst/>
            <a:ahLst/>
            <a:cxnLst/>
            <a:rect l="l" t="t" r="r" b="b"/>
            <a:pathLst>
              <a:path w="1708785" h="564514">
                <a:moveTo>
                  <a:pt x="0" y="564161"/>
                </a:moveTo>
                <a:lnTo>
                  <a:pt x="170856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3280323" y="2260658"/>
            <a:ext cx="148003" cy="105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2693354" y="4520091"/>
            <a:ext cx="761153" cy="270933"/>
          </a:xfrm>
          <a:custGeom>
            <a:avLst/>
            <a:gdLst/>
            <a:ahLst/>
            <a:cxnLst/>
            <a:rect l="l" t="t" r="r" b="b"/>
            <a:pathLst>
              <a:path w="570864" h="203200">
                <a:moveTo>
                  <a:pt x="570603" y="20289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2572048" y="4467858"/>
            <a:ext cx="148059" cy="104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3363593" y="4054659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3363592" y="4054658"/>
            <a:ext cx="1242907" cy="432647"/>
          </a:xfrm>
          <a:custGeom>
            <a:avLst/>
            <a:gdLst/>
            <a:ahLst/>
            <a:cxnLst/>
            <a:rect l="l" t="t" r="r" b="b"/>
            <a:pathLst>
              <a:path w="932179" h="324485">
                <a:moveTo>
                  <a:pt x="0" y="0"/>
                </a:moveTo>
                <a:lnTo>
                  <a:pt x="932098" y="0"/>
                </a:lnTo>
                <a:lnTo>
                  <a:pt x="932098" y="323999"/>
                </a:lnTo>
                <a:lnTo>
                  <a:pt x="0" y="323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3510556" y="4004308"/>
            <a:ext cx="948267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360671" marR="6773" indent="-344585">
              <a:lnSpc>
                <a:spcPts val="1893"/>
              </a:lnSpc>
              <a:spcBef>
                <a:spcPts val="213"/>
              </a:spcBef>
            </a:pPr>
            <a:r>
              <a:rPr sz="1600" b="1" spc="-27" dirty="0">
                <a:solidFill>
                  <a:srgbClr val="FF0000"/>
                </a:solidFill>
                <a:latin typeface="Century Gothic"/>
                <a:cs typeface="Century Gothic"/>
              </a:rPr>
              <a:t>1x1</a:t>
            </a:r>
            <a:r>
              <a:rPr sz="1600" b="1" spc="-107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FF0000"/>
                </a:solidFill>
                <a:latin typeface="Century Gothic"/>
                <a:cs typeface="Century Gothic"/>
              </a:rPr>
              <a:t>conv,  </a:t>
            </a:r>
            <a:r>
              <a:rPr sz="1600" b="1" spc="-13" dirty="0">
                <a:solidFill>
                  <a:srgbClr val="FF0000"/>
                </a:solidFill>
                <a:latin typeface="Century Gothic"/>
                <a:cs typeface="Century Gothic"/>
              </a:rPr>
              <a:t>64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84991" y="3925859"/>
            <a:ext cx="0" cy="129540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3930326" y="3470292"/>
            <a:ext cx="109332" cy="140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 txBox="1"/>
          <p:nvPr/>
        </p:nvSpPr>
        <p:spPr>
          <a:xfrm>
            <a:off x="4798689" y="3013910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FF0000"/>
                </a:solidFill>
                <a:latin typeface="Century Gothic"/>
                <a:cs typeface="Century Gothic"/>
              </a:rPr>
              <a:t>1x1</a:t>
            </a:r>
            <a:r>
              <a:rPr sz="16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FF0000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FF0000"/>
                </a:solidFill>
                <a:latin typeface="Century Gothic"/>
                <a:cs typeface="Century Gothic"/>
              </a:rPr>
              <a:t>64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20088" y="3925859"/>
            <a:ext cx="0" cy="11176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37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5365422" y="3470226"/>
            <a:ext cx="109332" cy="14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1041320" y="3649260"/>
            <a:ext cx="2413000" cy="1142153"/>
          </a:xfrm>
          <a:custGeom>
            <a:avLst/>
            <a:gdLst/>
            <a:ahLst/>
            <a:cxnLst/>
            <a:rect l="l" t="t" r="r" b="b"/>
            <a:pathLst>
              <a:path w="1809750" h="856614">
                <a:moveTo>
                  <a:pt x="1809628" y="856023"/>
                </a:moveTo>
                <a:lnTo>
                  <a:pt x="1805915" y="851559"/>
                </a:lnTo>
                <a:lnTo>
                  <a:pt x="1795038" y="848822"/>
                </a:lnTo>
                <a:lnTo>
                  <a:pt x="1777398" y="847524"/>
                </a:lnTo>
                <a:lnTo>
                  <a:pt x="1753391" y="847377"/>
                </a:lnTo>
                <a:lnTo>
                  <a:pt x="1723415" y="848092"/>
                </a:lnTo>
                <a:lnTo>
                  <a:pt x="1687869" y="849382"/>
                </a:lnTo>
                <a:lnTo>
                  <a:pt x="1647150" y="850959"/>
                </a:lnTo>
                <a:lnTo>
                  <a:pt x="1601656" y="852534"/>
                </a:lnTo>
                <a:lnTo>
                  <a:pt x="1551785" y="853819"/>
                </a:lnTo>
                <a:lnTo>
                  <a:pt x="1497934" y="854527"/>
                </a:lnTo>
                <a:lnTo>
                  <a:pt x="1440503" y="854368"/>
                </a:lnTo>
                <a:lnTo>
                  <a:pt x="1379889" y="853055"/>
                </a:lnTo>
                <a:lnTo>
                  <a:pt x="1316489" y="850300"/>
                </a:lnTo>
                <a:lnTo>
                  <a:pt x="1250702" y="845815"/>
                </a:lnTo>
                <a:lnTo>
                  <a:pt x="1182925" y="839311"/>
                </a:lnTo>
                <a:lnTo>
                  <a:pt x="1113556" y="830501"/>
                </a:lnTo>
                <a:lnTo>
                  <a:pt x="1042994" y="819095"/>
                </a:lnTo>
                <a:lnTo>
                  <a:pt x="971636" y="804807"/>
                </a:lnTo>
                <a:lnTo>
                  <a:pt x="899880" y="787348"/>
                </a:lnTo>
                <a:lnTo>
                  <a:pt x="851164" y="773565"/>
                </a:lnTo>
                <a:lnTo>
                  <a:pt x="802573" y="758212"/>
                </a:lnTo>
                <a:lnTo>
                  <a:pt x="754230" y="741315"/>
                </a:lnTo>
                <a:lnTo>
                  <a:pt x="706260" y="722896"/>
                </a:lnTo>
                <a:lnTo>
                  <a:pt x="658788" y="702979"/>
                </a:lnTo>
                <a:lnTo>
                  <a:pt x="611937" y="681589"/>
                </a:lnTo>
                <a:lnTo>
                  <a:pt x="565832" y="658748"/>
                </a:lnTo>
                <a:lnTo>
                  <a:pt x="520598" y="634481"/>
                </a:lnTo>
                <a:lnTo>
                  <a:pt x="476358" y="608811"/>
                </a:lnTo>
                <a:lnTo>
                  <a:pt x="433237" y="581762"/>
                </a:lnTo>
                <a:lnTo>
                  <a:pt x="391359" y="553357"/>
                </a:lnTo>
                <a:lnTo>
                  <a:pt x="350849" y="523621"/>
                </a:lnTo>
                <a:lnTo>
                  <a:pt x="311831" y="492577"/>
                </a:lnTo>
                <a:lnTo>
                  <a:pt x="274429" y="460249"/>
                </a:lnTo>
                <a:lnTo>
                  <a:pt x="238767" y="426664"/>
                </a:lnTo>
                <a:lnTo>
                  <a:pt x="204970" y="391839"/>
                </a:lnTo>
                <a:lnTo>
                  <a:pt x="173163" y="355800"/>
                </a:lnTo>
                <a:lnTo>
                  <a:pt x="143469" y="318572"/>
                </a:lnTo>
                <a:lnTo>
                  <a:pt x="116014" y="280179"/>
                </a:lnTo>
                <a:lnTo>
                  <a:pt x="90921" y="240646"/>
                </a:lnTo>
                <a:lnTo>
                  <a:pt x="68314" y="199999"/>
                </a:lnTo>
                <a:lnTo>
                  <a:pt x="50670" y="163528"/>
                </a:lnTo>
                <a:lnTo>
                  <a:pt x="35108" y="126237"/>
                </a:lnTo>
                <a:lnTo>
                  <a:pt x="21713" y="88139"/>
                </a:lnTo>
                <a:lnTo>
                  <a:pt x="10567" y="49249"/>
                </a:lnTo>
                <a:lnTo>
                  <a:pt x="1752" y="9599"/>
                </a:lnTo>
                <a:lnTo>
                  <a:pt x="817" y="4574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986824" y="3521726"/>
            <a:ext cx="108992" cy="143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406699" y="3065410"/>
            <a:ext cx="1242907" cy="436017"/>
          </a:xfrm>
          <a:prstGeom prst="rect">
            <a:avLst/>
          </a:prstGeom>
          <a:solidFill>
            <a:srgbClr val="FB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7"/>
              </a:lnSpc>
            </a:pPr>
            <a:r>
              <a:rPr sz="1600" b="1" spc="-27" dirty="0">
                <a:solidFill>
                  <a:srgbClr val="0000FF"/>
                </a:solidFill>
                <a:latin typeface="Century Gothic"/>
                <a:cs typeface="Century Gothic"/>
              </a:rPr>
              <a:t>1x1</a:t>
            </a:r>
            <a:r>
              <a:rPr sz="1600" b="1" spc="-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600" b="1" spc="-53" dirty="0">
                <a:solidFill>
                  <a:srgbClr val="0000FF"/>
                </a:solidFill>
                <a:latin typeface="Century Gothic"/>
                <a:cs typeface="Century Gothic"/>
              </a:rPr>
              <a:t>conv,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753"/>
              </a:lnSpc>
            </a:pPr>
            <a:r>
              <a:rPr sz="1600" b="1" spc="-13" dirty="0">
                <a:solidFill>
                  <a:srgbClr val="0000FF"/>
                </a:solidFill>
                <a:latin typeface="Century Gothic"/>
                <a:cs typeface="Century Gothic"/>
              </a:rPr>
              <a:t>128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38696" y="3557092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74"/>
                </a:lnTo>
                <a:lnTo>
                  <a:pt x="0" y="276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 txBox="1"/>
          <p:nvPr/>
        </p:nvSpPr>
        <p:spPr>
          <a:xfrm>
            <a:off x="1936068" y="3575355"/>
            <a:ext cx="10617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867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61093" y="3557092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74"/>
                </a:lnTo>
                <a:lnTo>
                  <a:pt x="0" y="276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3358465" y="3575355"/>
            <a:ext cx="10617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8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85089" y="3557092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74"/>
                </a:lnTo>
                <a:lnTo>
                  <a:pt x="0" y="276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 txBox="1"/>
          <p:nvPr/>
        </p:nvSpPr>
        <p:spPr>
          <a:xfrm>
            <a:off x="4882463" y="3575355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867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4699" y="254107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 txBox="1"/>
          <p:nvPr/>
        </p:nvSpPr>
        <p:spPr>
          <a:xfrm>
            <a:off x="412065" y="2559358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867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38696" y="254107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3362692" y="254107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 txBox="1"/>
          <p:nvPr/>
        </p:nvSpPr>
        <p:spPr>
          <a:xfrm>
            <a:off x="1936069" y="2559358"/>
            <a:ext cx="25857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540048" algn="l"/>
              </a:tabLst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28x28x19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867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85089" y="2541077"/>
            <a:ext cx="1422400" cy="369147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0" y="0"/>
                </a:moveTo>
                <a:lnTo>
                  <a:pt x="1066797" y="0"/>
                </a:lnTo>
                <a:lnTo>
                  <a:pt x="1066797" y="276599"/>
                </a:lnTo>
                <a:lnTo>
                  <a:pt x="0" y="276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4882463" y="2559358"/>
            <a:ext cx="10617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867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58452" y="1682154"/>
            <a:ext cx="4504267" cy="26887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2133" b="1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Ops:</a:t>
            </a:r>
            <a:endParaRPr sz="2133">
              <a:latin typeface="Arial"/>
              <a:cs typeface="Arial"/>
            </a:endParaRPr>
          </a:p>
          <a:p>
            <a:pPr marL="16933" marR="6773">
              <a:lnSpc>
                <a:spcPct val="101600"/>
              </a:lnSpc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[1x1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64] 28x28x64x1x1x256  [1x1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64] 28x28x64x1x1x256  [1x1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128] 28x28x128x1x1x256  [3x3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192] 28x28x192x3x3x64  [5x5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96] 28x28x96x5x5x64  [1x1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conv,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64] 28x28x64x1x1x256 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Total: 358M</a:t>
            </a:r>
            <a:r>
              <a:rPr sz="2133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213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58453" y="4653949"/>
            <a:ext cx="4923367" cy="1016283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Compared to 854M ops for naive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version 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Bottleneck </a:t>
            </a:r>
            <a:r>
              <a:rPr sz="2133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also reduce depth after  pooling</a:t>
            </a:r>
            <a:r>
              <a:rPr sz="2133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2133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36992" y="1413414"/>
            <a:ext cx="11938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28x28x480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069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3984" y="1381096"/>
            <a:ext cx="10152704" cy="32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11210" y="4816889"/>
            <a:ext cx="1807633" cy="1016283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91438" marR="6773" indent="-75351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r>
              <a:rPr sz="2133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Network:  Conv-Pool-  2x</a:t>
            </a:r>
            <a:r>
              <a:rPr sz="2133" spc="-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Conv-Pool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833" y="3109127"/>
            <a:ext cx="2044700" cy="828887"/>
          </a:xfrm>
          <a:custGeom>
            <a:avLst/>
            <a:gdLst/>
            <a:ahLst/>
            <a:cxnLst/>
            <a:rect l="l" t="t" r="r" b="b"/>
            <a:pathLst>
              <a:path w="1533525" h="621664">
                <a:moveTo>
                  <a:pt x="0" y="0"/>
                </a:moveTo>
                <a:lnTo>
                  <a:pt x="1533296" y="0"/>
                </a:lnTo>
                <a:lnTo>
                  <a:pt x="1533296" y="621298"/>
                </a:lnTo>
                <a:lnTo>
                  <a:pt x="0" y="6212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516196" y="4089491"/>
            <a:ext cx="50800" cy="640927"/>
          </a:xfrm>
          <a:custGeom>
            <a:avLst/>
            <a:gdLst/>
            <a:ahLst/>
            <a:cxnLst/>
            <a:rect l="l" t="t" r="r" b="b"/>
            <a:pathLst>
              <a:path w="38100" h="480695">
                <a:moveTo>
                  <a:pt x="0" y="480649"/>
                </a:moveTo>
                <a:lnTo>
                  <a:pt x="38074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512440" y="3961859"/>
            <a:ext cx="109045" cy="143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88301" y="1430390"/>
            <a:ext cx="1926167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57380" marR="6773" indent="-241294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2133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21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2219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3984" y="1381096"/>
            <a:ext cx="10152704" cy="32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8301" y="1430390"/>
            <a:ext cx="1926167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57380" marR="6773" indent="-241294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2133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01" y="5182357"/>
            <a:ext cx="2180167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581645" marR="6773" indent="-565559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Stacked</a:t>
            </a:r>
            <a:r>
              <a:rPr sz="2133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Inception  Modules</a:t>
            </a:r>
            <a:endParaRPr sz="21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1196" y="1242198"/>
            <a:ext cx="7492153" cy="3417993"/>
          </a:xfrm>
          <a:custGeom>
            <a:avLst/>
            <a:gdLst/>
            <a:ahLst/>
            <a:cxnLst/>
            <a:rect l="l" t="t" r="r" b="b"/>
            <a:pathLst>
              <a:path w="5619115" h="2563495">
                <a:moveTo>
                  <a:pt x="0" y="0"/>
                </a:moveTo>
                <a:lnTo>
                  <a:pt x="5618688" y="0"/>
                </a:lnTo>
                <a:lnTo>
                  <a:pt x="5618688" y="2563494"/>
                </a:lnTo>
                <a:lnTo>
                  <a:pt x="0" y="25634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285221" y="4684625"/>
            <a:ext cx="109199" cy="417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6429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3984" y="1381096"/>
            <a:ext cx="10152704" cy="32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8301" y="1430390"/>
            <a:ext cx="1926167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57380" marR="6773" indent="-241294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2133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GoogLeNet  architecture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8301" y="5164653"/>
            <a:ext cx="3870960" cy="68151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 indent="947396">
              <a:lnSpc>
                <a:spcPct val="101600"/>
              </a:lnSpc>
              <a:spcBef>
                <a:spcPts val="93"/>
              </a:spcBef>
            </a:pP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Classifier output  (removed expensive FC</a:t>
            </a:r>
            <a:r>
              <a:rPr sz="2133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0000FF"/>
                </a:solidFill>
                <a:latin typeface="Arial"/>
                <a:cs typeface="Arial"/>
              </a:rPr>
              <a:t>layers!)</a:t>
            </a:r>
            <a:endParaRPr sz="21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6280" y="1982196"/>
            <a:ext cx="1098973" cy="778933"/>
          </a:xfrm>
          <a:custGeom>
            <a:avLst/>
            <a:gdLst/>
            <a:ahLst/>
            <a:cxnLst/>
            <a:rect l="l" t="t" r="r" b="b"/>
            <a:pathLst>
              <a:path w="824229" h="584200">
                <a:moveTo>
                  <a:pt x="0" y="0"/>
                </a:moveTo>
                <a:lnTo>
                  <a:pt x="824098" y="0"/>
                </a:lnTo>
                <a:lnTo>
                  <a:pt x="824098" y="584098"/>
                </a:lnTo>
                <a:lnTo>
                  <a:pt x="0" y="5840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990079" y="2908474"/>
            <a:ext cx="577427" cy="2216573"/>
          </a:xfrm>
          <a:custGeom>
            <a:avLst/>
            <a:gdLst/>
            <a:ahLst/>
            <a:cxnLst/>
            <a:rect l="l" t="t" r="r" b="b"/>
            <a:pathLst>
              <a:path w="433070" h="1662429">
                <a:moveTo>
                  <a:pt x="0" y="1662386"/>
                </a:moveTo>
                <a:lnTo>
                  <a:pt x="4328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0513978" y="2784227"/>
            <a:ext cx="106599" cy="147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517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6175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33" y="-92322"/>
            <a:ext cx="4628727" cy="1433726"/>
          </a:xfrm>
          <a:prstGeom prst="rect">
            <a:avLst/>
          </a:prstGeom>
        </p:spPr>
        <p:txBody>
          <a:bodyPr vert="horz" wrap="square" lIns="0" tIns="10160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800"/>
              </a:spcBef>
            </a:pPr>
            <a:r>
              <a:rPr sz="4000" spc="-7" dirty="0">
                <a:solidFill>
                  <a:srgbClr val="000000"/>
                </a:solidFill>
              </a:rPr>
              <a:t>Case </a:t>
            </a:r>
            <a:r>
              <a:rPr sz="4000" spc="-13" dirty="0">
                <a:solidFill>
                  <a:srgbClr val="000000"/>
                </a:solidFill>
              </a:rPr>
              <a:t>Study: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7" dirty="0">
                <a:solidFill>
                  <a:srgbClr val="000000"/>
                </a:solidFill>
              </a:rPr>
              <a:t>ResNet</a:t>
            </a:r>
            <a:endParaRPr sz="4000"/>
          </a:p>
          <a:p>
            <a:pPr marL="175256">
              <a:lnSpc>
                <a:spcPct val="100000"/>
              </a:lnSpc>
              <a:spcBef>
                <a:spcPts val="313"/>
              </a:spcBef>
            </a:pP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[He et al.,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7" dirty="0">
                <a:solidFill>
                  <a:srgbClr val="000000"/>
                </a:solidFill>
                <a:latin typeface="Arial"/>
                <a:cs typeface="Arial"/>
              </a:rPr>
              <a:t>2015]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133" y="1512968"/>
            <a:ext cx="4688839" cy="760635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FF0000"/>
                </a:solidFill>
                <a:latin typeface="Arial"/>
                <a:cs typeface="Arial"/>
              </a:rPr>
              <a:t>Very deep networks using residual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" y="2617868"/>
            <a:ext cx="4737947" cy="22516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2476" indent="-405543">
              <a:spcBef>
                <a:spcPts val="133"/>
              </a:spcBef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152-layer model for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2400">
              <a:latin typeface="Arial"/>
              <a:cs typeface="Arial"/>
            </a:endParaRPr>
          </a:p>
          <a:p>
            <a:pPr marL="422476" marR="6773" indent="-405543">
              <a:lnSpc>
                <a:spcPct val="100699"/>
              </a:lnSpc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ILSVRC’15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2400" spc="-1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winner  (3.57% top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endParaRPr sz="2400">
              <a:latin typeface="Arial"/>
              <a:cs typeface="Arial"/>
            </a:endParaRPr>
          </a:p>
          <a:p>
            <a:pPr marL="422476" marR="665462" indent="-405543">
              <a:lnSpc>
                <a:spcPct val="100699"/>
              </a:lnSpc>
              <a:buChar char="-"/>
              <a:tabLst>
                <a:tab pos="422476" algn="l"/>
                <a:tab pos="423323" algn="l"/>
              </a:tabLst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Swept all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2400" spc="-1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and  detection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competitions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in  ILSVRC’15 and</a:t>
            </a:r>
            <a:r>
              <a:rPr sz="2400" spc="-9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COCO’15!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45677" y="53306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245677" y="5330657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49"/>
                </a:lnTo>
                <a:lnTo>
                  <a:pt x="34574" y="6199"/>
                </a:lnTo>
                <a:lnTo>
                  <a:pt x="38374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90"/>
                </a:lnTo>
                <a:lnTo>
                  <a:pt x="34565" y="36112"/>
                </a:lnTo>
                <a:lnTo>
                  <a:pt x="28128" y="40640"/>
                </a:lnTo>
                <a:lnTo>
                  <a:pt x="20249" y="42299"/>
                </a:lnTo>
                <a:lnTo>
                  <a:pt x="12371" y="40640"/>
                </a:lnTo>
                <a:lnTo>
                  <a:pt x="5934" y="36112"/>
                </a:lnTo>
                <a:lnTo>
                  <a:pt x="1592" y="2939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79153" y="4964356"/>
          <a:ext cx="1160779" cy="946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65"/>
                        </a:lnSpc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67">
                <a:tc gridSpan="2">
                  <a:txBody>
                    <a:bodyPr/>
                    <a:lstStyle/>
                    <a:p>
                      <a:pPr marL="195580">
                        <a:lnSpc>
                          <a:spcPts val="705"/>
                        </a:lnSpc>
                        <a:spcBef>
                          <a:spcPts val="70"/>
                        </a:spcBef>
                      </a:pPr>
                      <a:r>
                        <a:rPr sz="900" spc="-1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3x3 conv,</a:t>
                      </a:r>
                      <a:r>
                        <a:rPr sz="900" spc="-20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741A46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853" marB="0">
                    <a:lnL w="19050">
                      <a:solidFill>
                        <a:srgbClr val="741A46"/>
                      </a:solidFill>
                      <a:prstDash val="solid"/>
                    </a:lnL>
                    <a:lnR w="19050">
                      <a:solidFill>
                        <a:srgbClr val="741A46"/>
                      </a:solidFill>
                      <a:prstDash val="solid"/>
                    </a:lnR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741A46"/>
                      </a:solidFill>
                      <a:prstDash val="solid"/>
                    </a:lnB>
                    <a:solidFill>
                      <a:srgbClr val="E9D1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41A46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765"/>
                        </a:lnSpc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7x7 conv, </a:t>
                      </a:r>
                      <a:r>
                        <a:rPr sz="900" spc="-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64 </a:t>
                      </a:r>
                      <a:r>
                        <a:rPr sz="900" spc="3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35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B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52">
                <a:tc gridSpan="2">
                  <a:txBody>
                    <a:bodyPr/>
                    <a:lstStyle/>
                    <a:p>
                      <a:pPr marL="1968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15" dirty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24242"/>
                      </a:solidFill>
                      <a:prstDash val="solid"/>
                    </a:lnL>
                    <a:lnR w="19050">
                      <a:solidFill>
                        <a:srgbClr val="424242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24242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245677" y="487302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245677" y="487302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9"/>
                </a:lnTo>
                <a:lnTo>
                  <a:pt x="5924" y="6196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49" y="6199"/>
                </a:lnTo>
                <a:lnTo>
                  <a:pt x="38349" y="10174"/>
                </a:lnTo>
                <a:lnTo>
                  <a:pt x="40499" y="15549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272644" y="4929457"/>
            <a:ext cx="0" cy="48260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5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299676" y="4901223"/>
            <a:ext cx="792480" cy="458047"/>
          </a:xfrm>
          <a:custGeom>
            <a:avLst/>
            <a:gdLst/>
            <a:ahLst/>
            <a:cxnLst/>
            <a:rect l="l" t="t" r="r" b="b"/>
            <a:pathLst>
              <a:path w="594359" h="343535">
                <a:moveTo>
                  <a:pt x="0" y="0"/>
                </a:moveTo>
                <a:lnTo>
                  <a:pt x="63512" y="1281"/>
                </a:lnTo>
                <a:lnTo>
                  <a:pt x="126373" y="5002"/>
                </a:lnTo>
                <a:lnTo>
                  <a:pt x="187934" y="10975"/>
                </a:lnTo>
                <a:lnTo>
                  <a:pt x="247547" y="19011"/>
                </a:lnTo>
                <a:lnTo>
                  <a:pt x="304563" y="28923"/>
                </a:lnTo>
                <a:lnTo>
                  <a:pt x="358333" y="40523"/>
                </a:lnTo>
                <a:lnTo>
                  <a:pt x="408208" y="53624"/>
                </a:lnTo>
                <a:lnTo>
                  <a:pt x="453540" y="68039"/>
                </a:lnTo>
                <a:lnTo>
                  <a:pt x="493681" y="83579"/>
                </a:lnTo>
                <a:lnTo>
                  <a:pt x="555791" y="117286"/>
                </a:lnTo>
                <a:lnTo>
                  <a:pt x="589348" y="153245"/>
                </a:lnTo>
                <a:lnTo>
                  <a:pt x="593798" y="171599"/>
                </a:lnTo>
                <a:lnTo>
                  <a:pt x="589380" y="189954"/>
                </a:lnTo>
                <a:lnTo>
                  <a:pt x="555888" y="225912"/>
                </a:lnTo>
                <a:lnTo>
                  <a:pt x="493848" y="259619"/>
                </a:lnTo>
                <a:lnTo>
                  <a:pt x="453745" y="275159"/>
                </a:lnTo>
                <a:lnTo>
                  <a:pt x="408452" y="289574"/>
                </a:lnTo>
                <a:lnTo>
                  <a:pt x="358618" y="302675"/>
                </a:lnTo>
                <a:lnTo>
                  <a:pt x="304892" y="314276"/>
                </a:lnTo>
                <a:lnTo>
                  <a:pt x="247923" y="324188"/>
                </a:lnTo>
                <a:lnTo>
                  <a:pt x="188360" y="332224"/>
                </a:lnTo>
                <a:lnTo>
                  <a:pt x="126853" y="338196"/>
                </a:lnTo>
                <a:lnTo>
                  <a:pt x="6404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690045" y="45237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0690045" y="4523758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10702745" y="449403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90045" y="469795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0690045" y="469795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0702745" y="466823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70244" y="4647156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1270278" y="4821423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5">
                <a:moveTo>
                  <a:pt x="17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1243777" y="4413191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1243777" y="4413191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92" y="12909"/>
                </a:lnTo>
                <a:lnTo>
                  <a:pt x="5934" y="6187"/>
                </a:lnTo>
                <a:lnTo>
                  <a:pt x="12371" y="1659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1270245" y="4469757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1270777" y="44131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1297677" y="4441224"/>
            <a:ext cx="817033" cy="460587"/>
          </a:xfrm>
          <a:custGeom>
            <a:avLst/>
            <a:gdLst/>
            <a:ahLst/>
            <a:cxnLst/>
            <a:rect l="l" t="t" r="r" b="b"/>
            <a:pathLst>
              <a:path w="612775" h="345439">
                <a:moveTo>
                  <a:pt x="1499" y="344999"/>
                </a:moveTo>
                <a:lnTo>
                  <a:pt x="66844" y="343710"/>
                </a:lnTo>
                <a:lnTo>
                  <a:pt x="131526" y="339970"/>
                </a:lnTo>
                <a:lnTo>
                  <a:pt x="194876" y="333966"/>
                </a:lnTo>
                <a:lnTo>
                  <a:pt x="256225" y="325888"/>
                </a:lnTo>
                <a:lnTo>
                  <a:pt x="314903" y="315924"/>
                </a:lnTo>
                <a:lnTo>
                  <a:pt x="370241" y="304263"/>
                </a:lnTo>
                <a:lnTo>
                  <a:pt x="421571" y="291093"/>
                </a:lnTo>
                <a:lnTo>
                  <a:pt x="468222" y="276602"/>
                </a:lnTo>
                <a:lnTo>
                  <a:pt x="509527" y="260981"/>
                </a:lnTo>
                <a:lnTo>
                  <a:pt x="544815" y="244416"/>
                </a:lnTo>
                <a:lnTo>
                  <a:pt x="594667" y="209212"/>
                </a:lnTo>
                <a:lnTo>
                  <a:pt x="612423" y="172499"/>
                </a:lnTo>
                <a:lnTo>
                  <a:pt x="607811" y="154048"/>
                </a:lnTo>
                <a:lnTo>
                  <a:pt x="573173" y="117902"/>
                </a:lnTo>
                <a:lnTo>
                  <a:pt x="509108" y="84018"/>
                </a:lnTo>
                <a:lnTo>
                  <a:pt x="467711" y="68396"/>
                </a:lnTo>
                <a:lnTo>
                  <a:pt x="420961" y="53906"/>
                </a:lnTo>
                <a:lnTo>
                  <a:pt x="369528" y="40736"/>
                </a:lnTo>
                <a:lnTo>
                  <a:pt x="314080" y="29074"/>
                </a:lnTo>
                <a:lnTo>
                  <a:pt x="255284" y="19110"/>
                </a:lnTo>
                <a:lnTo>
                  <a:pt x="193810" y="11032"/>
                </a:lnTo>
                <a:lnTo>
                  <a:pt x="130326" y="5029"/>
                </a:lnTo>
                <a:lnTo>
                  <a:pt x="65500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0690045" y="4063826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10690045" y="406382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0702745" y="4034101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90045" y="423802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E9D1D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0690045" y="423802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10702745" y="4208307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741A46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741A46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741A46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70244" y="4187224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11270378" y="4361591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11243777" y="3959626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11243777" y="39596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9"/>
                </a:lnTo>
                <a:lnTo>
                  <a:pt x="5934" y="6196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4"/>
                </a:lnTo>
                <a:lnTo>
                  <a:pt x="34574" y="6199"/>
                </a:lnTo>
                <a:lnTo>
                  <a:pt x="38374" y="10149"/>
                </a:lnTo>
                <a:lnTo>
                  <a:pt x="40499" y="15549"/>
                </a:lnTo>
                <a:lnTo>
                  <a:pt x="40499" y="21149"/>
                </a:lnTo>
                <a:lnTo>
                  <a:pt x="38910" y="29380"/>
                </a:lnTo>
                <a:lnTo>
                  <a:pt x="34574" y="36103"/>
                </a:lnTo>
                <a:lnTo>
                  <a:pt x="28139" y="40637"/>
                </a:lnTo>
                <a:lnTo>
                  <a:pt x="20249" y="42299"/>
                </a:lnTo>
                <a:lnTo>
                  <a:pt x="12371" y="40637"/>
                </a:lnTo>
                <a:lnTo>
                  <a:pt x="5934" y="36103"/>
                </a:lnTo>
                <a:lnTo>
                  <a:pt x="1592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270245" y="4015825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7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1297778" y="3987791"/>
            <a:ext cx="794173" cy="453813"/>
          </a:xfrm>
          <a:custGeom>
            <a:avLst/>
            <a:gdLst/>
            <a:ahLst/>
            <a:cxnLst/>
            <a:rect l="l" t="t" r="r" b="b"/>
            <a:pathLst>
              <a:path w="595629" h="340360">
                <a:moveTo>
                  <a:pt x="0" y="340199"/>
                </a:moveTo>
                <a:lnTo>
                  <a:pt x="63666" y="338928"/>
                </a:lnTo>
                <a:lnTo>
                  <a:pt x="126680" y="335240"/>
                </a:lnTo>
                <a:lnTo>
                  <a:pt x="188390" y="329320"/>
                </a:lnTo>
                <a:lnTo>
                  <a:pt x="248146" y="321354"/>
                </a:lnTo>
                <a:lnTo>
                  <a:pt x="305299" y="311529"/>
                </a:lnTo>
                <a:lnTo>
                  <a:pt x="359198" y="300030"/>
                </a:lnTo>
                <a:lnTo>
                  <a:pt x="409192" y="287043"/>
                </a:lnTo>
                <a:lnTo>
                  <a:pt x="454633" y="272754"/>
                </a:lnTo>
                <a:lnTo>
                  <a:pt x="494868" y="257350"/>
                </a:lnTo>
                <a:lnTo>
                  <a:pt x="557126" y="223937"/>
                </a:lnTo>
                <a:lnTo>
                  <a:pt x="590763" y="188293"/>
                </a:lnTo>
                <a:lnTo>
                  <a:pt x="595223" y="170099"/>
                </a:lnTo>
                <a:lnTo>
                  <a:pt x="590795" y="151905"/>
                </a:lnTo>
                <a:lnTo>
                  <a:pt x="557224" y="116261"/>
                </a:lnTo>
                <a:lnTo>
                  <a:pt x="495036" y="82849"/>
                </a:lnTo>
                <a:lnTo>
                  <a:pt x="454837" y="67444"/>
                </a:lnTo>
                <a:lnTo>
                  <a:pt x="409436" y="53156"/>
                </a:lnTo>
                <a:lnTo>
                  <a:pt x="359483" y="40169"/>
                </a:lnTo>
                <a:lnTo>
                  <a:pt x="305628" y="28670"/>
                </a:lnTo>
                <a:lnTo>
                  <a:pt x="248522" y="18844"/>
                </a:lnTo>
                <a:lnTo>
                  <a:pt x="188816" y="10879"/>
                </a:lnTo>
                <a:lnTo>
                  <a:pt x="127160" y="4959"/>
                </a:lnTo>
                <a:lnTo>
                  <a:pt x="64204" y="1270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10703945" y="3575949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91245" y="377989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10691245" y="3779892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0703945" y="3750156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5990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 </a:t>
            </a:r>
            <a:r>
              <a:rPr sz="933" spc="40" dirty="0">
                <a:solidFill>
                  <a:srgbClr val="8A80D1"/>
                </a:solidFill>
                <a:latin typeface="Arial"/>
                <a:cs typeface="Arial"/>
              </a:rPr>
              <a:t>/</a:t>
            </a:r>
            <a:r>
              <a:rPr sz="933" spc="-5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dirty="0">
                <a:solidFill>
                  <a:srgbClr val="8A80D1"/>
                </a:solidFill>
                <a:latin typeface="Arial"/>
                <a:cs typeface="Arial"/>
              </a:rPr>
              <a:t>2</a:t>
            </a:r>
            <a:endParaRPr sz="933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71444" y="3729092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11270778" y="3903626"/>
            <a:ext cx="847" cy="56727"/>
          </a:xfrm>
          <a:custGeom>
            <a:avLst/>
            <a:gdLst/>
            <a:ahLst/>
            <a:cxnLst/>
            <a:rect l="l" t="t" r="r" b="b"/>
            <a:pathLst>
              <a:path w="634" h="42544">
                <a:moveTo>
                  <a:pt x="0" y="41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11244744" y="350165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11244744" y="3501659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09"/>
                </a:lnTo>
                <a:lnTo>
                  <a:pt x="5924" y="6187"/>
                </a:lnTo>
                <a:lnTo>
                  <a:pt x="12360" y="1659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4"/>
                </a:lnTo>
                <a:lnTo>
                  <a:pt x="34549" y="6174"/>
                </a:lnTo>
                <a:lnTo>
                  <a:pt x="38349" y="10149"/>
                </a:lnTo>
                <a:lnTo>
                  <a:pt x="40499" y="15524"/>
                </a:lnTo>
                <a:lnTo>
                  <a:pt x="40499" y="21149"/>
                </a:lnTo>
                <a:lnTo>
                  <a:pt x="38907" y="29380"/>
                </a:lnTo>
                <a:lnTo>
                  <a:pt x="34565" y="36103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3"/>
                </a:lnTo>
                <a:lnTo>
                  <a:pt x="1589" y="29380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11271445" y="3558093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11297943" y="3529859"/>
            <a:ext cx="794173" cy="458047"/>
          </a:xfrm>
          <a:custGeom>
            <a:avLst/>
            <a:gdLst/>
            <a:ahLst/>
            <a:cxnLst/>
            <a:rect l="l" t="t" r="r" b="b"/>
            <a:pathLst>
              <a:path w="595629" h="343535">
                <a:moveTo>
                  <a:pt x="599" y="0"/>
                </a:moveTo>
                <a:lnTo>
                  <a:pt x="64189" y="1283"/>
                </a:lnTo>
                <a:lnTo>
                  <a:pt x="127129" y="5007"/>
                </a:lnTo>
                <a:lnTo>
                  <a:pt x="188772" y="10984"/>
                </a:lnTo>
                <a:lnTo>
                  <a:pt x="248465" y="19027"/>
                </a:lnTo>
                <a:lnTo>
                  <a:pt x="305559" y="28948"/>
                </a:lnTo>
                <a:lnTo>
                  <a:pt x="359402" y="40558"/>
                </a:lnTo>
                <a:lnTo>
                  <a:pt x="409346" y="53671"/>
                </a:lnTo>
                <a:lnTo>
                  <a:pt x="454738" y="68098"/>
                </a:lnTo>
                <a:lnTo>
                  <a:pt x="494929" y="83652"/>
                </a:lnTo>
                <a:lnTo>
                  <a:pt x="557105" y="117389"/>
                </a:lnTo>
                <a:lnTo>
                  <a:pt x="590671" y="153379"/>
                </a:lnTo>
                <a:lnTo>
                  <a:pt x="595098" y="171749"/>
                </a:lnTo>
                <a:lnTo>
                  <a:pt x="590639" y="190120"/>
                </a:lnTo>
                <a:lnTo>
                  <a:pt x="557007" y="226109"/>
                </a:lnTo>
                <a:lnTo>
                  <a:pt x="494761" y="259846"/>
                </a:lnTo>
                <a:lnTo>
                  <a:pt x="454533" y="275400"/>
                </a:lnTo>
                <a:lnTo>
                  <a:pt x="409102" y="289827"/>
                </a:lnTo>
                <a:lnTo>
                  <a:pt x="359117" y="302940"/>
                </a:lnTo>
                <a:lnTo>
                  <a:pt x="305229" y="314550"/>
                </a:lnTo>
                <a:lnTo>
                  <a:pt x="248089" y="324471"/>
                </a:lnTo>
                <a:lnTo>
                  <a:pt x="188345" y="332514"/>
                </a:lnTo>
                <a:lnTo>
                  <a:pt x="126649" y="338492"/>
                </a:lnTo>
                <a:lnTo>
                  <a:pt x="63651" y="342216"/>
                </a:lnTo>
                <a:lnTo>
                  <a:pt x="0" y="3434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10701545" y="3122649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688845" y="33265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10688845" y="3326579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709"/>
                </a:lnTo>
                <a:lnTo>
                  <a:pt x="0" y="9270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 txBox="1"/>
          <p:nvPr/>
        </p:nvSpPr>
        <p:spPr>
          <a:xfrm>
            <a:off x="10701545" y="329685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269044" y="3275780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11268944" y="3450059"/>
            <a:ext cx="3387" cy="51647"/>
          </a:xfrm>
          <a:custGeom>
            <a:avLst/>
            <a:gdLst/>
            <a:ahLst/>
            <a:cxnLst/>
            <a:rect l="l" t="t" r="r" b="b"/>
            <a:pathLst>
              <a:path w="2540" h="38735">
                <a:moveTo>
                  <a:pt x="20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11242844" y="3041794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11242844" y="3041794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11269045" y="3098373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39">
                <a:moveTo>
                  <a:pt x="0" y="404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11269844" y="30417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11296744" y="3069843"/>
            <a:ext cx="772160" cy="460587"/>
          </a:xfrm>
          <a:custGeom>
            <a:avLst/>
            <a:gdLst/>
            <a:ahLst/>
            <a:cxnLst/>
            <a:rect l="l" t="t" r="r" b="b"/>
            <a:pathLst>
              <a:path w="579120" h="345439">
                <a:moveTo>
                  <a:pt x="1499" y="345011"/>
                </a:moveTo>
                <a:lnTo>
                  <a:pt x="67989" y="343519"/>
                </a:lnTo>
                <a:lnTo>
                  <a:pt x="133695" y="339201"/>
                </a:lnTo>
                <a:lnTo>
                  <a:pt x="197828" y="332292"/>
                </a:lnTo>
                <a:lnTo>
                  <a:pt x="259599" y="323026"/>
                </a:lnTo>
                <a:lnTo>
                  <a:pt x="318217" y="311641"/>
                </a:lnTo>
                <a:lnTo>
                  <a:pt x="372893" y="298372"/>
                </a:lnTo>
                <a:lnTo>
                  <a:pt x="422835" y="283453"/>
                </a:lnTo>
                <a:lnTo>
                  <a:pt x="467256" y="267121"/>
                </a:lnTo>
                <a:lnTo>
                  <a:pt x="505364" y="249610"/>
                </a:lnTo>
                <a:lnTo>
                  <a:pt x="559483" y="211998"/>
                </a:lnTo>
                <a:lnTo>
                  <a:pt x="578873" y="172499"/>
                </a:lnTo>
                <a:lnTo>
                  <a:pt x="573828" y="152635"/>
                </a:lnTo>
                <a:lnTo>
                  <a:pt x="536105" y="113848"/>
                </a:lnTo>
                <a:lnTo>
                  <a:pt x="466802" y="77887"/>
                </a:lnTo>
                <a:lnTo>
                  <a:pt x="422279" y="61556"/>
                </a:lnTo>
                <a:lnTo>
                  <a:pt x="372228" y="46638"/>
                </a:lnTo>
                <a:lnTo>
                  <a:pt x="317437" y="33369"/>
                </a:lnTo>
                <a:lnTo>
                  <a:pt x="258696" y="21984"/>
                </a:lnTo>
                <a:lnTo>
                  <a:pt x="196792" y="12719"/>
                </a:lnTo>
                <a:lnTo>
                  <a:pt x="132516" y="5810"/>
                </a:lnTo>
                <a:lnTo>
                  <a:pt x="66655" y="1491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 txBox="1"/>
          <p:nvPr/>
        </p:nvSpPr>
        <p:spPr>
          <a:xfrm>
            <a:off x="10701545" y="2662720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688845" y="28666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10688845" y="286664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A80D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 txBox="1"/>
          <p:nvPr/>
        </p:nvSpPr>
        <p:spPr>
          <a:xfrm>
            <a:off x="10701545" y="2836925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1502">
              <a:spcBef>
                <a:spcPts val="133"/>
              </a:spcBef>
            </a:pPr>
            <a:r>
              <a:rPr sz="933" spc="-13" dirty="0">
                <a:solidFill>
                  <a:srgbClr val="8A80D1"/>
                </a:solidFill>
                <a:latin typeface="Arial"/>
                <a:cs typeface="Arial"/>
              </a:rPr>
              <a:t>3x3 conv,</a:t>
            </a:r>
            <a:r>
              <a:rPr sz="933" spc="-33" dirty="0">
                <a:solidFill>
                  <a:srgbClr val="8A80D1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8A80D1"/>
                </a:solidFill>
                <a:latin typeface="Arial"/>
                <a:cs typeface="Arial"/>
              </a:rPr>
              <a:t>128</a:t>
            </a:r>
            <a:endParaRPr sz="933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269044" y="2815847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11269045" y="2990194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5">
                <a:moveTo>
                  <a:pt x="5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4" name="object 64"/>
          <p:cNvSpPr/>
          <p:nvPr/>
        </p:nvSpPr>
        <p:spPr>
          <a:xfrm>
            <a:off x="11242844" y="258823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65"/>
          <p:cNvSpPr/>
          <p:nvPr/>
        </p:nvSpPr>
        <p:spPr>
          <a:xfrm>
            <a:off x="11242844" y="258823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11269045" y="2644442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999"/>
                </a:move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67"/>
          <p:cNvSpPr/>
          <p:nvPr/>
        </p:nvSpPr>
        <p:spPr>
          <a:xfrm>
            <a:off x="11296844" y="2616395"/>
            <a:ext cx="760307" cy="453813"/>
          </a:xfrm>
          <a:custGeom>
            <a:avLst/>
            <a:gdLst/>
            <a:ahLst/>
            <a:cxnLst/>
            <a:rect l="l" t="t" r="r" b="b"/>
            <a:pathLst>
              <a:path w="570229" h="340360">
                <a:moveTo>
                  <a:pt x="0" y="340199"/>
                </a:moveTo>
                <a:lnTo>
                  <a:pt x="65666" y="338728"/>
                </a:lnTo>
                <a:lnTo>
                  <a:pt x="130551" y="334469"/>
                </a:lnTo>
                <a:lnTo>
                  <a:pt x="193877" y="327656"/>
                </a:lnTo>
                <a:lnTo>
                  <a:pt x="254865" y="318520"/>
                </a:lnTo>
                <a:lnTo>
                  <a:pt x="312738" y="307294"/>
                </a:lnTo>
                <a:lnTo>
                  <a:pt x="366718" y="294209"/>
                </a:lnTo>
                <a:lnTo>
                  <a:pt x="416027" y="279499"/>
                </a:lnTo>
                <a:lnTo>
                  <a:pt x="459887" y="263395"/>
                </a:lnTo>
                <a:lnTo>
                  <a:pt x="497520" y="246129"/>
                </a:lnTo>
                <a:lnTo>
                  <a:pt x="550993" y="209043"/>
                </a:lnTo>
                <a:lnTo>
                  <a:pt x="570223" y="170099"/>
                </a:lnTo>
                <a:lnTo>
                  <a:pt x="565312" y="150511"/>
                </a:lnTo>
                <a:lnTo>
                  <a:pt x="528253" y="112264"/>
                </a:lnTo>
                <a:lnTo>
                  <a:pt x="460068" y="76804"/>
                </a:lnTo>
                <a:lnTo>
                  <a:pt x="416249" y="60700"/>
                </a:lnTo>
                <a:lnTo>
                  <a:pt x="366984" y="45989"/>
                </a:lnTo>
                <a:lnTo>
                  <a:pt x="313050" y="32905"/>
                </a:lnTo>
                <a:lnTo>
                  <a:pt x="255226" y="21678"/>
                </a:lnTo>
                <a:lnTo>
                  <a:pt x="194291" y="12542"/>
                </a:lnTo>
                <a:lnTo>
                  <a:pt x="131023" y="5729"/>
                </a:lnTo>
                <a:lnTo>
                  <a:pt x="66199" y="1471"/>
                </a:lnTo>
                <a:lnTo>
                  <a:pt x="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8" name="object 68"/>
          <p:cNvSpPr/>
          <p:nvPr/>
        </p:nvSpPr>
        <p:spPr>
          <a:xfrm>
            <a:off x="11271845" y="2513085"/>
            <a:ext cx="847" cy="80433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87" y="-4762"/>
                </a:moveTo>
                <a:lnTo>
                  <a:pt x="87" y="64912"/>
                </a:lnTo>
              </a:path>
            </a:pathLst>
          </a:custGeom>
          <a:ln w="96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69"/>
          <p:cNvSpPr/>
          <p:nvPr/>
        </p:nvSpPr>
        <p:spPr>
          <a:xfrm>
            <a:off x="11251078" y="245545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0" y="43184"/>
                </a:lnTo>
                <a:lnTo>
                  <a:pt x="15849" y="0"/>
                </a:lnTo>
                <a:lnTo>
                  <a:pt x="31474" y="432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0" name="object 70"/>
          <p:cNvSpPr/>
          <p:nvPr/>
        </p:nvSpPr>
        <p:spPr>
          <a:xfrm>
            <a:off x="11251078" y="245545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64"/>
                </a:moveTo>
                <a:lnTo>
                  <a:pt x="15849" y="0"/>
                </a:lnTo>
                <a:lnTo>
                  <a:pt x="0" y="43184"/>
                </a:lnTo>
                <a:lnTo>
                  <a:pt x="31474" y="432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71"/>
          <p:cNvSpPr txBox="1"/>
          <p:nvPr/>
        </p:nvSpPr>
        <p:spPr>
          <a:xfrm>
            <a:off x="11212385" y="2222011"/>
            <a:ext cx="127847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"/>
                <a:cs typeface="Arial"/>
              </a:rPr>
              <a:t>..</a:t>
            </a:r>
            <a:endParaRPr sz="1333">
              <a:latin typeface="Arial"/>
              <a:cs typeface="Arial"/>
            </a:endParaRPr>
          </a:p>
          <a:p>
            <a:pPr marL="16933"/>
            <a:r>
              <a:rPr sz="1333" dirty="0">
                <a:latin typeface="Arial"/>
                <a:cs typeface="Arial"/>
              </a:rPr>
              <a:t>.</a:t>
            </a:r>
            <a:endParaRPr sz="1333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272810" y="2269713"/>
            <a:ext cx="847" cy="97367"/>
          </a:xfrm>
          <a:custGeom>
            <a:avLst/>
            <a:gdLst/>
            <a:ahLst/>
            <a:cxnLst/>
            <a:rect l="l" t="t" r="r" b="b"/>
            <a:pathLst>
              <a:path w="634" h="73025">
                <a:moveTo>
                  <a:pt x="174" y="-4762"/>
                </a:moveTo>
                <a:lnTo>
                  <a:pt x="174" y="77212"/>
                </a:lnTo>
              </a:path>
            </a:pathLst>
          </a:custGeom>
          <a:ln w="98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73"/>
          <p:cNvSpPr/>
          <p:nvPr/>
        </p:nvSpPr>
        <p:spPr>
          <a:xfrm>
            <a:off x="11252278" y="221207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0" y="43152"/>
                </a:lnTo>
                <a:lnTo>
                  <a:pt x="15949" y="0"/>
                </a:lnTo>
                <a:lnTo>
                  <a:pt x="31474" y="4329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4" name="object 74"/>
          <p:cNvSpPr/>
          <p:nvPr/>
        </p:nvSpPr>
        <p:spPr>
          <a:xfrm>
            <a:off x="11252278" y="221207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97"/>
                </a:moveTo>
                <a:lnTo>
                  <a:pt x="15949" y="0"/>
                </a:lnTo>
                <a:lnTo>
                  <a:pt x="0" y="43152"/>
                </a:lnTo>
                <a:lnTo>
                  <a:pt x="31474" y="4329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75"/>
          <p:cNvSpPr txBox="1"/>
          <p:nvPr/>
        </p:nvSpPr>
        <p:spPr>
          <a:xfrm>
            <a:off x="10706378" y="175378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693679" y="1957719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77"/>
          <p:cNvSpPr/>
          <p:nvPr/>
        </p:nvSpPr>
        <p:spPr>
          <a:xfrm>
            <a:off x="10693678" y="1957719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 txBox="1"/>
          <p:nvPr/>
        </p:nvSpPr>
        <p:spPr>
          <a:xfrm>
            <a:off x="10706378" y="1927988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1273876" y="1906919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/>
          <p:nvPr/>
        </p:nvSpPr>
        <p:spPr>
          <a:xfrm>
            <a:off x="11246611" y="213711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11246611" y="213711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92" y="12917"/>
                </a:lnTo>
                <a:lnTo>
                  <a:pt x="5934" y="6194"/>
                </a:lnTo>
                <a:lnTo>
                  <a:pt x="12371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74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10" y="29383"/>
                </a:lnTo>
                <a:lnTo>
                  <a:pt x="34574" y="36105"/>
                </a:lnTo>
                <a:lnTo>
                  <a:pt x="28139" y="40638"/>
                </a:lnTo>
                <a:lnTo>
                  <a:pt x="20249" y="42299"/>
                </a:lnTo>
                <a:lnTo>
                  <a:pt x="12371" y="40638"/>
                </a:lnTo>
                <a:lnTo>
                  <a:pt x="5934" y="36105"/>
                </a:lnTo>
                <a:lnTo>
                  <a:pt x="1592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82"/>
          <p:cNvSpPr/>
          <p:nvPr/>
        </p:nvSpPr>
        <p:spPr>
          <a:xfrm>
            <a:off x="11273610" y="2081512"/>
            <a:ext cx="847" cy="55880"/>
          </a:xfrm>
          <a:custGeom>
            <a:avLst/>
            <a:gdLst/>
            <a:ahLst/>
            <a:cxnLst/>
            <a:rect l="l" t="t" r="r" b="b"/>
            <a:pathLst>
              <a:path w="634" h="41909">
                <a:moveTo>
                  <a:pt x="149" y="-4762"/>
                </a:moveTo>
                <a:lnTo>
                  <a:pt x="149" y="46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83"/>
          <p:cNvSpPr/>
          <p:nvPr/>
        </p:nvSpPr>
        <p:spPr>
          <a:xfrm>
            <a:off x="11246611" y="167947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4" name="object 84"/>
          <p:cNvSpPr/>
          <p:nvPr/>
        </p:nvSpPr>
        <p:spPr>
          <a:xfrm>
            <a:off x="11246611" y="1679473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624" y="0"/>
                </a:lnTo>
                <a:lnTo>
                  <a:pt x="30774" y="2229"/>
                </a:lnTo>
                <a:lnTo>
                  <a:pt x="34574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85"/>
          <p:cNvSpPr/>
          <p:nvPr/>
        </p:nvSpPr>
        <p:spPr>
          <a:xfrm>
            <a:off x="11273477" y="1735910"/>
            <a:ext cx="847" cy="48260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149" y="-4762"/>
                </a:moveTo>
                <a:lnTo>
                  <a:pt x="149" y="40464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6" name="object 86"/>
          <p:cNvSpPr/>
          <p:nvPr/>
        </p:nvSpPr>
        <p:spPr>
          <a:xfrm>
            <a:off x="11300609" y="1707673"/>
            <a:ext cx="802640" cy="458047"/>
          </a:xfrm>
          <a:custGeom>
            <a:avLst/>
            <a:gdLst/>
            <a:ahLst/>
            <a:cxnLst/>
            <a:rect l="l" t="t" r="r" b="b"/>
            <a:pathLst>
              <a:path w="601979" h="343534">
                <a:moveTo>
                  <a:pt x="0" y="0"/>
                </a:moveTo>
                <a:lnTo>
                  <a:pt x="64352" y="1281"/>
                </a:lnTo>
                <a:lnTo>
                  <a:pt x="128045" y="5002"/>
                </a:lnTo>
                <a:lnTo>
                  <a:pt x="190421" y="10975"/>
                </a:lnTo>
                <a:lnTo>
                  <a:pt x="250825" y="19011"/>
                </a:lnTo>
                <a:lnTo>
                  <a:pt x="308596" y="28923"/>
                </a:lnTo>
                <a:lnTo>
                  <a:pt x="363080" y="40523"/>
                </a:lnTo>
                <a:lnTo>
                  <a:pt x="413617" y="53624"/>
                </a:lnTo>
                <a:lnTo>
                  <a:pt x="459552" y="68039"/>
                </a:lnTo>
                <a:lnTo>
                  <a:pt x="500225" y="83579"/>
                </a:lnTo>
                <a:lnTo>
                  <a:pt x="534981" y="100058"/>
                </a:lnTo>
                <a:lnTo>
                  <a:pt x="584108" y="135078"/>
                </a:lnTo>
                <a:lnTo>
                  <a:pt x="601673" y="171599"/>
                </a:lnTo>
                <a:lnTo>
                  <a:pt x="597196" y="189954"/>
                </a:lnTo>
                <a:lnTo>
                  <a:pt x="563258" y="225912"/>
                </a:lnTo>
                <a:lnTo>
                  <a:pt x="500393" y="259619"/>
                </a:lnTo>
                <a:lnTo>
                  <a:pt x="459756" y="275159"/>
                </a:lnTo>
                <a:lnTo>
                  <a:pt x="413861" y="289574"/>
                </a:lnTo>
                <a:lnTo>
                  <a:pt x="363365" y="302675"/>
                </a:lnTo>
                <a:lnTo>
                  <a:pt x="308926" y="314276"/>
                </a:lnTo>
                <a:lnTo>
                  <a:pt x="251201" y="324188"/>
                </a:lnTo>
                <a:lnTo>
                  <a:pt x="190848" y="332224"/>
                </a:lnTo>
                <a:lnTo>
                  <a:pt x="128525" y="338196"/>
                </a:lnTo>
                <a:lnTo>
                  <a:pt x="64889" y="341917"/>
                </a:lnTo>
                <a:lnTo>
                  <a:pt x="599" y="343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87"/>
          <p:cNvSpPr/>
          <p:nvPr/>
        </p:nvSpPr>
        <p:spPr>
          <a:xfrm>
            <a:off x="10691245" y="13302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8" name="object 88"/>
          <p:cNvSpPr/>
          <p:nvPr/>
        </p:nvSpPr>
        <p:spPr>
          <a:xfrm>
            <a:off x="10691245" y="1330207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89"/>
          <p:cNvSpPr txBox="1"/>
          <p:nvPr/>
        </p:nvSpPr>
        <p:spPr>
          <a:xfrm>
            <a:off x="10703945" y="1300483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691245" y="15044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91"/>
          <p:cNvSpPr/>
          <p:nvPr/>
        </p:nvSpPr>
        <p:spPr>
          <a:xfrm>
            <a:off x="10691245" y="1504414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2" name="object 92"/>
          <p:cNvSpPr txBox="1"/>
          <p:nvPr/>
        </p:nvSpPr>
        <p:spPr>
          <a:xfrm>
            <a:off x="10703945" y="1474688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1271444" y="1453613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4" name="object 94"/>
          <p:cNvSpPr/>
          <p:nvPr/>
        </p:nvSpPr>
        <p:spPr>
          <a:xfrm>
            <a:off x="11271611" y="1627874"/>
            <a:ext cx="2540" cy="51647"/>
          </a:xfrm>
          <a:custGeom>
            <a:avLst/>
            <a:gdLst/>
            <a:ahLst/>
            <a:cxnLst/>
            <a:rect l="l" t="t" r="r" b="b"/>
            <a:pathLst>
              <a:path w="1904" h="38734">
                <a:moveTo>
                  <a:pt x="1499" y="386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95"/>
          <p:cNvSpPr/>
          <p:nvPr/>
        </p:nvSpPr>
        <p:spPr>
          <a:xfrm>
            <a:off x="11244744" y="12196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20249" y="42299"/>
                </a:move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6" name="object 96"/>
          <p:cNvSpPr/>
          <p:nvPr/>
        </p:nvSpPr>
        <p:spPr>
          <a:xfrm>
            <a:off x="11244744" y="121962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4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9"/>
                </a:lnTo>
                <a:lnTo>
                  <a:pt x="34549" y="6194"/>
                </a:lnTo>
                <a:lnTo>
                  <a:pt x="38349" y="10162"/>
                </a:lnTo>
                <a:lnTo>
                  <a:pt x="40499" y="15542"/>
                </a:lnTo>
                <a:lnTo>
                  <a:pt x="40499" y="21149"/>
                </a:lnTo>
                <a:lnTo>
                  <a:pt x="38907" y="29383"/>
                </a:lnTo>
                <a:lnTo>
                  <a:pt x="34565" y="36105"/>
                </a:lnTo>
                <a:lnTo>
                  <a:pt x="28128" y="40638"/>
                </a:lnTo>
                <a:lnTo>
                  <a:pt x="20249" y="42299"/>
                </a:lnTo>
                <a:lnTo>
                  <a:pt x="12360" y="40638"/>
                </a:lnTo>
                <a:lnTo>
                  <a:pt x="5924" y="36105"/>
                </a:lnTo>
                <a:lnTo>
                  <a:pt x="1589" y="29383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97"/>
          <p:cNvSpPr/>
          <p:nvPr/>
        </p:nvSpPr>
        <p:spPr>
          <a:xfrm>
            <a:off x="11271445" y="1276207"/>
            <a:ext cx="847" cy="54187"/>
          </a:xfrm>
          <a:custGeom>
            <a:avLst/>
            <a:gdLst/>
            <a:ahLst/>
            <a:cxnLst/>
            <a:rect l="l" t="t" r="r" b="b"/>
            <a:pathLst>
              <a:path w="634" h="40640">
                <a:moveTo>
                  <a:pt x="149" y="-4762"/>
                </a:moveTo>
                <a:lnTo>
                  <a:pt x="149" y="452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8" name="object 98"/>
          <p:cNvSpPr/>
          <p:nvPr/>
        </p:nvSpPr>
        <p:spPr>
          <a:xfrm>
            <a:off x="11271744" y="12196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99"/>
          <p:cNvSpPr/>
          <p:nvPr/>
        </p:nvSpPr>
        <p:spPr>
          <a:xfrm>
            <a:off x="11298609" y="1247673"/>
            <a:ext cx="816187" cy="460587"/>
          </a:xfrm>
          <a:custGeom>
            <a:avLst/>
            <a:gdLst/>
            <a:ahLst/>
            <a:cxnLst/>
            <a:rect l="l" t="t" r="r" b="b"/>
            <a:pathLst>
              <a:path w="612140" h="345440">
                <a:moveTo>
                  <a:pt x="1499" y="344999"/>
                </a:moveTo>
                <a:lnTo>
                  <a:pt x="66770" y="343710"/>
                </a:lnTo>
                <a:lnTo>
                  <a:pt x="131377" y="339970"/>
                </a:lnTo>
                <a:lnTo>
                  <a:pt x="194655" y="333966"/>
                </a:lnTo>
                <a:lnTo>
                  <a:pt x="255933" y="325888"/>
                </a:lnTo>
                <a:lnTo>
                  <a:pt x="314544" y="315924"/>
                </a:lnTo>
                <a:lnTo>
                  <a:pt x="369819" y="304263"/>
                </a:lnTo>
                <a:lnTo>
                  <a:pt x="421089" y="291093"/>
                </a:lnTo>
                <a:lnTo>
                  <a:pt x="467687" y="276602"/>
                </a:lnTo>
                <a:lnTo>
                  <a:pt x="508945" y="260981"/>
                </a:lnTo>
                <a:lnTo>
                  <a:pt x="544193" y="244416"/>
                </a:lnTo>
                <a:lnTo>
                  <a:pt x="593987" y="209212"/>
                </a:lnTo>
                <a:lnTo>
                  <a:pt x="611723" y="172499"/>
                </a:lnTo>
                <a:lnTo>
                  <a:pt x="607116" y="154048"/>
                </a:lnTo>
                <a:lnTo>
                  <a:pt x="572518" y="117902"/>
                </a:lnTo>
                <a:lnTo>
                  <a:pt x="508526" y="84018"/>
                </a:lnTo>
                <a:lnTo>
                  <a:pt x="467176" y="68396"/>
                </a:lnTo>
                <a:lnTo>
                  <a:pt x="420480" y="53906"/>
                </a:lnTo>
                <a:lnTo>
                  <a:pt x="369106" y="40736"/>
                </a:lnTo>
                <a:lnTo>
                  <a:pt x="313721" y="29074"/>
                </a:lnTo>
                <a:lnTo>
                  <a:pt x="254993" y="19110"/>
                </a:lnTo>
                <a:lnTo>
                  <a:pt x="193589" y="11032"/>
                </a:lnTo>
                <a:lnTo>
                  <a:pt x="130177" y="5029"/>
                </a:lnTo>
                <a:lnTo>
                  <a:pt x="65425" y="1288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0" name="object 100"/>
          <p:cNvSpPr/>
          <p:nvPr/>
        </p:nvSpPr>
        <p:spPr>
          <a:xfrm>
            <a:off x="10691245" y="870275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101"/>
          <p:cNvSpPr/>
          <p:nvPr/>
        </p:nvSpPr>
        <p:spPr>
          <a:xfrm>
            <a:off x="10691245" y="870275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2" name="object 102"/>
          <p:cNvSpPr txBox="1"/>
          <p:nvPr/>
        </p:nvSpPr>
        <p:spPr>
          <a:xfrm>
            <a:off x="10703945" y="840549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0691245" y="10444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4" name="object 104"/>
          <p:cNvSpPr/>
          <p:nvPr/>
        </p:nvSpPr>
        <p:spPr>
          <a:xfrm>
            <a:off x="10691245" y="1044480"/>
            <a:ext cx="1160780" cy="123613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8" y="0"/>
                </a:lnTo>
                <a:lnTo>
                  <a:pt x="870298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105"/>
          <p:cNvSpPr txBox="1"/>
          <p:nvPr/>
        </p:nvSpPr>
        <p:spPr>
          <a:xfrm>
            <a:off x="10703945" y="1014756"/>
            <a:ext cx="1135380" cy="1606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4521">
              <a:spcBef>
                <a:spcPts val="133"/>
              </a:spcBef>
            </a:pPr>
            <a:r>
              <a:rPr sz="933" spc="-13" dirty="0">
                <a:solidFill>
                  <a:srgbClr val="38751C"/>
                </a:solidFill>
                <a:latin typeface="Arial"/>
                <a:cs typeface="Arial"/>
              </a:rPr>
              <a:t>3x3 conv,</a:t>
            </a:r>
            <a:r>
              <a:rPr sz="933" spc="-27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933" spc="-7" dirty="0">
                <a:solidFill>
                  <a:srgbClr val="38751C"/>
                </a:solidFill>
                <a:latin typeface="Arial"/>
                <a:cs typeface="Arial"/>
              </a:rPr>
              <a:t>64</a:t>
            </a:r>
            <a:endParaRPr sz="933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271444" y="993681"/>
            <a:ext cx="0" cy="508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107"/>
          <p:cNvSpPr/>
          <p:nvPr/>
        </p:nvSpPr>
        <p:spPr>
          <a:xfrm>
            <a:off x="11271345" y="1168025"/>
            <a:ext cx="847" cy="51647"/>
          </a:xfrm>
          <a:custGeom>
            <a:avLst/>
            <a:gdLst/>
            <a:ahLst/>
            <a:cxnLst/>
            <a:rect l="l" t="t" r="r" b="b"/>
            <a:pathLst>
              <a:path w="634" h="38734">
                <a:moveTo>
                  <a:pt x="149" y="-4762"/>
                </a:moveTo>
                <a:lnTo>
                  <a:pt x="149" y="4346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8" name="object 108"/>
          <p:cNvSpPr/>
          <p:nvPr/>
        </p:nvSpPr>
        <p:spPr>
          <a:xfrm>
            <a:off x="11298744" y="778625"/>
            <a:ext cx="827193" cy="469900"/>
          </a:xfrm>
          <a:custGeom>
            <a:avLst/>
            <a:gdLst/>
            <a:ahLst/>
            <a:cxnLst/>
            <a:rect l="l" t="t" r="r" b="b"/>
            <a:pathLst>
              <a:path w="620395" h="352425">
                <a:moveTo>
                  <a:pt x="0" y="351899"/>
                </a:moveTo>
                <a:lnTo>
                  <a:pt x="66334" y="350584"/>
                </a:lnTo>
                <a:lnTo>
                  <a:pt x="131985" y="346769"/>
                </a:lnTo>
                <a:lnTo>
                  <a:pt x="196276" y="340645"/>
                </a:lnTo>
                <a:lnTo>
                  <a:pt x="258531" y="332406"/>
                </a:lnTo>
                <a:lnTo>
                  <a:pt x="318073" y="322243"/>
                </a:lnTo>
                <a:lnTo>
                  <a:pt x="374226" y="310348"/>
                </a:lnTo>
                <a:lnTo>
                  <a:pt x="426311" y="296915"/>
                </a:lnTo>
                <a:lnTo>
                  <a:pt x="473653" y="282135"/>
                </a:lnTo>
                <a:lnTo>
                  <a:pt x="515575" y="266200"/>
                </a:lnTo>
                <a:lnTo>
                  <a:pt x="551401" y="249304"/>
                </a:lnTo>
                <a:lnTo>
                  <a:pt x="602054" y="213396"/>
                </a:lnTo>
                <a:lnTo>
                  <a:pt x="620198" y="175949"/>
                </a:lnTo>
                <a:lnTo>
                  <a:pt x="615608" y="157129"/>
                </a:lnTo>
                <a:lnTo>
                  <a:pt x="580697" y="120260"/>
                </a:lnTo>
                <a:lnTo>
                  <a:pt x="515994" y="85698"/>
                </a:lnTo>
                <a:lnTo>
                  <a:pt x="474165" y="69764"/>
                </a:lnTo>
                <a:lnTo>
                  <a:pt x="426921" y="54984"/>
                </a:lnTo>
                <a:lnTo>
                  <a:pt x="374938" y="41550"/>
                </a:lnTo>
                <a:lnTo>
                  <a:pt x="318896" y="29656"/>
                </a:lnTo>
                <a:lnTo>
                  <a:pt x="259472" y="19492"/>
                </a:lnTo>
                <a:lnTo>
                  <a:pt x="197342" y="11253"/>
                </a:lnTo>
                <a:lnTo>
                  <a:pt x="133185" y="5129"/>
                </a:lnTo>
                <a:lnTo>
                  <a:pt x="67678" y="1314"/>
                </a:ln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109"/>
          <p:cNvSpPr/>
          <p:nvPr/>
        </p:nvSpPr>
        <p:spPr>
          <a:xfrm>
            <a:off x="11246644" y="75045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20249" y="42299"/>
                </a:move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0" name="object 110"/>
          <p:cNvSpPr/>
          <p:nvPr/>
        </p:nvSpPr>
        <p:spPr>
          <a:xfrm>
            <a:off x="11246643" y="750455"/>
            <a:ext cx="54187" cy="56727"/>
          </a:xfrm>
          <a:custGeom>
            <a:avLst/>
            <a:gdLst/>
            <a:ahLst/>
            <a:cxnLst/>
            <a:rect l="l" t="t" r="r" b="b"/>
            <a:pathLst>
              <a:path w="40640" h="42545">
                <a:moveTo>
                  <a:pt x="0" y="21149"/>
                </a:moveTo>
                <a:lnTo>
                  <a:pt x="1589" y="12917"/>
                </a:lnTo>
                <a:lnTo>
                  <a:pt x="5924" y="6194"/>
                </a:lnTo>
                <a:lnTo>
                  <a:pt x="12360" y="1662"/>
                </a:lnTo>
                <a:lnTo>
                  <a:pt x="20249" y="0"/>
                </a:lnTo>
                <a:lnTo>
                  <a:pt x="25599" y="0"/>
                </a:lnTo>
                <a:lnTo>
                  <a:pt x="30749" y="2227"/>
                </a:lnTo>
                <a:lnTo>
                  <a:pt x="34549" y="6194"/>
                </a:lnTo>
                <a:lnTo>
                  <a:pt x="38349" y="10159"/>
                </a:lnTo>
                <a:lnTo>
                  <a:pt x="40499" y="15539"/>
                </a:lnTo>
                <a:lnTo>
                  <a:pt x="40499" y="21149"/>
                </a:lnTo>
                <a:lnTo>
                  <a:pt x="38907" y="29382"/>
                </a:lnTo>
                <a:lnTo>
                  <a:pt x="34565" y="36104"/>
                </a:lnTo>
                <a:lnTo>
                  <a:pt x="28128" y="40637"/>
                </a:lnTo>
                <a:lnTo>
                  <a:pt x="20249" y="42299"/>
                </a:lnTo>
                <a:lnTo>
                  <a:pt x="12360" y="40637"/>
                </a:lnTo>
                <a:lnTo>
                  <a:pt x="5924" y="36104"/>
                </a:lnTo>
                <a:lnTo>
                  <a:pt x="1589" y="29382"/>
                </a:lnTo>
                <a:lnTo>
                  <a:pt x="0" y="21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111"/>
          <p:cNvSpPr/>
          <p:nvPr/>
        </p:nvSpPr>
        <p:spPr>
          <a:xfrm>
            <a:off x="11271445" y="806675"/>
            <a:ext cx="2540" cy="64347"/>
          </a:xfrm>
          <a:custGeom>
            <a:avLst/>
            <a:gdLst/>
            <a:ahLst/>
            <a:cxnLst/>
            <a:rect l="l" t="t" r="r" b="b"/>
            <a:pathLst>
              <a:path w="1904" h="48259">
                <a:moveTo>
                  <a:pt x="0" y="47699"/>
                </a:moveTo>
                <a:lnTo>
                  <a:pt x="14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2" name="object 112"/>
          <p:cNvSpPr/>
          <p:nvPr/>
        </p:nvSpPr>
        <p:spPr>
          <a:xfrm>
            <a:off x="11273844" y="687296"/>
            <a:ext cx="0" cy="70273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132"/>
                </a:lnTo>
              </a:path>
            </a:pathLst>
          </a:custGeom>
          <a:ln w="98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10681013" y="190632"/>
          <a:ext cx="1160780" cy="48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552">
                <a:tc>
                  <a:txBody>
                    <a:bodyPr/>
                    <a:lstStyle/>
                    <a:p>
                      <a:pPr marL="22225" algn="ctr">
                        <a:lnSpc>
                          <a:spcPts val="76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Softmax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875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FC</a:t>
                      </a:r>
                      <a:r>
                        <a:rPr sz="900" spc="-1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38751C"/>
                      </a:solidFill>
                      <a:prstDash val="solid"/>
                    </a:lnL>
                    <a:lnR w="19050">
                      <a:solidFill>
                        <a:srgbClr val="38751C"/>
                      </a:solidFill>
                      <a:prstDash val="solid"/>
                    </a:lnR>
                    <a:lnT w="19050">
                      <a:solidFill>
                        <a:srgbClr val="38751C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D8E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marL="18415" algn="ctr">
                        <a:lnSpc>
                          <a:spcPts val="70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4985E8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985E8"/>
                      </a:solidFill>
                      <a:prstDash val="solid"/>
                    </a:lnL>
                    <a:lnR w="19050">
                      <a:solidFill>
                        <a:srgbClr val="4985E8"/>
                      </a:solidFill>
                      <a:prstDash val="solid"/>
                    </a:lnR>
                    <a:lnT w="19050">
                      <a:solidFill>
                        <a:srgbClr val="4985E8"/>
                      </a:solidFill>
                      <a:prstDash val="solid"/>
                    </a:lnT>
                    <a:lnB w="19050">
                      <a:solidFill>
                        <a:srgbClr val="4985E8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object 114"/>
          <p:cNvSpPr txBox="1"/>
          <p:nvPr/>
        </p:nvSpPr>
        <p:spPr>
          <a:xfrm>
            <a:off x="7544778" y="2929617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911686" y="3355560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6" name="object 116"/>
          <p:cNvSpPr txBox="1"/>
          <p:nvPr/>
        </p:nvSpPr>
        <p:spPr>
          <a:xfrm>
            <a:off x="6911686" y="3355559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911819" y="2421131"/>
            <a:ext cx="1154853" cy="414867"/>
          </a:xfrm>
          <a:custGeom>
            <a:avLst/>
            <a:gdLst/>
            <a:ahLst/>
            <a:cxnLst/>
            <a:rect l="l" t="t" r="r" b="b"/>
            <a:pathLst>
              <a:path w="866139" h="311150">
                <a:moveTo>
                  <a:pt x="0" y="0"/>
                </a:moveTo>
                <a:lnTo>
                  <a:pt x="866098" y="0"/>
                </a:lnTo>
                <a:lnTo>
                  <a:pt x="866098" y="311099"/>
                </a:lnTo>
                <a:lnTo>
                  <a:pt x="0" y="311099"/>
                </a:lnTo>
                <a:lnTo>
                  <a:pt x="0" y="0"/>
                </a:lnTo>
                <a:close/>
              </a:path>
            </a:pathLst>
          </a:custGeom>
          <a:solidFill>
            <a:srgbClr val="FBE4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8" name="object 118"/>
          <p:cNvSpPr txBox="1"/>
          <p:nvPr/>
        </p:nvSpPr>
        <p:spPr>
          <a:xfrm>
            <a:off x="6911819" y="2421131"/>
            <a:ext cx="1154853" cy="325729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739" rIns="0" bIns="0" rtlCol="0">
            <a:spAutoFit/>
          </a:bodyPr>
          <a:lstStyle/>
          <a:p>
            <a:pPr marL="365751">
              <a:spcBef>
                <a:spcPts val="619"/>
              </a:spcBef>
            </a:pPr>
            <a:r>
              <a:rPr sz="1600" spc="-27" dirty="0">
                <a:solidFill>
                  <a:srgbClr val="FF9900"/>
                </a:solidFill>
                <a:latin typeface="Arial"/>
                <a:cs typeface="Arial"/>
              </a:rPr>
              <a:t>conv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489084" y="2912174"/>
            <a:ext cx="0" cy="443653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53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0" name="object 120"/>
          <p:cNvSpPr/>
          <p:nvPr/>
        </p:nvSpPr>
        <p:spPr>
          <a:xfrm>
            <a:off x="7468118" y="28545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0" y="43224"/>
                </a:lnTo>
                <a:lnTo>
                  <a:pt x="15724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121"/>
          <p:cNvSpPr/>
          <p:nvPr/>
        </p:nvSpPr>
        <p:spPr>
          <a:xfrm>
            <a:off x="7468118" y="285454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2" name="object 122"/>
          <p:cNvSpPr/>
          <p:nvPr/>
        </p:nvSpPr>
        <p:spPr>
          <a:xfrm>
            <a:off x="7489217" y="2121333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123"/>
          <p:cNvSpPr/>
          <p:nvPr/>
        </p:nvSpPr>
        <p:spPr>
          <a:xfrm>
            <a:off x="7468218" y="20636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4" name="object 124"/>
          <p:cNvSpPr/>
          <p:nvPr/>
        </p:nvSpPr>
        <p:spPr>
          <a:xfrm>
            <a:off x="7468218" y="2063699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125"/>
          <p:cNvSpPr/>
          <p:nvPr/>
        </p:nvSpPr>
        <p:spPr>
          <a:xfrm>
            <a:off x="7394186" y="3782509"/>
            <a:ext cx="189799" cy="48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6" name="object 126"/>
          <p:cNvSpPr/>
          <p:nvPr/>
        </p:nvSpPr>
        <p:spPr>
          <a:xfrm>
            <a:off x="7571284" y="1954463"/>
            <a:ext cx="1163320" cy="2214880"/>
          </a:xfrm>
          <a:custGeom>
            <a:avLst/>
            <a:gdLst/>
            <a:ahLst/>
            <a:cxnLst/>
            <a:rect l="l" t="t" r="r" b="b"/>
            <a:pathLst>
              <a:path w="872490" h="1661160">
                <a:moveTo>
                  <a:pt x="0" y="1660921"/>
                </a:moveTo>
                <a:lnTo>
                  <a:pt x="45056" y="1659448"/>
                </a:lnTo>
                <a:lnTo>
                  <a:pt x="89955" y="1655095"/>
                </a:lnTo>
                <a:lnTo>
                  <a:pt x="134597" y="1647967"/>
                </a:lnTo>
                <a:lnTo>
                  <a:pt x="178878" y="1638166"/>
                </a:lnTo>
                <a:lnTo>
                  <a:pt x="222699" y="1625795"/>
                </a:lnTo>
                <a:lnTo>
                  <a:pt x="265956" y="1610956"/>
                </a:lnTo>
                <a:lnTo>
                  <a:pt x="308549" y="1593753"/>
                </a:lnTo>
                <a:lnTo>
                  <a:pt x="350376" y="1574288"/>
                </a:lnTo>
                <a:lnTo>
                  <a:pt x="391336" y="1552664"/>
                </a:lnTo>
                <a:lnTo>
                  <a:pt x="431326" y="1528983"/>
                </a:lnTo>
                <a:lnTo>
                  <a:pt x="470246" y="1503350"/>
                </a:lnTo>
                <a:lnTo>
                  <a:pt x="507993" y="1475866"/>
                </a:lnTo>
                <a:lnTo>
                  <a:pt x="544467" y="1446634"/>
                </a:lnTo>
                <a:lnTo>
                  <a:pt x="579565" y="1415757"/>
                </a:lnTo>
                <a:lnTo>
                  <a:pt x="613187" y="1383338"/>
                </a:lnTo>
                <a:lnTo>
                  <a:pt x="645230" y="1349479"/>
                </a:lnTo>
                <a:lnTo>
                  <a:pt x="675593" y="1314284"/>
                </a:lnTo>
                <a:lnTo>
                  <a:pt x="704175" y="1277856"/>
                </a:lnTo>
                <a:lnTo>
                  <a:pt x="730873" y="1240296"/>
                </a:lnTo>
                <a:lnTo>
                  <a:pt x="755587" y="1201708"/>
                </a:lnTo>
                <a:lnTo>
                  <a:pt x="778215" y="1162196"/>
                </a:lnTo>
                <a:lnTo>
                  <a:pt x="798655" y="1121860"/>
                </a:lnTo>
                <a:lnTo>
                  <a:pt x="816806" y="1080805"/>
                </a:lnTo>
                <a:lnTo>
                  <a:pt x="832566" y="1039133"/>
                </a:lnTo>
                <a:lnTo>
                  <a:pt x="845833" y="996947"/>
                </a:lnTo>
                <a:lnTo>
                  <a:pt x="856507" y="954349"/>
                </a:lnTo>
                <a:lnTo>
                  <a:pt x="864485" y="911444"/>
                </a:lnTo>
                <a:lnTo>
                  <a:pt x="869665" y="868332"/>
                </a:lnTo>
                <a:lnTo>
                  <a:pt x="871948" y="825118"/>
                </a:lnTo>
                <a:lnTo>
                  <a:pt x="870995" y="776922"/>
                </a:lnTo>
                <a:lnTo>
                  <a:pt x="866457" y="728870"/>
                </a:lnTo>
                <a:lnTo>
                  <a:pt x="858479" y="681102"/>
                </a:lnTo>
                <a:lnTo>
                  <a:pt x="847209" y="633763"/>
                </a:lnTo>
                <a:lnTo>
                  <a:pt x="832791" y="586994"/>
                </a:lnTo>
                <a:lnTo>
                  <a:pt x="815372" y="540939"/>
                </a:lnTo>
                <a:lnTo>
                  <a:pt x="795097" y="495739"/>
                </a:lnTo>
                <a:lnTo>
                  <a:pt x="772114" y="451538"/>
                </a:lnTo>
                <a:lnTo>
                  <a:pt x="746568" y="408479"/>
                </a:lnTo>
                <a:lnTo>
                  <a:pt x="718605" y="366703"/>
                </a:lnTo>
                <a:lnTo>
                  <a:pt x="688370" y="326354"/>
                </a:lnTo>
                <a:lnTo>
                  <a:pt x="656011" y="287574"/>
                </a:lnTo>
                <a:lnTo>
                  <a:pt x="621673" y="250506"/>
                </a:lnTo>
                <a:lnTo>
                  <a:pt x="582415" y="212447"/>
                </a:lnTo>
                <a:lnTo>
                  <a:pt x="541190" y="176746"/>
                </a:lnTo>
                <a:lnTo>
                  <a:pt x="498186" y="143584"/>
                </a:lnTo>
                <a:lnTo>
                  <a:pt x="453590" y="113142"/>
                </a:lnTo>
                <a:lnTo>
                  <a:pt x="407590" y="85603"/>
                </a:lnTo>
                <a:lnTo>
                  <a:pt x="360374" y="61147"/>
                </a:lnTo>
                <a:lnTo>
                  <a:pt x="324265" y="44937"/>
                </a:lnTo>
                <a:lnTo>
                  <a:pt x="287652" y="30640"/>
                </a:lnTo>
                <a:lnTo>
                  <a:pt x="250613" y="18333"/>
                </a:lnTo>
                <a:lnTo>
                  <a:pt x="213224" y="8092"/>
                </a:lnTo>
                <a:lnTo>
                  <a:pt x="194424" y="3769"/>
                </a:lnTo>
                <a:lnTo>
                  <a:pt x="191299" y="3094"/>
                </a:lnTo>
                <a:lnTo>
                  <a:pt x="188149" y="2442"/>
                </a:lnTo>
                <a:lnTo>
                  <a:pt x="185024" y="1814"/>
                </a:lnTo>
                <a:lnTo>
                  <a:pt x="175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127"/>
          <p:cNvSpPr/>
          <p:nvPr/>
        </p:nvSpPr>
        <p:spPr>
          <a:xfrm>
            <a:off x="7677951" y="1899990"/>
            <a:ext cx="144099" cy="108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8" name="object 128"/>
          <p:cNvSpPr txBox="1"/>
          <p:nvPr/>
        </p:nvSpPr>
        <p:spPr>
          <a:xfrm>
            <a:off x="8832269" y="2785498"/>
            <a:ext cx="78486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19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2219"/>
              </a:lnSpc>
            </a:pPr>
            <a:r>
              <a:rPr sz="1867" spc="-7" dirty="0">
                <a:latin typeface="Arial"/>
                <a:cs typeface="Arial"/>
              </a:rPr>
              <a:t>identity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399448" y="1703815"/>
            <a:ext cx="8415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021219" y="2879147"/>
            <a:ext cx="4546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F(x)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646377" y="1405621"/>
            <a:ext cx="42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relu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489217" y="1410134"/>
            <a:ext cx="0" cy="300567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484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133"/>
          <p:cNvSpPr/>
          <p:nvPr/>
        </p:nvSpPr>
        <p:spPr>
          <a:xfrm>
            <a:off x="7468218" y="13525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0" y="43224"/>
                </a:lnTo>
                <a:lnTo>
                  <a:pt x="15749" y="0"/>
                </a:lnTo>
                <a:lnTo>
                  <a:pt x="31474" y="4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4" name="object 134"/>
          <p:cNvSpPr/>
          <p:nvPr/>
        </p:nvSpPr>
        <p:spPr>
          <a:xfrm>
            <a:off x="7468218" y="13525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74" y="43224"/>
                </a:moveTo>
                <a:lnTo>
                  <a:pt x="15749" y="0"/>
                </a:lnTo>
                <a:lnTo>
                  <a:pt x="0" y="43224"/>
                </a:lnTo>
                <a:lnTo>
                  <a:pt x="31474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135"/>
          <p:cNvSpPr txBox="1"/>
          <p:nvPr/>
        </p:nvSpPr>
        <p:spPr>
          <a:xfrm>
            <a:off x="6732417" y="4285149"/>
            <a:ext cx="1574800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93131" algn="ctr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87"/>
              </a:lnSpc>
            </a:pPr>
            <a:r>
              <a:rPr sz="1867" spc="-7" dirty="0">
                <a:latin typeface="Arial"/>
                <a:cs typeface="Arial"/>
              </a:rPr>
              <a:t>Residual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block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24885" y="1776020"/>
            <a:ext cx="329353" cy="329353"/>
          </a:xfrm>
          <a:custGeom>
            <a:avLst/>
            <a:gdLst/>
            <a:ahLst/>
            <a:cxnLst/>
            <a:rect l="l" t="t" r="r" b="b"/>
            <a:pathLst>
              <a:path w="247014" h="247015">
                <a:moveTo>
                  <a:pt x="0" y="123257"/>
                </a:moveTo>
                <a:lnTo>
                  <a:pt x="9684" y="75280"/>
                </a:lnTo>
                <a:lnTo>
                  <a:pt x="36096" y="36101"/>
                </a:lnTo>
                <a:lnTo>
                  <a:pt x="75272" y="9686"/>
                </a:lnTo>
                <a:lnTo>
                  <a:pt x="123249" y="0"/>
                </a:lnTo>
                <a:lnTo>
                  <a:pt x="170405" y="9383"/>
                </a:lnTo>
                <a:lnTo>
                  <a:pt x="210399" y="36102"/>
                </a:lnTo>
                <a:lnTo>
                  <a:pt x="237121" y="76089"/>
                </a:lnTo>
                <a:lnTo>
                  <a:pt x="246499" y="123257"/>
                </a:lnTo>
                <a:lnTo>
                  <a:pt x="236814" y="171233"/>
                </a:lnTo>
                <a:lnTo>
                  <a:pt x="210402" y="210411"/>
                </a:lnTo>
                <a:lnTo>
                  <a:pt x="171226" y="236826"/>
                </a:lnTo>
                <a:lnTo>
                  <a:pt x="123249" y="246512"/>
                </a:lnTo>
                <a:lnTo>
                  <a:pt x="75272" y="236826"/>
                </a:lnTo>
                <a:lnTo>
                  <a:pt x="36096" y="210411"/>
                </a:lnTo>
                <a:lnTo>
                  <a:pt x="9684" y="171233"/>
                </a:lnTo>
                <a:lnTo>
                  <a:pt x="0" y="12325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137"/>
          <p:cNvSpPr/>
          <p:nvPr/>
        </p:nvSpPr>
        <p:spPr>
          <a:xfrm>
            <a:off x="7466651" y="1850676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8" name="object 138"/>
          <p:cNvSpPr/>
          <p:nvPr/>
        </p:nvSpPr>
        <p:spPr>
          <a:xfrm>
            <a:off x="7399519" y="1940363"/>
            <a:ext cx="179493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24" y="0"/>
                </a:lnTo>
              </a:path>
            </a:pathLst>
          </a:custGeom>
          <a:ln w="33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139"/>
          <p:cNvSpPr/>
          <p:nvPr/>
        </p:nvSpPr>
        <p:spPr>
          <a:xfrm>
            <a:off x="7466651" y="1962910"/>
            <a:ext cx="45720" cy="67733"/>
          </a:xfrm>
          <a:custGeom>
            <a:avLst/>
            <a:gdLst/>
            <a:ahLst/>
            <a:cxnLst/>
            <a:rect l="l" t="t" r="r" b="b"/>
            <a:pathLst>
              <a:path w="34289" h="50800">
                <a:moveTo>
                  <a:pt x="33824" y="50354"/>
                </a:moveTo>
                <a:lnTo>
                  <a:pt x="0" y="50354"/>
                </a:lnTo>
                <a:lnTo>
                  <a:pt x="0" y="0"/>
                </a:lnTo>
                <a:lnTo>
                  <a:pt x="33824" y="0"/>
                </a:lnTo>
                <a:lnTo>
                  <a:pt x="33824" y="50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0" name="object 140"/>
          <p:cNvSpPr txBox="1"/>
          <p:nvPr/>
        </p:nvSpPr>
        <p:spPr>
          <a:xfrm>
            <a:off x="210566" y="6290124"/>
            <a:ext cx="1161203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3"/>
              </a:lnSpc>
              <a:tabLst>
                <a:tab pos="7004298" algn="l"/>
                <a:tab pos="9747430" algn="l"/>
              </a:tabLst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 Li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Justin Johnson &amp;</a:t>
            </a:r>
            <a:r>
              <a:rPr sz="240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2400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Yeung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aseline="-4166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May 2,</a:t>
            </a:r>
            <a:r>
              <a:rPr sz="4000" spc="-189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4000" baseline="-416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0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3712</Words>
  <Application>Microsoft Office PowerPoint</Application>
  <PresentationFormat>Widescreen</PresentationFormat>
  <Paragraphs>873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Back-propagation &amp; Convolutional Neural Networks</vt:lpstr>
      <vt:lpstr>Convolutional network  (AlexNet)</vt:lpstr>
      <vt:lpstr>PowerPoint Presentation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Backpropagation: a simple example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Another example:</vt:lpstr>
      <vt:lpstr>PowerPoint Presentation</vt:lpstr>
      <vt:lpstr>PowerPoint Presentation</vt:lpstr>
      <vt:lpstr>Patterns in backward flow</vt:lpstr>
      <vt:lpstr>Patterns in backward flow</vt:lpstr>
      <vt:lpstr>PowerPoint Presentation</vt:lpstr>
      <vt:lpstr>Vectorized operations</vt:lpstr>
      <vt:lpstr>Vectorized operations</vt:lpstr>
      <vt:lpstr>Vectorized operations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A vectorized example:</vt:lpstr>
      <vt:lpstr>Convolutional Neural Networks</vt:lpstr>
      <vt:lpstr>Fully Connected Layer</vt:lpstr>
      <vt:lpstr>Convolution Layer</vt:lpstr>
      <vt:lpstr>Convolution Layer</vt:lpstr>
      <vt:lpstr>Convolution Layer</vt:lpstr>
      <vt:lpstr>Convolution Layer</vt:lpstr>
      <vt:lpstr>consider a second, green filter</vt:lpstr>
      <vt:lpstr>For example, if we had 6 5x5 filters, we’ll get 6 separate activation maps:</vt:lpstr>
      <vt:lpstr>Preview: ConvNet is a sequence of Convolution Layers, interspersed with  activation functions</vt:lpstr>
      <vt:lpstr>Preview: ConvNet is a sequence of Convolutional Layers, interspersed with  activation functions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PowerPoint Presentation</vt:lpstr>
      <vt:lpstr>In practice: Common to zero pad the border</vt:lpstr>
      <vt:lpstr>In practice: Common to zero pad the border</vt:lpstr>
      <vt:lpstr>In practice: Common to zero pad the border</vt:lpstr>
      <vt:lpstr>Remember back to…</vt:lpstr>
      <vt:lpstr>PowerPoint Presentation</vt:lpstr>
      <vt:lpstr>PowerPoint Presentation</vt:lpstr>
      <vt:lpstr>PowerPoint Presentation</vt:lpstr>
      <vt:lpstr>Examples time:</vt:lpstr>
      <vt:lpstr>MAX POOLING</vt:lpstr>
      <vt:lpstr>Fully Connected Layer (FC layer) - Contains neurons that connect to the entire input volume, as in ordinary Neural  Networks</vt:lpstr>
      <vt:lpstr>Activation Functions</vt:lpstr>
      <vt:lpstr>Activation Functions</vt:lpstr>
      <vt:lpstr>Activation Functions</vt:lpstr>
      <vt:lpstr>Activation Functions</vt:lpstr>
      <vt:lpstr>- Computes f(x) = max(0,x)</vt:lpstr>
      <vt:lpstr>Activation Functions</vt:lpstr>
      <vt:lpstr>Activation Functions</vt:lpstr>
      <vt:lpstr>Data Preprocessing</vt:lpstr>
      <vt:lpstr>Step 1: Preprocess the data</vt:lpstr>
      <vt:lpstr>Step 1: Preprocess the data</vt:lpstr>
      <vt:lpstr>Step 1: Preprocess the data</vt:lpstr>
      <vt:lpstr>TLDR: In practice for Images: center only</vt:lpstr>
      <vt:lpstr>GoogleNet</vt:lpstr>
      <vt:lpstr>Case Study: GoogLeNet [Szegedy et al., 2014]</vt:lpstr>
      <vt:lpstr>Case Study: GoogLeNet [Szegedy et al., 2014]</vt:lpstr>
      <vt:lpstr>PowerPoint Presentation</vt:lpstr>
      <vt:lpstr>Case Study: GoogLeNet</vt:lpstr>
      <vt:lpstr>Case Study: GoogLeNet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ResNet</vt:lpstr>
      <vt:lpstr>Case Study: ResNet [He et al., 2015]</vt:lpstr>
      <vt:lpstr>Case Study: ResNet [He et al., 2015]</vt:lpstr>
      <vt:lpstr>PowerPoint Presentation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Shahid</dc:creator>
  <cp:lastModifiedBy>Shahid</cp:lastModifiedBy>
  <cp:revision>44</cp:revision>
  <dcterms:created xsi:type="dcterms:W3CDTF">2017-11-12T04:55:49Z</dcterms:created>
  <dcterms:modified xsi:type="dcterms:W3CDTF">2017-11-17T09:50:07Z</dcterms:modified>
</cp:coreProperties>
</file>