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94660"/>
  </p:normalViewPr>
  <p:slideViewPr>
    <p:cSldViewPr>
      <p:cViewPr varScale="1">
        <p:scale>
          <a:sx n="88" d="100"/>
          <a:sy n="88" d="100"/>
        </p:scale>
        <p:origin x="50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008" y="636157"/>
            <a:ext cx="7011982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024" y="852331"/>
            <a:ext cx="3081655" cy="292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2411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81" y="0"/>
                </a:lnTo>
                <a:lnTo>
                  <a:pt x="9143981" y="519373"/>
                </a:lnTo>
                <a:lnTo>
                  <a:pt x="0" y="519373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333" y="552606"/>
            <a:ext cx="8581332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234" y="777013"/>
            <a:ext cx="812353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6513" y="4704893"/>
            <a:ext cx="159004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5224" y="4709647"/>
            <a:ext cx="451485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18" y="4704893"/>
            <a:ext cx="1592579" cy="31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‹#›</a:t>
            </a:fld>
            <a:endParaRPr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35987"/>
            <a:ext cx="5472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0000"/>
                </a:solidFill>
              </a:rPr>
              <a:t>Batch</a:t>
            </a:r>
            <a:r>
              <a:rPr sz="4800" spc="-95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Normalization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</a:t>
            </a:fld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049" y="3169943"/>
            <a:ext cx="8000983" cy="847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696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Double </a:t>
            </a:r>
            <a:r>
              <a:rPr sz="3000" dirty="0">
                <a:solidFill>
                  <a:srgbClr val="000000"/>
                </a:solidFill>
              </a:rPr>
              <a:t>check </a:t>
            </a:r>
            <a:r>
              <a:rPr sz="3000" spc="-5" dirty="0">
                <a:solidFill>
                  <a:srgbClr val="000000"/>
                </a:solidFill>
              </a:rPr>
              <a:t>that the loss is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reasonable: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1041922" y="962560"/>
            <a:ext cx="6323012" cy="1709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0648" y="3957916"/>
            <a:ext cx="1284605" cy="203200"/>
          </a:xfrm>
          <a:custGeom>
            <a:avLst/>
            <a:gdLst/>
            <a:ahLst/>
            <a:cxnLst/>
            <a:rect l="l" t="t" r="r" b="b"/>
            <a:pathLst>
              <a:path w="1284605" h="203200">
                <a:moveTo>
                  <a:pt x="1284444" y="2027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271" y="3897029"/>
            <a:ext cx="164024" cy="121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690" y="3367193"/>
            <a:ext cx="497840" cy="229870"/>
          </a:xfrm>
          <a:custGeom>
            <a:avLst/>
            <a:gdLst/>
            <a:ahLst/>
            <a:cxnLst/>
            <a:rect l="l" t="t" r="r" b="b"/>
            <a:pathLst>
              <a:path w="497839" h="229870">
                <a:moveTo>
                  <a:pt x="0" y="0"/>
                </a:moveTo>
                <a:lnTo>
                  <a:pt x="497398" y="0"/>
                </a:lnTo>
                <a:lnTo>
                  <a:pt x="497398" y="229499"/>
                </a:lnTo>
                <a:lnTo>
                  <a:pt x="0" y="229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9743" y="3364372"/>
            <a:ext cx="233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crank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up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10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72770" y="3995068"/>
            <a:ext cx="346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went up, good. (sanity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check)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266700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: Make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sure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you can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very  small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portion of the  training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368" y="67599"/>
            <a:ext cx="5811626" cy="361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793" y="1329522"/>
            <a:ext cx="5930265" cy="2687955"/>
          </a:xfrm>
          <a:custGeom>
            <a:avLst/>
            <a:gdLst/>
            <a:ahLst/>
            <a:cxnLst/>
            <a:rect l="l" t="t" r="r" b="b"/>
            <a:pathLst>
              <a:path w="5930265" h="2687954">
                <a:moveTo>
                  <a:pt x="0" y="0"/>
                </a:moveTo>
                <a:lnTo>
                  <a:pt x="5930088" y="0"/>
                </a:lnTo>
                <a:lnTo>
                  <a:pt x="5930088" y="2687694"/>
                </a:lnTo>
                <a:lnTo>
                  <a:pt x="0" y="26876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492" y="1791426"/>
            <a:ext cx="229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above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10590" y="2153375"/>
            <a:ext cx="471424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2265" marR="205740" indent="-329565">
              <a:lnSpc>
                <a:spcPts val="2850"/>
              </a:lnSpc>
              <a:spcBef>
                <a:spcPts val="219"/>
              </a:spcBef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take the first 20 examples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 CIFAR-10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74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turn off regularization (reg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0.0)</a:t>
            </a:r>
            <a:endParaRPr sz="2400">
              <a:latin typeface="Arial"/>
              <a:cs typeface="Arial"/>
            </a:endParaRPr>
          </a:p>
          <a:p>
            <a:pPr marL="342265" indent="-329565">
              <a:lnSpc>
                <a:spcPts val="2865"/>
              </a:lnSpc>
              <a:buChar char="-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simple vanilla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‘sgd’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298323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321310" algn="just">
              <a:lnSpc>
                <a:spcPts val="2850"/>
              </a:lnSpc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Tip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: Make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sure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that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you can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very  small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portion of the  training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9368" y="67599"/>
            <a:ext cx="5811626" cy="361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3992" y="3746217"/>
            <a:ext cx="4983914" cy="81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1243" y="1873358"/>
            <a:ext cx="384810" cy="2280920"/>
          </a:xfrm>
          <a:custGeom>
            <a:avLst/>
            <a:gdLst/>
            <a:ahLst/>
            <a:cxnLst/>
            <a:rect l="l" t="t" r="r" b="b"/>
            <a:pathLst>
              <a:path w="384810" h="2280920">
                <a:moveTo>
                  <a:pt x="238124" y="0"/>
                </a:moveTo>
                <a:lnTo>
                  <a:pt x="0" y="0"/>
                </a:lnTo>
                <a:lnTo>
                  <a:pt x="0" y="2280907"/>
                </a:lnTo>
                <a:lnTo>
                  <a:pt x="384224" y="2280907"/>
                </a:lnTo>
              </a:path>
            </a:pathLst>
          </a:custGeom>
          <a:ln w="3809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418" y="4072266"/>
            <a:ext cx="210999" cy="16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199" y="3283876"/>
            <a:ext cx="268160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loss,  train accuracy</a:t>
            </a:r>
            <a:r>
              <a:rPr sz="2400" spc="-9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1.00,  nice!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128432"/>
            <a:ext cx="302196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3793" y="1262547"/>
            <a:ext cx="5786755" cy="1673860"/>
          </a:xfrm>
          <a:custGeom>
            <a:avLst/>
            <a:gdLst/>
            <a:ahLst/>
            <a:cxnLst/>
            <a:rect l="l" t="t" r="r" b="b"/>
            <a:pathLst>
              <a:path w="5786755" h="1673860">
                <a:moveTo>
                  <a:pt x="0" y="0"/>
                </a:moveTo>
                <a:lnTo>
                  <a:pt x="5786688" y="0"/>
                </a:lnTo>
                <a:lnTo>
                  <a:pt x="5786688" y="1673696"/>
                </a:lnTo>
                <a:lnTo>
                  <a:pt x="0" y="16736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13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Lets try to train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now…</a:t>
            </a:r>
          </a:p>
        </p:txBody>
      </p:sp>
      <p:sp>
        <p:nvSpPr>
          <p:cNvPr id="3" name="object 3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4" y="852331"/>
            <a:ext cx="6336665" cy="22383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319779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  <a:p>
            <a:pPr marL="4164329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14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Lets try to train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learning rate too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4792" y="2790473"/>
            <a:ext cx="3886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Learning rate is  probably too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15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Lets try to train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learning rate too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67599"/>
            <a:ext cx="5884488" cy="26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4792" y="2790473"/>
            <a:ext cx="3886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barely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changing: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Learning rate is  probably too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4792" y="3619146"/>
            <a:ext cx="403479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Notice train/val accuracy goes to 20%  though, what’s up with that? (remember  this is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softmax)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290" y="1224297"/>
            <a:ext cx="975994" cy="1454150"/>
          </a:xfrm>
          <a:custGeom>
            <a:avLst/>
            <a:gdLst/>
            <a:ahLst/>
            <a:cxnLst/>
            <a:rect l="l" t="t" r="r" b="b"/>
            <a:pathLst>
              <a:path w="975995" h="1454150">
                <a:moveTo>
                  <a:pt x="0" y="0"/>
                </a:moveTo>
                <a:lnTo>
                  <a:pt x="975598" y="0"/>
                </a:lnTo>
                <a:lnTo>
                  <a:pt x="975598" y="1453797"/>
                </a:lnTo>
                <a:lnTo>
                  <a:pt x="0" y="1453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6387" y="1224297"/>
            <a:ext cx="839469" cy="1377315"/>
          </a:xfrm>
          <a:custGeom>
            <a:avLst/>
            <a:gdLst/>
            <a:ahLst/>
            <a:cxnLst/>
            <a:rect l="l" t="t" r="r" b="b"/>
            <a:pathLst>
              <a:path w="839470" h="1377314">
                <a:moveTo>
                  <a:pt x="0" y="0"/>
                </a:moveTo>
                <a:lnTo>
                  <a:pt x="839098" y="0"/>
                </a:lnTo>
                <a:lnTo>
                  <a:pt x="839098" y="1377297"/>
                </a:lnTo>
                <a:lnTo>
                  <a:pt x="0" y="1377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0214" y="994148"/>
            <a:ext cx="1265555" cy="219075"/>
          </a:xfrm>
          <a:custGeom>
            <a:avLst/>
            <a:gdLst/>
            <a:ahLst/>
            <a:cxnLst/>
            <a:rect l="l" t="t" r="r" b="b"/>
            <a:pathLst>
              <a:path w="1265554" h="219075">
                <a:moveTo>
                  <a:pt x="0" y="0"/>
                </a:moveTo>
                <a:lnTo>
                  <a:pt x="1265097" y="0"/>
                </a:lnTo>
                <a:lnTo>
                  <a:pt x="1265097" y="218999"/>
                </a:lnTo>
                <a:lnTo>
                  <a:pt x="0" y="218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16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Lets try to train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now…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4769">
              <a:lnSpc>
                <a:spcPts val="2850"/>
              </a:lnSpc>
              <a:spcBef>
                <a:spcPts val="219"/>
              </a:spcBef>
            </a:pPr>
            <a:r>
              <a:rPr spc="-5" dirty="0"/>
              <a:t>Start with </a:t>
            </a:r>
            <a:r>
              <a:rPr dirty="0"/>
              <a:t>small  </a:t>
            </a:r>
            <a:r>
              <a:rPr spc="-5" dirty="0"/>
              <a:t>regularization and</a:t>
            </a:r>
            <a:r>
              <a:rPr spc="-90" dirty="0"/>
              <a:t> </a:t>
            </a:r>
            <a:r>
              <a:rPr spc="-5" dirty="0"/>
              <a:t>find  learning rate that  makes the loss go  down.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b="1" spc="-5" dirty="0">
                <a:latin typeface="Arial"/>
                <a:cs typeface="Arial"/>
              </a:rPr>
              <a:t>loss not going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down:</a:t>
            </a:r>
          </a:p>
          <a:p>
            <a:pPr marL="12700">
              <a:lnSpc>
                <a:spcPts val="2865"/>
              </a:lnSpc>
            </a:pPr>
            <a:r>
              <a:rPr spc="-5" dirty="0"/>
              <a:t>learning rate too</a:t>
            </a:r>
            <a:r>
              <a:rPr spc="-50" dirty="0"/>
              <a:t> </a:t>
            </a:r>
            <a:r>
              <a:rPr spc="-5" dirty="0"/>
              <a:t>low</a:t>
            </a:r>
          </a:p>
        </p:txBody>
      </p:sp>
      <p:sp>
        <p:nvSpPr>
          <p:cNvPr id="4" name="object 4"/>
          <p:cNvSpPr/>
          <p:nvPr/>
        </p:nvSpPr>
        <p:spPr>
          <a:xfrm>
            <a:off x="3182968" y="142899"/>
            <a:ext cx="5837888" cy="21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8568" y="1005258"/>
            <a:ext cx="5786755" cy="1673860"/>
          </a:xfrm>
          <a:custGeom>
            <a:avLst/>
            <a:gdLst/>
            <a:ahLst/>
            <a:cxnLst/>
            <a:rect l="l" t="t" r="r" b="b"/>
            <a:pathLst>
              <a:path w="5786755" h="1673860">
                <a:moveTo>
                  <a:pt x="0" y="0"/>
                </a:moveTo>
                <a:lnTo>
                  <a:pt x="5786688" y="0"/>
                </a:lnTo>
                <a:lnTo>
                  <a:pt x="5786688" y="1673686"/>
                </a:lnTo>
                <a:lnTo>
                  <a:pt x="0" y="16736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4845" y="1682149"/>
            <a:ext cx="310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Now let’s try learning rate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1e6.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2113" y="1259737"/>
            <a:ext cx="54610" cy="448945"/>
          </a:xfrm>
          <a:custGeom>
            <a:avLst/>
            <a:gdLst/>
            <a:ahLst/>
            <a:cxnLst/>
            <a:rect l="l" t="t" r="r" b="b"/>
            <a:pathLst>
              <a:path w="54610" h="448944">
                <a:moveTo>
                  <a:pt x="54074" y="44875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6513" y="1216822"/>
            <a:ext cx="31750" cy="45085"/>
          </a:xfrm>
          <a:custGeom>
            <a:avLst/>
            <a:gdLst/>
            <a:ahLst/>
            <a:cxnLst/>
            <a:rect l="l" t="t" r="r" b="b"/>
            <a:pathLst>
              <a:path w="31750" h="45084">
                <a:moveTo>
                  <a:pt x="0" y="44797"/>
                </a:moveTo>
                <a:lnTo>
                  <a:pt x="10449" y="0"/>
                </a:lnTo>
                <a:lnTo>
                  <a:pt x="31224" y="41032"/>
                </a:lnTo>
                <a:lnTo>
                  <a:pt x="0" y="447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6513" y="1216822"/>
            <a:ext cx="31750" cy="45085"/>
          </a:xfrm>
          <a:custGeom>
            <a:avLst/>
            <a:gdLst/>
            <a:ahLst/>
            <a:cxnLst/>
            <a:rect l="l" t="t" r="r" b="b"/>
            <a:pathLst>
              <a:path w="31750" h="45084">
                <a:moveTo>
                  <a:pt x="31224" y="41032"/>
                </a:moveTo>
                <a:lnTo>
                  <a:pt x="10449" y="0"/>
                </a:lnTo>
                <a:lnTo>
                  <a:pt x="0" y="44797"/>
                </a:lnTo>
                <a:lnTo>
                  <a:pt x="31224" y="410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17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3188" y="2796378"/>
            <a:ext cx="261620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NaN almost  always means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high  learning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rate...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128432"/>
            <a:ext cx="302196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Lets try to train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  </a:t>
            </a:r>
            <a:r>
              <a:rPr sz="2400" spc="-5" dirty="0">
                <a:latin typeface="Arial"/>
                <a:cs typeface="Arial"/>
              </a:rPr>
              <a:t>learning rate too low  </a:t>
            </a:r>
            <a:r>
              <a:rPr sz="2400" b="1" spc="-5" dirty="0">
                <a:latin typeface="Arial"/>
                <a:cs typeface="Arial"/>
              </a:rPr>
              <a:t>loss exploding:  </a:t>
            </a:r>
            <a:r>
              <a:rPr sz="2400" spc="-5" dirty="0">
                <a:latin typeface="Arial"/>
                <a:cs typeface="Arial"/>
              </a:rPr>
              <a:t>learning rate too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2968" y="142899"/>
            <a:ext cx="5837888" cy="21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18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128432"/>
            <a:ext cx="298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Lets try to train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now…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852331"/>
            <a:ext cx="302196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Arial"/>
                <a:cs typeface="Arial"/>
              </a:rPr>
              <a:t>Start with </a:t>
            </a:r>
            <a:r>
              <a:rPr sz="2400" dirty="0">
                <a:latin typeface="Arial"/>
                <a:cs typeface="Arial"/>
              </a:rPr>
              <a:t>small  </a:t>
            </a:r>
            <a:r>
              <a:rPr sz="2400" spc="-5" dirty="0">
                <a:latin typeface="Arial"/>
                <a:cs typeface="Arial"/>
              </a:rPr>
              <a:t>regularization 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find  learning rate that  makes the loss go  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024026"/>
            <a:ext cx="308165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latin typeface="Arial"/>
                <a:cs typeface="Arial"/>
              </a:rPr>
              <a:t>loss not going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down:  </a:t>
            </a:r>
            <a:r>
              <a:rPr sz="2400" spc="-5" dirty="0">
                <a:latin typeface="Arial"/>
                <a:cs typeface="Arial"/>
              </a:rPr>
              <a:t>learning rate too low  </a:t>
            </a:r>
            <a:r>
              <a:rPr sz="2400" b="1" spc="-5" dirty="0">
                <a:latin typeface="Arial"/>
                <a:cs typeface="Arial"/>
              </a:rPr>
              <a:t>loss exploding:  </a:t>
            </a:r>
            <a:r>
              <a:rPr sz="2400" spc="-5" dirty="0">
                <a:latin typeface="Arial"/>
                <a:cs typeface="Arial"/>
              </a:rPr>
              <a:t>learning rate too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9493" y="0"/>
            <a:ext cx="5822213" cy="200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4664" y="2445849"/>
            <a:ext cx="3846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3e-3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too high. Cost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explodes….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19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4664" y="3274523"/>
            <a:ext cx="369379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=&gt; Rough range for learning rate we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should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cross-validating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somewhere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[1e-3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1e-5]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Batch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Normalization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24" y="855212"/>
            <a:ext cx="640524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“you want unit gaussian activations? just make them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so.”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120650">
              <a:lnSpc>
                <a:spcPts val="2850"/>
              </a:lnSpc>
              <a:spcBef>
                <a:spcPts val="1340"/>
              </a:spcBef>
            </a:pPr>
            <a:r>
              <a:rPr sz="2400" dirty="0">
                <a:latin typeface="Arial"/>
                <a:cs typeface="Arial"/>
              </a:rPr>
              <a:t>consider a </a:t>
            </a:r>
            <a:r>
              <a:rPr sz="2400" spc="-5" dirty="0">
                <a:latin typeface="Arial"/>
                <a:cs typeface="Arial"/>
              </a:rPr>
              <a:t>batch of activations at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layer.  To make each dimension unit gaussian,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8447" y="2938194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6652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Hyperparameter</a:t>
            </a:r>
            <a:r>
              <a:rPr sz="4000" spc="-9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Optimization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20</a:t>
            </a:fld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24" y="335158"/>
            <a:ext cx="4596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00"/>
                </a:solidFill>
                <a:latin typeface="Arial"/>
                <a:cs typeface="Arial"/>
              </a:rPr>
              <a:t>Cross-validation</a:t>
            </a:r>
            <a:r>
              <a:rPr sz="3000"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21</a:t>
            </a:fld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924" y="1071630"/>
            <a:ext cx="708342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coarse -&gt; fine </a:t>
            </a:r>
            <a:r>
              <a:rPr sz="2400" dirty="0">
                <a:latin typeface="Arial"/>
                <a:cs typeface="Arial"/>
              </a:rPr>
              <a:t>cross-validation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spc="-5" dirty="0">
                <a:latin typeface="Arial"/>
                <a:cs typeface="Arial"/>
              </a:rPr>
              <a:t>First stage</a:t>
            </a:r>
            <a:r>
              <a:rPr sz="1800" spc="-5" dirty="0">
                <a:latin typeface="Arial"/>
                <a:cs typeface="Arial"/>
              </a:rPr>
              <a:t>: only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few epochs to get rough idea of what params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Second stage</a:t>
            </a:r>
            <a:r>
              <a:rPr sz="1800" spc="-5" dirty="0">
                <a:latin typeface="Arial"/>
                <a:cs typeface="Arial"/>
              </a:rPr>
              <a:t>: longer running time, finer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… </a:t>
            </a:r>
            <a:r>
              <a:rPr sz="1800" spc="-5" dirty="0">
                <a:latin typeface="Arial"/>
                <a:cs typeface="Arial"/>
              </a:rPr>
              <a:t>(repeat 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necessary)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48" y="3561749"/>
            <a:ext cx="520954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Tip for detecting explosions in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solver: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the </a:t>
            </a:r>
            <a:r>
              <a:rPr sz="1800" dirty="0">
                <a:latin typeface="Arial"/>
                <a:cs typeface="Arial"/>
              </a:rPr>
              <a:t>cost </a:t>
            </a:r>
            <a:r>
              <a:rPr sz="1800" spc="-5" dirty="0">
                <a:latin typeface="Arial"/>
                <a:cs typeface="Arial"/>
              </a:rPr>
              <a:t>is ever </a:t>
            </a:r>
            <a:r>
              <a:rPr sz="1800" dirty="0">
                <a:latin typeface="Arial"/>
                <a:cs typeface="Arial"/>
              </a:rPr>
              <a:t>&gt; 3 * </a:t>
            </a:r>
            <a:r>
              <a:rPr sz="1800" spc="-5" dirty="0">
                <a:latin typeface="Arial"/>
                <a:cs typeface="Arial"/>
              </a:rPr>
              <a:t>original </a:t>
            </a:r>
            <a:r>
              <a:rPr sz="1800" dirty="0">
                <a:latin typeface="Arial"/>
                <a:cs typeface="Arial"/>
              </a:rPr>
              <a:t>cost, </a:t>
            </a:r>
            <a:r>
              <a:rPr sz="1800" spc="-5" dirty="0">
                <a:latin typeface="Arial"/>
                <a:cs typeface="Arial"/>
              </a:rPr>
              <a:t>break out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early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398" y="487599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7546" y="2610544"/>
            <a:ext cx="5333989" cy="1838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799" y="4036366"/>
            <a:ext cx="861694" cy="0"/>
          </a:xfrm>
          <a:custGeom>
            <a:avLst/>
            <a:gdLst/>
            <a:ahLst/>
            <a:cxnLst/>
            <a:rect l="l" t="t" r="r" b="b"/>
            <a:pathLst>
              <a:path w="861694">
                <a:moveTo>
                  <a:pt x="0" y="0"/>
                </a:moveTo>
                <a:lnTo>
                  <a:pt x="861298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572" y="3995391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223" y="3698851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0371" y="3940717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5">
                <a:moveTo>
                  <a:pt x="0" y="0"/>
                </a:moveTo>
                <a:lnTo>
                  <a:pt x="5381689" y="0"/>
                </a:lnTo>
                <a:lnTo>
                  <a:pt x="5381689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9616" y="3616792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5">
                <a:moveTo>
                  <a:pt x="0" y="0"/>
                </a:moveTo>
                <a:lnTo>
                  <a:pt x="5381694" y="0"/>
                </a:lnTo>
                <a:lnTo>
                  <a:pt x="5381694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9616" y="2635744"/>
            <a:ext cx="5382260" cy="182245"/>
          </a:xfrm>
          <a:custGeom>
            <a:avLst/>
            <a:gdLst/>
            <a:ahLst/>
            <a:cxnLst/>
            <a:rect l="l" t="t" r="r" b="b"/>
            <a:pathLst>
              <a:path w="5382259" h="182244">
                <a:moveTo>
                  <a:pt x="0" y="0"/>
                </a:moveTo>
                <a:lnTo>
                  <a:pt x="5381694" y="0"/>
                </a:lnTo>
                <a:lnTo>
                  <a:pt x="5381694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4418" y="925348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1714496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8443" y="884358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8249" y="0"/>
            <a:ext cx="8318500" cy="8699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4480560" algn="l"/>
              </a:tabLst>
            </a:pPr>
            <a:r>
              <a:rPr spc="-5" dirty="0">
                <a:solidFill>
                  <a:srgbClr val="000000"/>
                </a:solidFill>
              </a:rPr>
              <a:t>For example: run </a:t>
            </a:r>
            <a:r>
              <a:rPr dirty="0">
                <a:solidFill>
                  <a:srgbClr val="000000"/>
                </a:solidFill>
              </a:rPr>
              <a:t>coarse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search	</a:t>
            </a:r>
            <a:r>
              <a:rPr spc="-5" dirty="0">
                <a:solidFill>
                  <a:srgbClr val="000000"/>
                </a:solidFill>
              </a:rPr>
              <a:t>for 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epochs</a:t>
            </a:r>
          </a:p>
          <a:p>
            <a:pPr marL="5039360">
              <a:lnSpc>
                <a:spcPct val="100000"/>
              </a:lnSpc>
              <a:spcBef>
                <a:spcPts val="445"/>
              </a:spcBef>
            </a:pPr>
            <a:r>
              <a:rPr spc="-5" dirty="0"/>
              <a:t>note it’s best to</a:t>
            </a:r>
            <a:r>
              <a:rPr spc="-85" dirty="0"/>
              <a:t> </a:t>
            </a:r>
            <a:r>
              <a:rPr spc="-5" dirty="0"/>
              <a:t>optimize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22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05141" y="826131"/>
            <a:ext cx="1736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 log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space!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Now run finer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search...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40029"/>
          </a:xfrm>
          <a:custGeom>
            <a:avLst/>
            <a:gdLst/>
            <a:ahLst/>
            <a:cxnLst/>
            <a:rect l="l" t="t" r="r" b="b"/>
            <a:pathLst>
              <a:path w="4481195" h="240030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1262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relatively 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23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99" y="182134"/>
            <a:ext cx="385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Now run finer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search...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932248" y="975748"/>
            <a:ext cx="6638611" cy="193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548" y="1598996"/>
            <a:ext cx="7363459" cy="1589405"/>
          </a:xfrm>
          <a:custGeom>
            <a:avLst/>
            <a:gdLst/>
            <a:ahLst/>
            <a:cxnLst/>
            <a:rect l="l" t="t" r="r" b="b"/>
            <a:pathLst>
              <a:path w="7363459" h="1589405">
                <a:moveTo>
                  <a:pt x="0" y="0"/>
                </a:moveTo>
                <a:lnTo>
                  <a:pt x="7363185" y="0"/>
                </a:lnTo>
                <a:lnTo>
                  <a:pt x="7363185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843" y="812198"/>
            <a:ext cx="4577080" cy="1589405"/>
          </a:xfrm>
          <a:custGeom>
            <a:avLst/>
            <a:gdLst/>
            <a:ahLst/>
            <a:cxnLst/>
            <a:rect l="l" t="t" r="r" b="b"/>
            <a:pathLst>
              <a:path w="4577080" h="1589405">
                <a:moveTo>
                  <a:pt x="0" y="0"/>
                </a:moveTo>
                <a:lnTo>
                  <a:pt x="4576790" y="0"/>
                </a:lnTo>
                <a:lnTo>
                  <a:pt x="4576790" y="1589396"/>
                </a:lnTo>
                <a:lnTo>
                  <a:pt x="0" y="15893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013" y="1033797"/>
            <a:ext cx="2260770" cy="5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4393" y="1330897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864" y="12899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9689" y="965960"/>
            <a:ext cx="100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adjust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6720" y="1725521"/>
            <a:ext cx="4316566" cy="281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745" y="1721346"/>
            <a:ext cx="4481195" cy="182245"/>
          </a:xfrm>
          <a:custGeom>
            <a:avLst/>
            <a:gdLst/>
            <a:ahLst/>
            <a:cxnLst/>
            <a:rect l="l" t="t" r="r" b="b"/>
            <a:pathLst>
              <a:path w="4481195" h="182244">
                <a:moveTo>
                  <a:pt x="0" y="0"/>
                </a:moveTo>
                <a:lnTo>
                  <a:pt x="4481090" y="0"/>
                </a:lnTo>
                <a:lnTo>
                  <a:pt x="4481090" y="181799"/>
                </a:lnTo>
                <a:lnTo>
                  <a:pt x="0" y="18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745" y="2626169"/>
            <a:ext cx="4481195" cy="240029"/>
          </a:xfrm>
          <a:custGeom>
            <a:avLst/>
            <a:gdLst/>
            <a:ahLst/>
            <a:cxnLst/>
            <a:rect l="l" t="t" r="r" b="b"/>
            <a:pathLst>
              <a:path w="4481195" h="240030">
                <a:moveTo>
                  <a:pt x="0" y="0"/>
                </a:moveTo>
                <a:lnTo>
                  <a:pt x="4481090" y="0"/>
                </a:lnTo>
                <a:lnTo>
                  <a:pt x="4481090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7745" y="3513968"/>
            <a:ext cx="4481195" cy="132715"/>
          </a:xfrm>
          <a:custGeom>
            <a:avLst/>
            <a:gdLst/>
            <a:ahLst/>
            <a:cxnLst/>
            <a:rect l="l" t="t" r="r" b="b"/>
            <a:pathLst>
              <a:path w="4481195" h="132714">
                <a:moveTo>
                  <a:pt x="0" y="0"/>
                </a:moveTo>
                <a:lnTo>
                  <a:pt x="4481090" y="0"/>
                </a:lnTo>
                <a:lnTo>
                  <a:pt x="4481090" y="132299"/>
                </a:lnTo>
                <a:lnTo>
                  <a:pt x="0" y="132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6065" y="2239408"/>
            <a:ext cx="192278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4604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53%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relatively good  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2-layer neural net  with 50 hidden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But this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best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cross-validation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 worrying.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5761" y="3539117"/>
            <a:ext cx="345574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24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013" y="1078738"/>
            <a:ext cx="512000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84910">
              <a:lnSpc>
                <a:spcPct val="100299"/>
              </a:lnSpc>
              <a:spcBef>
                <a:spcPts val="80"/>
              </a:spcBef>
            </a:pPr>
            <a:r>
              <a:rPr sz="4800" spc="15" dirty="0">
                <a:solidFill>
                  <a:srgbClr val="000000"/>
                </a:solidFill>
              </a:rPr>
              <a:t>Lecture </a:t>
            </a:r>
            <a:r>
              <a:rPr sz="4800" spc="-5" dirty="0">
                <a:solidFill>
                  <a:srgbClr val="000000"/>
                </a:solidFill>
              </a:rPr>
              <a:t>9:  CNN</a:t>
            </a:r>
            <a:r>
              <a:rPr sz="4800" spc="-60" dirty="0">
                <a:solidFill>
                  <a:srgbClr val="000000"/>
                </a:solidFill>
              </a:rPr>
              <a:t> </a:t>
            </a:r>
            <a:r>
              <a:rPr sz="4800" spc="25" dirty="0">
                <a:solidFill>
                  <a:srgbClr val="000000"/>
                </a:solidFill>
              </a:rPr>
              <a:t>Architectures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2343" y="4713440"/>
            <a:ext cx="167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762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78137"/>
            <a:ext cx="4436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Today: </a:t>
            </a:r>
            <a:r>
              <a:rPr sz="3000" spc="-5" dirty="0">
                <a:solidFill>
                  <a:srgbClr val="000000"/>
                </a:solidFill>
              </a:rPr>
              <a:t>CNN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Architectures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399118" y="4704893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9643" y="471344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774" y="977180"/>
            <a:ext cx="18681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502284" indent="-304800">
              <a:lnSpc>
                <a:spcPts val="2155"/>
              </a:lnSpc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502284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Also....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48" y="3147622"/>
            <a:ext cx="29076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NiN (Network 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Wide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ResNeXT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Stochastic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085" y="3150403"/>
            <a:ext cx="15862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DenseNet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FractalNet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"/>
                <a:cs typeface="Arial"/>
              </a:rPr>
              <a:t>SqueezeNet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53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174" y="1244857"/>
            <a:ext cx="1132205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 marR="8445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POOL1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NORM1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POOL2  </a:t>
            </a:r>
            <a:r>
              <a:rPr sz="1400" spc="-5" dirty="0">
                <a:solidFill>
                  <a:srgbClr val="69A84F"/>
                </a:solidFill>
                <a:latin typeface="Arial"/>
                <a:cs typeface="Arial"/>
              </a:rPr>
              <a:t>NORM2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  CONV4  CONV5</a:t>
            </a:r>
            <a:endParaRPr sz="1400">
              <a:latin typeface="Arial"/>
              <a:cs typeface="Arial"/>
            </a:endParaRPr>
          </a:p>
          <a:p>
            <a:pPr marL="12700" marR="133985">
              <a:lnSpc>
                <a:spcPts val="165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POOL3 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</a:t>
            </a:r>
            <a:endParaRPr sz="1400">
              <a:latin typeface="Arial"/>
              <a:cs typeface="Arial"/>
            </a:endParaRPr>
          </a:p>
          <a:p>
            <a:pPr marL="12700" marR="775335">
              <a:lnSpc>
                <a:spcPts val="1650"/>
              </a:lnSpc>
            </a:pP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  FC8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83655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9416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spc="-5" dirty="0">
                <a:latin typeface="Arial"/>
                <a:cs typeface="Arial"/>
              </a:rPr>
              <a:t>(CONV1): 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output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 size?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Hint: (227-11)/4+1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19046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622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spc="-5" dirty="0">
                <a:latin typeface="Arial"/>
                <a:cs typeface="Arial"/>
              </a:rPr>
              <a:t>(CONV1): 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total number of parameters in this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29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6104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Batch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Normalization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37323" y="855212"/>
            <a:ext cx="4103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“you want unit gaussian activations?  just make them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1240" y="347316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6490" y="3468392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023" y="1939946"/>
            <a:ext cx="2040255" cy="2067560"/>
          </a:xfrm>
          <a:custGeom>
            <a:avLst/>
            <a:gdLst/>
            <a:ahLst/>
            <a:cxnLst/>
            <a:rect l="l" t="t" r="r" b="b"/>
            <a:pathLst>
              <a:path w="2040255" h="2067560">
                <a:moveTo>
                  <a:pt x="0" y="0"/>
                </a:moveTo>
                <a:lnTo>
                  <a:pt x="2039995" y="0"/>
                </a:lnTo>
                <a:lnTo>
                  <a:pt x="2039995" y="2067295"/>
                </a:lnTo>
                <a:lnTo>
                  <a:pt x="0" y="206729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023" y="1939946"/>
            <a:ext cx="2040255" cy="206756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25"/>
              </a:spcBef>
            </a:pPr>
            <a:r>
              <a:rPr sz="3000" dirty="0"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174" y="269292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7546" y="413857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8769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6794" y="3741467"/>
            <a:ext cx="16394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6794" y="2013068"/>
            <a:ext cx="16394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20539" y="1742382"/>
            <a:ext cx="478218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empirical mean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variance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independently for each  dimension.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87468" y="2959943"/>
            <a:ext cx="3367404" cy="0"/>
          </a:xfrm>
          <a:custGeom>
            <a:avLst/>
            <a:gdLst/>
            <a:ahLst/>
            <a:cxnLst/>
            <a:rect l="l" t="t" r="r" b="b"/>
            <a:pathLst>
              <a:path w="3367404">
                <a:moveTo>
                  <a:pt x="0" y="0"/>
                </a:moveTo>
                <a:lnTo>
                  <a:pt x="336734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4812" y="29442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4811" y="29442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78463" y="3050524"/>
            <a:ext cx="173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2.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Normalize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33970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1990" y="3741467"/>
            <a:ext cx="16395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1990" y="2013068"/>
            <a:ext cx="16395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9170" y="220502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1555496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7191" y="3741467"/>
            <a:ext cx="163959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7191" y="2013068"/>
            <a:ext cx="163959" cy="21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</a:t>
            </a:fld>
            <a:endParaRPr sz="20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6229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 layer </a:t>
            </a:r>
            <a:r>
              <a:rPr sz="1800" spc="-5" dirty="0">
                <a:latin typeface="Arial"/>
                <a:cs typeface="Arial"/>
              </a:rPr>
              <a:t>(CONV1): 96 11x11 filters applied at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Parameters: (11*11*3)*96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35K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203586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68706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153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13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spc="-5" dirty="0">
                <a:latin typeface="Arial"/>
                <a:cs typeface="Arial"/>
              </a:rPr>
              <a:t>(POOL1): 3x3 filters applied at </a:t>
            </a:r>
            <a:r>
              <a:rPr sz="1800" dirty="0">
                <a:latin typeface="Arial"/>
                <a:cs typeface="Arial"/>
              </a:rPr>
              <a:t>stride 2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output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 size?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Hint: (55-3)/2+1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955211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39559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spc="-5" dirty="0">
                <a:latin typeface="Arial"/>
                <a:cs typeface="Arial"/>
              </a:rPr>
              <a:t>(POOL1): 3x3 filters applied at </a:t>
            </a:r>
            <a:r>
              <a:rPr sz="1800" dirty="0">
                <a:latin typeface="Arial"/>
                <a:cs typeface="Arial"/>
              </a:rPr>
              <a:t>stride 2  </a:t>
            </a: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the number of parameters in this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64211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53955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spc="-5" dirty="0">
                <a:latin typeface="Arial"/>
                <a:cs typeface="Arial"/>
              </a:rPr>
              <a:t>(POOL1): 3x3 filters applied at </a:t>
            </a:r>
            <a:r>
              <a:rPr sz="1800" dirty="0">
                <a:latin typeface="Arial"/>
                <a:cs typeface="Arial"/>
              </a:rPr>
              <a:t>stride 2  </a:t>
            </a: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volume: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Parameters: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142013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49" y="1896315"/>
            <a:ext cx="257683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Input: 227x227x3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  After CONV1: 55x55x96  After POOL1: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966281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423100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(simplified) AlexNet 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(class</a:t>
            </a:r>
            <a:r>
              <a:rPr sz="1400" dirty="0">
                <a:latin typeface="Arial"/>
                <a:cs typeface="Arial"/>
              </a:rPr>
              <a:t> 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18" y="4704893"/>
            <a:ext cx="1593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9 -</a:t>
            </a:r>
            <a:r>
              <a:rPr sz="3000" spc="-27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t>35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4159329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224" y="1307484"/>
            <a:ext cx="423100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(simplified) AlexNet 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843" y="1831929"/>
            <a:ext cx="3413125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Details/Retrospectives: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first use of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used Norm layers (not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anymore)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heavy data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augmentation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dropout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batch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SGD Momentum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0.9</a:t>
            </a:r>
            <a:endParaRPr sz="1400">
              <a:latin typeface="Arial"/>
              <a:cs typeface="Arial"/>
            </a:endParaRPr>
          </a:p>
          <a:p>
            <a:pPr marL="12700" marR="448309">
              <a:lnSpc>
                <a:spcPts val="1650"/>
              </a:lnSpc>
              <a:spcBef>
                <a:spcPts val="65"/>
              </a:spcBef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Learning rate 1e-2, reduced by 10  manually when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val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plateaus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L2 weight decay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5e-4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24" y="3838921"/>
            <a:ext cx="323596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(class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843" y="3944267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- 7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CNN ensemble: 18.2% -&gt;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15.4%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36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146079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6665" y="221722"/>
            <a:ext cx="4984813" cy="156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 et al.</a:t>
            </a:r>
            <a:r>
              <a:rPr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24" y="1307484"/>
            <a:ext cx="29165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(simplified) AlexNet 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24" y="1726583"/>
            <a:ext cx="42310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POOL1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24" y="2145682"/>
            <a:ext cx="423100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POOL2: </a:t>
            </a:r>
            <a:r>
              <a:rPr sz="1400" spc="-5" dirty="0">
                <a:latin typeface="Arial"/>
                <a:cs typeface="Arial"/>
              </a:rPr>
              <a:t>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51C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</a:t>
            </a:r>
            <a:r>
              <a:rPr sz="1400" dirty="0">
                <a:latin typeface="Arial"/>
                <a:cs typeface="Arial"/>
              </a:rPr>
              <a:t>stride </a:t>
            </a:r>
            <a:r>
              <a:rPr sz="1400" spc="-5" dirty="0">
                <a:latin typeface="Arial"/>
                <a:cs typeface="Arial"/>
              </a:rPr>
              <a:t>1, pad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74" y="1765546"/>
            <a:ext cx="913130" cy="217170"/>
          </a:xfrm>
          <a:custGeom>
            <a:avLst/>
            <a:gdLst/>
            <a:ahLst/>
            <a:cxnLst/>
            <a:rect l="l" t="t" r="r" b="b"/>
            <a:pathLst>
              <a:path w="913130" h="217169">
                <a:moveTo>
                  <a:pt x="0" y="0"/>
                </a:moveTo>
                <a:lnTo>
                  <a:pt x="912598" y="0"/>
                </a:lnTo>
                <a:lnTo>
                  <a:pt x="912598" y="216899"/>
                </a:lnTo>
                <a:lnTo>
                  <a:pt x="0" y="216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72" y="1634734"/>
            <a:ext cx="3121025" cy="131445"/>
          </a:xfrm>
          <a:custGeom>
            <a:avLst/>
            <a:gdLst/>
            <a:ahLst/>
            <a:cxnLst/>
            <a:rect l="l" t="t" r="r" b="b"/>
            <a:pathLst>
              <a:path w="3121025" h="131444">
                <a:moveTo>
                  <a:pt x="0" y="130812"/>
                </a:moveTo>
                <a:lnTo>
                  <a:pt x="3120393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3816" y="1593771"/>
            <a:ext cx="106749" cy="81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7791" y="146974"/>
            <a:ext cx="669925" cy="1618615"/>
          </a:xfrm>
          <a:custGeom>
            <a:avLst/>
            <a:gdLst/>
            <a:ahLst/>
            <a:cxnLst/>
            <a:rect l="l" t="t" r="r" b="b"/>
            <a:pathLst>
              <a:path w="669925" h="1618614">
                <a:moveTo>
                  <a:pt x="0" y="0"/>
                </a:moveTo>
                <a:lnTo>
                  <a:pt x="669898" y="0"/>
                </a:lnTo>
                <a:lnTo>
                  <a:pt x="669898" y="1618496"/>
                </a:lnTo>
                <a:lnTo>
                  <a:pt x="0" y="16184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4712" y="2379759"/>
            <a:ext cx="289814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572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Historical note: Trained on GTX 580  GPU with only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GB of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memory.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65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spread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across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GPUs, half  the neurons (feature maps) on each  GPU.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713" y="1846359"/>
            <a:ext cx="1179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[55x55x48]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0125" y="4367130"/>
            <a:ext cx="4329370" cy="90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224" y="3629371"/>
            <a:ext cx="3559175" cy="852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POOL3</a:t>
            </a:r>
            <a:r>
              <a:rPr sz="1400" spc="-5" dirty="0">
                <a:latin typeface="Arial"/>
                <a:cs typeface="Arial"/>
              </a:rPr>
              <a:t>: 3x3 filters at </a:t>
            </a:r>
            <a:r>
              <a:rPr sz="1400" dirty="0">
                <a:latin typeface="Arial"/>
                <a:cs typeface="Arial"/>
              </a:rPr>
              <a:t>stride 2  </a:t>
            </a: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37</a:t>
            </a:fld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6508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774" y="931123"/>
            <a:ext cx="6115700" cy="331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970" y="4406004"/>
            <a:ext cx="2655107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322" y="803473"/>
            <a:ext cx="2959100" cy="544830"/>
          </a:xfrm>
          <a:custGeom>
            <a:avLst/>
            <a:gdLst/>
            <a:ahLst/>
            <a:cxnLst/>
            <a:rect l="l" t="t" r="r" b="b"/>
            <a:pathLst>
              <a:path w="2959100" h="544830">
                <a:moveTo>
                  <a:pt x="0" y="0"/>
                </a:moveTo>
                <a:lnTo>
                  <a:pt x="2958894" y="0"/>
                </a:lnTo>
                <a:lnTo>
                  <a:pt x="2958894" y="544498"/>
                </a:lnTo>
                <a:lnTo>
                  <a:pt x="0" y="5444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5665" y="2024271"/>
            <a:ext cx="810895" cy="2274570"/>
          </a:xfrm>
          <a:custGeom>
            <a:avLst/>
            <a:gdLst/>
            <a:ahLst/>
            <a:cxnLst/>
            <a:rect l="l" t="t" r="r" b="b"/>
            <a:pathLst>
              <a:path w="810895" h="2274570">
                <a:moveTo>
                  <a:pt x="0" y="0"/>
                </a:moveTo>
                <a:lnTo>
                  <a:pt x="810298" y="0"/>
                </a:lnTo>
                <a:lnTo>
                  <a:pt x="810298" y="2274295"/>
                </a:lnTo>
                <a:lnTo>
                  <a:pt x="0" y="227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274" y="2678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(ILSVRC)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2022" y="1212605"/>
            <a:ext cx="19202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First CNN-based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winner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3915" y="1518521"/>
            <a:ext cx="486409" cy="358775"/>
          </a:xfrm>
          <a:custGeom>
            <a:avLst/>
            <a:gdLst/>
            <a:ahLst/>
            <a:cxnLst/>
            <a:rect l="l" t="t" r="r" b="b"/>
            <a:pathLst>
              <a:path w="486410" h="358775">
                <a:moveTo>
                  <a:pt x="0" y="0"/>
                </a:moveTo>
                <a:lnTo>
                  <a:pt x="486374" y="35821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2089" y="1841878"/>
            <a:ext cx="107324" cy="95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38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07542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774" y="931123"/>
            <a:ext cx="6115700" cy="331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970" y="4406004"/>
            <a:ext cx="2655107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322" y="803473"/>
            <a:ext cx="2959100" cy="544830"/>
          </a:xfrm>
          <a:custGeom>
            <a:avLst/>
            <a:gdLst/>
            <a:ahLst/>
            <a:cxnLst/>
            <a:rect l="l" t="t" r="r" b="b"/>
            <a:pathLst>
              <a:path w="2959100" h="544830">
                <a:moveTo>
                  <a:pt x="0" y="0"/>
                </a:moveTo>
                <a:lnTo>
                  <a:pt x="2958894" y="0"/>
                </a:lnTo>
                <a:lnTo>
                  <a:pt x="2958894" y="544498"/>
                </a:lnTo>
                <a:lnTo>
                  <a:pt x="0" y="5444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9216" y="2024271"/>
            <a:ext cx="813435" cy="2274570"/>
          </a:xfrm>
          <a:custGeom>
            <a:avLst/>
            <a:gdLst/>
            <a:ahLst/>
            <a:cxnLst/>
            <a:rect l="l" t="t" r="r" b="b"/>
            <a:pathLst>
              <a:path w="813435" h="2274570">
                <a:moveTo>
                  <a:pt x="0" y="0"/>
                </a:moveTo>
                <a:lnTo>
                  <a:pt x="813298" y="0"/>
                </a:lnTo>
                <a:lnTo>
                  <a:pt x="813298" y="2274295"/>
                </a:lnTo>
                <a:lnTo>
                  <a:pt x="0" y="227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274" y="2678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ImageNet Large Scale Visual Recognition Challenge (ILSVRC)</a:t>
            </a:r>
            <a:r>
              <a:rPr sz="2000" spc="-7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winners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3462022" y="984010"/>
            <a:ext cx="176403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ZFNet: Improved  hyperparameters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over  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9940" y="1518471"/>
            <a:ext cx="13970" cy="391795"/>
          </a:xfrm>
          <a:custGeom>
            <a:avLst/>
            <a:gdLst/>
            <a:ahLst/>
            <a:cxnLst/>
            <a:rect l="l" t="t" r="r" b="b"/>
            <a:pathLst>
              <a:path w="13970" h="391794">
                <a:moveTo>
                  <a:pt x="13924" y="0"/>
                </a:moveTo>
                <a:lnTo>
                  <a:pt x="0" y="39157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8966" y="1899398"/>
            <a:ext cx="81924" cy="106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39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102749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Batch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Normalization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9814" y="308021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5064" y="3075443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923" y="1134197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23" y="1671506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71" y="147109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923" y="2174243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071" y="76309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0071" y="2004496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5923" y="2756594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923" y="3293893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0071" y="309349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0071" y="25287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0071" y="362689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5923" y="3796642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0071" y="41335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79790" y="1094855"/>
            <a:ext cx="476567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Usually inserted after Fully  Connected or Convolutional layers,  and before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nonlinearity.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89119" y="183972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7639" y="2040095"/>
            <a:ext cx="499109" cy="1294765"/>
          </a:xfrm>
          <a:custGeom>
            <a:avLst/>
            <a:gdLst/>
            <a:ahLst/>
            <a:cxnLst/>
            <a:rect l="l" t="t" r="r" b="b"/>
            <a:pathLst>
              <a:path w="499110" h="1294764">
                <a:moveTo>
                  <a:pt x="498753" y="0"/>
                </a:moveTo>
                <a:lnTo>
                  <a:pt x="0" y="12945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0" y="45974"/>
                </a:moveTo>
                <a:lnTo>
                  <a:pt x="859" y="0"/>
                </a:lnTo>
                <a:lnTo>
                  <a:pt x="30219" y="11299"/>
                </a:lnTo>
                <a:lnTo>
                  <a:pt x="0" y="459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18514" y="4311084"/>
            <a:ext cx="1733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</a:t>
            </a:fld>
            <a:endParaRPr sz="200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11587" y="573576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40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11587" y="2332122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34589" y="2012510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5x5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11x11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42784" y="262851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22860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159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499" y="1214851"/>
            <a:ext cx="31603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 filters, Deeper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(AlexNet)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-&gt; 16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 layers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(VGG16Net)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3x3 CONV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1, pad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2x2 MAX POOL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88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286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628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474" y="209528"/>
            <a:ext cx="6412230" cy="38277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(3*3*3)*64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(not </a:t>
            </a:r>
            <a:r>
              <a:rPr dirty="0"/>
              <a:t>counting</a:t>
            </a:r>
            <a:r>
              <a:rPr spc="-85" dirty="0"/>
              <a:t> </a:t>
            </a:r>
            <a:r>
              <a:rPr spc="-5" dirty="0"/>
              <a:t>biases)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97385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7385" y="1951123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572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(not </a:t>
            </a:r>
            <a:r>
              <a:rPr dirty="0"/>
              <a:t>counting</a:t>
            </a:r>
            <a:r>
              <a:rPr spc="-85" dirty="0"/>
              <a:t> </a:t>
            </a:r>
            <a:r>
              <a:rPr spc="-5" dirty="0"/>
              <a:t>biases)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97385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97385" y="1951123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474" y="209528"/>
            <a:ext cx="6412230" cy="43491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(3*3*3)*64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marR="371475">
              <a:lnSpc>
                <a:spcPts val="1650"/>
              </a:lnSpc>
              <a:spcBef>
                <a:spcPts val="85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memory: 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spc="-5" dirty="0">
                <a:latin typeface="Arial"/>
                <a:cs typeface="Arial"/>
              </a:rPr>
              <a:t>(only forward! ~*2 for bwd)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566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(not </a:t>
            </a:r>
            <a:r>
              <a:rPr dirty="0"/>
              <a:t>counting</a:t>
            </a:r>
            <a:r>
              <a:rPr spc="-85" dirty="0"/>
              <a:t> </a:t>
            </a:r>
            <a:r>
              <a:rPr spc="-5" dirty="0"/>
              <a:t>biases)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474" y="209528"/>
            <a:ext cx="6412230" cy="4139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(3*3*3)*64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102,760,448</a:t>
            </a:r>
            <a:endParaRPr sz="1200">
              <a:latin typeface="Arial"/>
              <a:cs typeface="Arial"/>
            </a:endParaRPr>
          </a:p>
          <a:p>
            <a:pPr marL="12700" marR="1907539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  </a:t>
            </a: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memory: 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spc="-5" dirty="0">
                <a:latin typeface="Arial"/>
                <a:cs typeface="Arial"/>
              </a:rPr>
              <a:t>(only forward! ~*2 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bwd)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4381" y="245362"/>
            <a:ext cx="45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Note: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4381" y="664461"/>
            <a:ext cx="14674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Most memory is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  early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381" y="2550407"/>
            <a:ext cx="1358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Most params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are  in late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9789" y="3144843"/>
            <a:ext cx="2237740" cy="366395"/>
          </a:xfrm>
          <a:custGeom>
            <a:avLst/>
            <a:gdLst/>
            <a:ahLst/>
            <a:cxnLst/>
            <a:rect l="l" t="t" r="r" b="b"/>
            <a:pathLst>
              <a:path w="2237740" h="366395">
                <a:moveTo>
                  <a:pt x="2237395" y="0"/>
                </a:moveTo>
                <a:lnTo>
                  <a:pt x="0" y="36614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4939" y="3470418"/>
            <a:ext cx="109449" cy="8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9066" y="539558"/>
            <a:ext cx="2800350" cy="238125"/>
          </a:xfrm>
          <a:custGeom>
            <a:avLst/>
            <a:gdLst/>
            <a:ahLst/>
            <a:cxnLst/>
            <a:rect l="l" t="t" r="r" b="b"/>
            <a:pathLst>
              <a:path w="2800350" h="238125">
                <a:moveTo>
                  <a:pt x="2800294" y="238114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392" y="498681"/>
            <a:ext cx="107849" cy="81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674" y="4336592"/>
            <a:ext cx="2730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43</a:t>
            </a:fld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3578102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4" y="28553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4" y="209528"/>
            <a:ext cx="6412230" cy="25609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3080">
              <a:lnSpc>
                <a:spcPts val="1420"/>
              </a:lnSpc>
              <a:spcBef>
                <a:spcPts val="160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(3*3*3)*64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(3*3*64)*64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6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(3*3*64)*128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(3*3*128)*128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(3*3*128)*256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(3*3*256)*256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(3*3*256)*512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90"/>
              </a:lnSpc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569" y="2743173"/>
            <a:ext cx="2426335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params: (3*3*512)*512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74" y="2743173"/>
            <a:ext cx="3705860" cy="751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1590" algn="just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14*14*512=100K  </a:t>
            </a:r>
            <a:r>
              <a:rPr sz="1200" spc="-5" dirty="0">
                <a:latin typeface="Arial"/>
                <a:cs typeface="Arial"/>
              </a:rPr>
              <a:t>CONV3-512: [14x14x512]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90"/>
              </a:lnSpc>
            </a:pPr>
            <a:r>
              <a:rPr sz="1200" spc="-5" dirty="0">
                <a:latin typeface="Arial"/>
                <a:cs typeface="Arial"/>
              </a:rPr>
              <a:t>POOL2: [7x7x512]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 7*7*512=25K 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(not </a:t>
            </a:r>
            <a:r>
              <a:rPr dirty="0"/>
              <a:t>counting</a:t>
            </a:r>
            <a:r>
              <a:rPr spc="-85" dirty="0"/>
              <a:t> </a:t>
            </a:r>
            <a:r>
              <a:rPr spc="-5" dirty="0"/>
              <a:t>biases)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97385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97385" y="1951123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315286" y="3731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9141" y="3180904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conv1-2  conv1-1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9141" y="2723705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conv2-2  conv2-1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9141" y="2217205"/>
            <a:ext cx="365125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conv3-2  conv3-1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9141" y="1571811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spc="-20" dirty="0">
                <a:solidFill>
                  <a:srgbClr val="666666"/>
                </a:solidFill>
                <a:latin typeface="Century Gothic"/>
                <a:cs typeface="Century Gothic"/>
              </a:rPr>
              <a:t>conv4-3  conv4-2  conv4-1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9141" y="931275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spc="-20" dirty="0">
                <a:solidFill>
                  <a:srgbClr val="666666"/>
                </a:solidFill>
                <a:latin typeface="Century Gothic"/>
                <a:cs typeface="Century Gothic"/>
              </a:rPr>
              <a:t>conv5-3  conv5-2  conv5-1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4389" y="4175303"/>
            <a:ext cx="1329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sz="1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43508" y="3750767"/>
            <a:ext cx="183515" cy="436245"/>
          </a:xfrm>
          <a:custGeom>
            <a:avLst/>
            <a:gdLst/>
            <a:ahLst/>
            <a:cxnLst/>
            <a:rect l="l" t="t" r="r" b="b"/>
            <a:pathLst>
              <a:path w="183515" h="436245">
                <a:moveTo>
                  <a:pt x="0" y="435724"/>
                </a:moveTo>
                <a:lnTo>
                  <a:pt x="183324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12333" y="3710917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4">
                <a:moveTo>
                  <a:pt x="28999" y="45949"/>
                </a:moveTo>
                <a:lnTo>
                  <a:pt x="0" y="33749"/>
                </a:lnTo>
                <a:lnTo>
                  <a:pt x="31274" y="0"/>
                </a:lnTo>
                <a:lnTo>
                  <a:pt x="28999" y="45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2332" y="3710917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4">
                <a:moveTo>
                  <a:pt x="28999" y="45949"/>
                </a:moveTo>
                <a:lnTo>
                  <a:pt x="31274" y="0"/>
                </a:lnTo>
                <a:lnTo>
                  <a:pt x="0" y="33749"/>
                </a:lnTo>
                <a:lnTo>
                  <a:pt x="28999" y="459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63718" y="328461"/>
            <a:ext cx="155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700" b="1" spc="-5" dirty="0">
                <a:solidFill>
                  <a:srgbClr val="666666"/>
                </a:solidFill>
                <a:latin typeface="Century Gothic"/>
                <a:cs typeface="Century Gothic"/>
              </a:rPr>
              <a:t>fc8  fc7  fc6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2674" y="4336592"/>
            <a:ext cx="27305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44</a:t>
            </a:fld>
            <a:endParaRPr sz="200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8474" y="3467071"/>
            <a:ext cx="6045835" cy="8820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25285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memory: 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memory: 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spc="-5" dirty="0">
                <a:latin typeface="Arial"/>
                <a:cs typeface="Arial"/>
              </a:rPr>
              <a:t>(only forward! ~*2 for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bwd)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725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38550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 and Zisserman,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45</a:t>
            </a:fld>
            <a:endParaRPr sz="200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244344"/>
            <a:ext cx="702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Details: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8610" marR="254635" indent="-295910">
              <a:lnSpc>
                <a:spcPct val="101600"/>
              </a:lnSpc>
              <a:spcBef>
                <a:spcPts val="70"/>
              </a:spcBef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ILSVRC’14 2nd in </a:t>
            </a:r>
            <a:r>
              <a:rPr dirty="0"/>
              <a:t>classification, </a:t>
            </a:r>
            <a:r>
              <a:rPr spc="-5" dirty="0"/>
              <a:t>1st</a:t>
            </a:r>
            <a:r>
              <a:rPr spc="-90" dirty="0"/>
              <a:t> </a:t>
            </a:r>
            <a:r>
              <a:rPr spc="-5" dirty="0"/>
              <a:t>in  localization</a:t>
            </a:r>
          </a:p>
          <a:p>
            <a:pPr marL="308610" marR="58419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Similar training procedure as Krizhevsky  2012</a:t>
            </a:r>
          </a:p>
          <a:p>
            <a:pPr marL="308610" indent="-295910">
              <a:lnSpc>
                <a:spcPct val="100000"/>
              </a:lnSpc>
              <a:spcBef>
                <a:spcPts val="25"/>
              </a:spcBef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No Local Response Normalisation</a:t>
            </a:r>
            <a:r>
              <a:rPr spc="-75" dirty="0"/>
              <a:t> </a:t>
            </a:r>
            <a:r>
              <a:rPr spc="-5" dirty="0"/>
              <a:t>(LRN)</a:t>
            </a:r>
          </a:p>
          <a:p>
            <a:pPr marL="308610" marR="38036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Use VGG16 or VGG19 (VGG19 only  </a:t>
            </a:r>
            <a:r>
              <a:rPr dirty="0"/>
              <a:t>slightly </a:t>
            </a:r>
            <a:r>
              <a:rPr spc="-5" dirty="0"/>
              <a:t>better, more</a:t>
            </a:r>
            <a:r>
              <a:rPr spc="-30" dirty="0"/>
              <a:t> </a:t>
            </a:r>
            <a:r>
              <a:rPr spc="-5" dirty="0"/>
              <a:t>memory)</a:t>
            </a:r>
          </a:p>
          <a:p>
            <a:pPr marL="308610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Use ensembles for best</a:t>
            </a:r>
            <a:r>
              <a:rPr spc="-25" dirty="0"/>
              <a:t> </a:t>
            </a:r>
            <a:r>
              <a:rPr spc="-5" dirty="0"/>
              <a:t>results</a:t>
            </a:r>
          </a:p>
          <a:p>
            <a:pPr marL="308610" marR="35814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pc="-5" dirty="0"/>
              <a:t>FC7 features generalize well to other  tasks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16386" y="573576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16386" y="2332122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190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39389" y="2012510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415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5x5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11x11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47584" y="262851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22860" algn="ctr">
                        <a:lnSpc>
                          <a:spcPts val="830"/>
                        </a:lnSpc>
                      </a:pPr>
                      <a:r>
                        <a:rPr sz="7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7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4096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159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34091" y="4112429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87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085" y="4112429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6544" y="3561903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conv1-2  conv1-1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6544" y="3104705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conv2-2  conv2-1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6544" y="2598204"/>
            <a:ext cx="365125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conv3-2  conv3-1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6544" y="1952811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spc="-20" dirty="0">
                <a:solidFill>
                  <a:srgbClr val="666666"/>
                </a:solidFill>
                <a:latin typeface="Century Gothic"/>
                <a:cs typeface="Century Gothic"/>
              </a:rPr>
              <a:t>conv4-3  conv4-2  conv4-1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6544" y="1312274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spc="-20" dirty="0">
                <a:solidFill>
                  <a:srgbClr val="666666"/>
                </a:solidFill>
                <a:latin typeface="Century Gothic"/>
                <a:cs typeface="Century Gothic"/>
              </a:rPr>
              <a:t>conv5-3  conv5-2  conv5-1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1121" y="695910"/>
            <a:ext cx="155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700" b="1" spc="-5" dirty="0">
                <a:solidFill>
                  <a:srgbClr val="666666"/>
                </a:solidFill>
                <a:latin typeface="Century Gothic"/>
                <a:cs typeface="Century Gothic"/>
              </a:rPr>
              <a:t>fc8  fc7  fc6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5346" y="3561903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conv2  conv1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5346" y="3282498"/>
            <a:ext cx="2794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666666"/>
                </a:solidFill>
                <a:latin typeface="Century Gothic"/>
                <a:cs typeface="Century Gothic"/>
              </a:rPr>
              <a:t>conv3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5346" y="2759253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entury Gothic"/>
                <a:cs typeface="Century Gothic"/>
              </a:rPr>
              <a:t>conv5  conv4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7124" y="2287366"/>
            <a:ext cx="15557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900"/>
              </a:lnSpc>
              <a:spcBef>
                <a:spcPts val="100"/>
              </a:spcBef>
            </a:pPr>
            <a:r>
              <a:rPr sz="700" b="1" spc="-5" dirty="0">
                <a:solidFill>
                  <a:srgbClr val="666666"/>
                </a:solidFill>
                <a:latin typeface="Century Gothic"/>
                <a:cs typeface="Century Gothic"/>
              </a:rPr>
              <a:t>fc7  fc6</a:t>
            </a:r>
            <a:endParaRPr sz="7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639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774" y="931123"/>
            <a:ext cx="6115700" cy="331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970" y="4406004"/>
            <a:ext cx="2655107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322" y="803473"/>
            <a:ext cx="2959100" cy="544830"/>
          </a:xfrm>
          <a:custGeom>
            <a:avLst/>
            <a:gdLst/>
            <a:ahLst/>
            <a:cxnLst/>
            <a:rect l="l" t="t" r="r" b="b"/>
            <a:pathLst>
              <a:path w="2959100" h="544830">
                <a:moveTo>
                  <a:pt x="0" y="0"/>
                </a:moveTo>
                <a:lnTo>
                  <a:pt x="2958894" y="0"/>
                </a:lnTo>
                <a:lnTo>
                  <a:pt x="2958894" y="544498"/>
                </a:lnTo>
                <a:lnTo>
                  <a:pt x="0" y="5444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0919" y="2024271"/>
            <a:ext cx="1608455" cy="2274570"/>
          </a:xfrm>
          <a:custGeom>
            <a:avLst/>
            <a:gdLst/>
            <a:ahLst/>
            <a:cxnLst/>
            <a:rect l="l" t="t" r="r" b="b"/>
            <a:pathLst>
              <a:path w="1608454" h="2274570">
                <a:moveTo>
                  <a:pt x="0" y="0"/>
                </a:moveTo>
                <a:lnTo>
                  <a:pt x="1608296" y="0"/>
                </a:lnTo>
                <a:lnTo>
                  <a:pt x="1608296" y="2274295"/>
                </a:lnTo>
                <a:lnTo>
                  <a:pt x="0" y="227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274" y="267839"/>
            <a:ext cx="803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(ILSVRC)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8623" y="1212605"/>
            <a:ext cx="139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9143" y="1518471"/>
            <a:ext cx="13970" cy="391795"/>
          </a:xfrm>
          <a:custGeom>
            <a:avLst/>
            <a:gdLst/>
            <a:ahLst/>
            <a:cxnLst/>
            <a:rect l="l" t="t" r="r" b="b"/>
            <a:pathLst>
              <a:path w="13970" h="391794">
                <a:moveTo>
                  <a:pt x="13924" y="0"/>
                </a:moveTo>
                <a:lnTo>
                  <a:pt x="0" y="391571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8168" y="1899398"/>
            <a:ext cx="81924" cy="106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924" y="4717593"/>
            <a:ext cx="870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3000" spc="-142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9 -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46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May 2,</a:t>
            </a:r>
            <a:r>
              <a:rPr spc="-8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  <p:extLst>
      <p:ext uri="{BB962C8B-B14F-4D97-AF65-F5344CB8AC3E}">
        <p14:creationId xmlns:p14="http://schemas.microsoft.com/office/powerpoint/2010/main" val="260670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4" y="135509"/>
            <a:ext cx="343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Batch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Normalization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238840" y="141605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[Ioffe and Szegedy,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9814" y="3080218"/>
            <a:ext cx="2876544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5064" y="3075443"/>
            <a:ext cx="2886075" cy="952500"/>
          </a:xfrm>
          <a:custGeom>
            <a:avLst/>
            <a:gdLst/>
            <a:ahLst/>
            <a:cxnLst/>
            <a:rect l="l" t="t" r="r" b="b"/>
            <a:pathLst>
              <a:path w="2886075" h="952500">
                <a:moveTo>
                  <a:pt x="0" y="0"/>
                </a:moveTo>
                <a:lnTo>
                  <a:pt x="2886044" y="0"/>
                </a:lnTo>
                <a:lnTo>
                  <a:pt x="2886044" y="952498"/>
                </a:lnTo>
                <a:lnTo>
                  <a:pt x="0" y="952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923" y="1134197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23" y="1671506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71" y="147109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4339" y="15960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923" y="2174243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0071" y="76309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339" y="10770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0071" y="2004496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4339" y="21294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5923" y="2756594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923" y="3293893"/>
            <a:ext cx="1548765" cy="337185"/>
          </a:xfrm>
          <a:prstGeom prst="rect">
            <a:avLst/>
          </a:prstGeom>
          <a:solidFill>
            <a:srgbClr val="D8E9D3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0071" y="309349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339" y="321844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0071" y="25287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4339" y="270234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0071" y="362689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339" y="37518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5923" y="3796642"/>
            <a:ext cx="1548765" cy="337185"/>
          </a:xfrm>
          <a:prstGeom prst="rect">
            <a:avLst/>
          </a:prstGeom>
          <a:solidFill>
            <a:srgbClr val="F2F2F2"/>
          </a:solidFill>
          <a:ln w="9524">
            <a:solidFill>
              <a:srgbClr val="666666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0071" y="41335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4339" y="43145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79790" y="1094855"/>
            <a:ext cx="476567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Usually inserted after Fully  Connected or Convolutional layers,  and before</a:t>
            </a:r>
            <a:r>
              <a:rPr sz="2400" spc="-1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nonlinearity.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89119" y="183972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894" y="1823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7639" y="2040095"/>
            <a:ext cx="499109" cy="1294765"/>
          </a:xfrm>
          <a:custGeom>
            <a:avLst/>
            <a:gdLst/>
            <a:ahLst/>
            <a:cxnLst/>
            <a:rect l="l" t="t" r="r" b="b"/>
            <a:pathLst>
              <a:path w="499110" h="1294764">
                <a:moveTo>
                  <a:pt x="498753" y="0"/>
                </a:moveTo>
                <a:lnTo>
                  <a:pt x="0" y="12945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0" y="45974"/>
                </a:moveTo>
                <a:lnTo>
                  <a:pt x="859" y="0"/>
                </a:lnTo>
                <a:lnTo>
                  <a:pt x="30219" y="11299"/>
                </a:lnTo>
                <a:lnTo>
                  <a:pt x="0" y="459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2100" y="332901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88422" y="3242423"/>
            <a:ext cx="233616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Problem: do we  necessarily want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unit  gaussian input to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tanh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layer?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8514" y="4311084"/>
            <a:ext cx="1733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5</a:t>
            </a:fld>
            <a:endParaRPr sz="200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698" y="1740051"/>
            <a:ext cx="7432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Babysitting the </a:t>
            </a:r>
            <a:r>
              <a:rPr sz="4000" spc="-5" dirty="0">
                <a:solidFill>
                  <a:srgbClr val="000000"/>
                </a:solidFill>
              </a:rPr>
              <a:t>Learning</a:t>
            </a:r>
            <a:r>
              <a:rPr sz="4000" spc="-8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Process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6</a:t>
            </a:fld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4" y="201259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Step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1: </a:t>
            </a:r>
            <a:r>
              <a:rPr sz="3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Preprocess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3000"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90698" y="832273"/>
            <a:ext cx="7445236" cy="257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7892" y="3462018"/>
            <a:ext cx="2739045" cy="3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6112" y="3481592"/>
            <a:ext cx="2495310" cy="26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824" y="3985801"/>
            <a:ext cx="32613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(Assume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[NxD] is data matrix,  each example 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7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8300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00000"/>
                </a:solidFill>
                <a:latin typeface="Arial"/>
                <a:cs typeface="Arial"/>
              </a:rPr>
              <a:t>Step </a:t>
            </a:r>
            <a:r>
              <a:rPr sz="3000" b="1" spc="-5" dirty="0">
                <a:solidFill>
                  <a:srgbClr val="000000"/>
                </a:solidFill>
                <a:latin typeface="Arial"/>
                <a:cs typeface="Arial"/>
              </a:rPr>
              <a:t>2: Choose the</a:t>
            </a:r>
            <a:r>
              <a:rPr sz="30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00"/>
                </a:solidFill>
                <a:latin typeface="Arial"/>
                <a:cs typeface="Arial"/>
              </a:rPr>
              <a:t>architecture: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00"/>
                </a:solidFill>
              </a:rPr>
              <a:t>say </a:t>
            </a:r>
            <a:r>
              <a:rPr sz="3000" spc="-5" dirty="0">
                <a:solidFill>
                  <a:srgbClr val="000000"/>
                </a:solidFill>
              </a:rPr>
              <a:t>we </a:t>
            </a:r>
            <a:r>
              <a:rPr sz="3000" dirty="0">
                <a:solidFill>
                  <a:srgbClr val="000000"/>
                </a:solidFill>
              </a:rPr>
              <a:t>start </a:t>
            </a:r>
            <a:r>
              <a:rPr sz="3000" spc="-5" dirty="0">
                <a:solidFill>
                  <a:srgbClr val="000000"/>
                </a:solidFill>
              </a:rPr>
              <a:t>with one hidden layer of 50</a:t>
            </a:r>
            <a:r>
              <a:rPr sz="3000" spc="-8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neurons: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861017" y="1816271"/>
            <a:ext cx="643890" cy="2000885"/>
          </a:xfrm>
          <a:custGeom>
            <a:avLst/>
            <a:gdLst/>
            <a:ahLst/>
            <a:cxnLst/>
            <a:rect l="l" t="t" r="r" b="b"/>
            <a:pathLst>
              <a:path w="643889" h="2000885">
                <a:moveTo>
                  <a:pt x="0" y="0"/>
                </a:moveTo>
                <a:lnTo>
                  <a:pt x="643798" y="0"/>
                </a:lnTo>
                <a:lnTo>
                  <a:pt x="643798" y="2000696"/>
                </a:lnTo>
                <a:lnTo>
                  <a:pt x="0" y="2000696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3594" y="2077753"/>
            <a:ext cx="643890" cy="1548130"/>
          </a:xfrm>
          <a:custGeom>
            <a:avLst/>
            <a:gdLst/>
            <a:ahLst/>
            <a:cxnLst/>
            <a:rect l="l" t="t" r="r" b="b"/>
            <a:pathLst>
              <a:path w="643889" h="1548129">
                <a:moveTo>
                  <a:pt x="0" y="0"/>
                </a:moveTo>
                <a:lnTo>
                  <a:pt x="643798" y="0"/>
                </a:lnTo>
                <a:lnTo>
                  <a:pt x="643798" y="1547989"/>
                </a:lnTo>
                <a:lnTo>
                  <a:pt x="0" y="154798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6669" y="2208195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5"/>
                </a:lnTo>
                <a:lnTo>
                  <a:pt x="270649" y="14899"/>
                </a:lnTo>
                <a:lnTo>
                  <a:pt x="304340" y="32887"/>
                </a:lnTo>
                <a:lnTo>
                  <a:pt x="334149" y="57332"/>
                </a:lnTo>
                <a:lnTo>
                  <a:pt x="358603" y="87146"/>
                </a:lnTo>
                <a:lnTo>
                  <a:pt x="376596" y="120838"/>
                </a:lnTo>
                <a:lnTo>
                  <a:pt x="387702" y="157381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6669" y="2208195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0" y="195749"/>
                </a:move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5"/>
                </a:lnTo>
                <a:lnTo>
                  <a:pt x="270649" y="14899"/>
                </a:lnTo>
                <a:lnTo>
                  <a:pt x="304340" y="32887"/>
                </a:lnTo>
                <a:lnTo>
                  <a:pt x="334149" y="57332"/>
                </a:lnTo>
                <a:lnTo>
                  <a:pt x="358603" y="87146"/>
                </a:lnTo>
                <a:lnTo>
                  <a:pt x="376596" y="120838"/>
                </a:lnTo>
                <a:lnTo>
                  <a:pt x="387702" y="157381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6669" y="2665794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45"/>
                </a:lnTo>
                <a:lnTo>
                  <a:pt x="376596" y="120837"/>
                </a:lnTo>
                <a:lnTo>
                  <a:pt x="387702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669" y="2665794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4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45"/>
                </a:lnTo>
                <a:lnTo>
                  <a:pt x="376596" y="120837"/>
                </a:lnTo>
                <a:lnTo>
                  <a:pt x="387702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6669" y="3123393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34"/>
                </a:lnTo>
                <a:lnTo>
                  <a:pt x="376596" y="120827"/>
                </a:lnTo>
                <a:lnTo>
                  <a:pt x="387702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6669" y="3123393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08" y="3796"/>
                </a:lnTo>
                <a:lnTo>
                  <a:pt x="270649" y="14899"/>
                </a:lnTo>
                <a:lnTo>
                  <a:pt x="304340" y="32885"/>
                </a:lnTo>
                <a:lnTo>
                  <a:pt x="334149" y="57324"/>
                </a:lnTo>
                <a:lnTo>
                  <a:pt x="358603" y="87134"/>
                </a:lnTo>
                <a:lnTo>
                  <a:pt x="376596" y="120827"/>
                </a:lnTo>
                <a:lnTo>
                  <a:pt x="387702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6842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6842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6842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6842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6842" y="330976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195749" y="391499"/>
                </a:move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34"/>
                </a:lnTo>
                <a:lnTo>
                  <a:pt x="376599" y="120827"/>
                </a:lnTo>
                <a:lnTo>
                  <a:pt x="387703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6842" y="330976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0" y="195749"/>
                </a:moveTo>
                <a:lnTo>
                  <a:pt x="5170" y="150861"/>
                </a:lnTo>
                <a:lnTo>
                  <a:pt x="19897" y="109657"/>
                </a:lnTo>
                <a:lnTo>
                  <a:pt x="43007" y="73311"/>
                </a:lnTo>
                <a:lnTo>
                  <a:pt x="73322" y="42999"/>
                </a:lnTo>
                <a:lnTo>
                  <a:pt x="109668" y="19893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34"/>
                </a:lnTo>
                <a:lnTo>
                  <a:pt x="376599" y="120827"/>
                </a:lnTo>
                <a:lnTo>
                  <a:pt x="387703" y="157375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9" y="386328"/>
                </a:lnTo>
                <a:lnTo>
                  <a:pt x="109668" y="371601"/>
                </a:lnTo>
                <a:lnTo>
                  <a:pt x="73322" y="348492"/>
                </a:lnTo>
                <a:lnTo>
                  <a:pt x="43007" y="318176"/>
                </a:lnTo>
                <a:lnTo>
                  <a:pt x="19897" y="281831"/>
                </a:lnTo>
                <a:lnTo>
                  <a:pt x="5170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6842" y="1936976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9" y="386329"/>
                </a:lnTo>
                <a:lnTo>
                  <a:pt x="109668" y="371603"/>
                </a:lnTo>
                <a:lnTo>
                  <a:pt x="73322" y="348495"/>
                </a:lnTo>
                <a:lnTo>
                  <a:pt x="43007" y="318181"/>
                </a:lnTo>
                <a:lnTo>
                  <a:pt x="19897" y="281835"/>
                </a:lnTo>
                <a:lnTo>
                  <a:pt x="5170" y="240633"/>
                </a:lnTo>
                <a:lnTo>
                  <a:pt x="0" y="195749"/>
                </a:ln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6"/>
                </a:lnTo>
                <a:lnTo>
                  <a:pt x="376599" y="120838"/>
                </a:lnTo>
                <a:lnTo>
                  <a:pt x="387703" y="157381"/>
                </a:lnTo>
                <a:lnTo>
                  <a:pt x="391499" y="195749"/>
                </a:lnTo>
                <a:lnTo>
                  <a:pt x="386328" y="240633"/>
                </a:lnTo>
                <a:lnTo>
                  <a:pt x="371601" y="281835"/>
                </a:lnTo>
                <a:lnTo>
                  <a:pt x="348492" y="318181"/>
                </a:lnTo>
                <a:lnTo>
                  <a:pt x="318176" y="348495"/>
                </a:lnTo>
                <a:lnTo>
                  <a:pt x="281831" y="371603"/>
                </a:lnTo>
                <a:lnTo>
                  <a:pt x="240630" y="386329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6842" y="1936976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70" y="150865"/>
                </a:lnTo>
                <a:lnTo>
                  <a:pt x="19897" y="109663"/>
                </a:lnTo>
                <a:lnTo>
                  <a:pt x="43007" y="73318"/>
                </a:lnTo>
                <a:lnTo>
                  <a:pt x="73322" y="43003"/>
                </a:lnTo>
                <a:lnTo>
                  <a:pt x="109668" y="19896"/>
                </a:lnTo>
                <a:lnTo>
                  <a:pt x="150869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6"/>
                </a:lnTo>
                <a:lnTo>
                  <a:pt x="376599" y="120838"/>
                </a:lnTo>
                <a:lnTo>
                  <a:pt x="387703" y="157381"/>
                </a:lnTo>
                <a:lnTo>
                  <a:pt x="391499" y="195749"/>
                </a:lnTo>
                <a:lnTo>
                  <a:pt x="386328" y="240633"/>
                </a:lnTo>
                <a:lnTo>
                  <a:pt x="371601" y="281835"/>
                </a:lnTo>
                <a:lnTo>
                  <a:pt x="348492" y="318181"/>
                </a:lnTo>
                <a:lnTo>
                  <a:pt x="318176" y="348495"/>
                </a:lnTo>
                <a:lnTo>
                  <a:pt x="281831" y="371603"/>
                </a:lnTo>
                <a:lnTo>
                  <a:pt x="240630" y="386329"/>
                </a:lnTo>
                <a:lnTo>
                  <a:pt x="195749" y="391499"/>
                </a:lnTo>
                <a:lnTo>
                  <a:pt x="150869" y="386329"/>
                </a:lnTo>
                <a:lnTo>
                  <a:pt x="109668" y="371603"/>
                </a:lnTo>
                <a:lnTo>
                  <a:pt x="73322" y="348495"/>
                </a:lnTo>
                <a:lnTo>
                  <a:pt x="43007" y="318181"/>
                </a:lnTo>
                <a:lnTo>
                  <a:pt x="19897" y="281835"/>
                </a:lnTo>
                <a:lnTo>
                  <a:pt x="5170" y="240633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3039" y="2286475"/>
            <a:ext cx="643890" cy="1078230"/>
          </a:xfrm>
          <a:custGeom>
            <a:avLst/>
            <a:gdLst/>
            <a:ahLst/>
            <a:cxnLst/>
            <a:rect l="l" t="t" r="r" b="b"/>
            <a:pathLst>
              <a:path w="643889" h="1078229">
                <a:moveTo>
                  <a:pt x="0" y="0"/>
                </a:moveTo>
                <a:lnTo>
                  <a:pt x="643798" y="0"/>
                </a:lnTo>
                <a:lnTo>
                  <a:pt x="643798" y="1077892"/>
                </a:lnTo>
                <a:lnTo>
                  <a:pt x="0" y="1077892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8889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8889" y="2394570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69" y="150865"/>
                </a:lnTo>
                <a:lnTo>
                  <a:pt x="19893" y="109663"/>
                </a:lnTo>
                <a:lnTo>
                  <a:pt x="42999" y="73318"/>
                </a:lnTo>
                <a:lnTo>
                  <a:pt x="73311" y="43003"/>
                </a:lnTo>
                <a:lnTo>
                  <a:pt x="109657" y="19896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5"/>
                </a:lnTo>
                <a:lnTo>
                  <a:pt x="270661" y="14899"/>
                </a:lnTo>
                <a:lnTo>
                  <a:pt x="304354" y="32887"/>
                </a:lnTo>
                <a:lnTo>
                  <a:pt x="334174" y="57332"/>
                </a:lnTo>
                <a:lnTo>
                  <a:pt x="358614" y="87145"/>
                </a:lnTo>
                <a:lnTo>
                  <a:pt x="376599" y="120835"/>
                </a:lnTo>
                <a:lnTo>
                  <a:pt x="387703" y="157378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8889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195749" y="391499"/>
                </a:move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8889" y="2852169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49"/>
                </a:moveTo>
                <a:lnTo>
                  <a:pt x="5169" y="150861"/>
                </a:lnTo>
                <a:lnTo>
                  <a:pt x="19893" y="109657"/>
                </a:lnTo>
                <a:lnTo>
                  <a:pt x="42999" y="73311"/>
                </a:lnTo>
                <a:lnTo>
                  <a:pt x="73311" y="42999"/>
                </a:lnTo>
                <a:lnTo>
                  <a:pt x="109657" y="19893"/>
                </a:lnTo>
                <a:lnTo>
                  <a:pt x="150861" y="5169"/>
                </a:lnTo>
                <a:lnTo>
                  <a:pt x="195749" y="0"/>
                </a:lnTo>
                <a:lnTo>
                  <a:pt x="234119" y="3796"/>
                </a:lnTo>
                <a:lnTo>
                  <a:pt x="270661" y="14899"/>
                </a:lnTo>
                <a:lnTo>
                  <a:pt x="304354" y="32885"/>
                </a:lnTo>
                <a:lnTo>
                  <a:pt x="334174" y="57324"/>
                </a:lnTo>
                <a:lnTo>
                  <a:pt x="358614" y="87145"/>
                </a:lnTo>
                <a:lnTo>
                  <a:pt x="376599" y="120837"/>
                </a:lnTo>
                <a:lnTo>
                  <a:pt x="387703" y="157379"/>
                </a:lnTo>
                <a:lnTo>
                  <a:pt x="391499" y="195749"/>
                </a:lnTo>
                <a:lnTo>
                  <a:pt x="386328" y="240630"/>
                </a:lnTo>
                <a:lnTo>
                  <a:pt x="371601" y="281831"/>
                </a:lnTo>
                <a:lnTo>
                  <a:pt x="348492" y="318176"/>
                </a:lnTo>
                <a:lnTo>
                  <a:pt x="318176" y="348492"/>
                </a:lnTo>
                <a:lnTo>
                  <a:pt x="281831" y="371601"/>
                </a:lnTo>
                <a:lnTo>
                  <a:pt x="240630" y="386328"/>
                </a:lnTo>
                <a:lnTo>
                  <a:pt x="195749" y="391499"/>
                </a:lnTo>
                <a:lnTo>
                  <a:pt x="150861" y="386328"/>
                </a:lnTo>
                <a:lnTo>
                  <a:pt x="109657" y="371601"/>
                </a:lnTo>
                <a:lnTo>
                  <a:pt x="73311" y="348492"/>
                </a:lnTo>
                <a:lnTo>
                  <a:pt x="42999" y="318176"/>
                </a:lnTo>
                <a:lnTo>
                  <a:pt x="19893" y="281831"/>
                </a:lnTo>
                <a:lnTo>
                  <a:pt x="5169" y="240630"/>
                </a:lnTo>
                <a:lnTo>
                  <a:pt x="0" y="1957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8168" y="2165108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4">
                <a:moveTo>
                  <a:pt x="0" y="238837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8692" y="2125405"/>
            <a:ext cx="110874" cy="79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168" y="2203875"/>
            <a:ext cx="829310" cy="657860"/>
          </a:xfrm>
          <a:custGeom>
            <a:avLst/>
            <a:gdLst/>
            <a:ahLst/>
            <a:cxnLst/>
            <a:rect l="l" t="t" r="r" b="b"/>
            <a:pathLst>
              <a:path w="829310" h="657860">
                <a:moveTo>
                  <a:pt x="0" y="657668"/>
                </a:moveTo>
                <a:lnTo>
                  <a:pt x="8290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8142" y="2140623"/>
            <a:ext cx="106324" cy="97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8168" y="2223012"/>
            <a:ext cx="848994" cy="1096645"/>
          </a:xfrm>
          <a:custGeom>
            <a:avLst/>
            <a:gdLst/>
            <a:ahLst/>
            <a:cxnLst/>
            <a:rect l="l" t="t" r="r" b="b"/>
            <a:pathLst>
              <a:path w="848995" h="1096645">
                <a:moveTo>
                  <a:pt x="0" y="1096130"/>
                </a:moveTo>
                <a:lnTo>
                  <a:pt x="84862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2392" y="2145130"/>
            <a:ext cx="96849" cy="106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8168" y="2403945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30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8967" y="2527169"/>
            <a:ext cx="110024" cy="8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8168" y="2622694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4">
                <a:moveTo>
                  <a:pt x="0" y="238849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48692" y="2582994"/>
            <a:ext cx="110874" cy="7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8168" y="2661469"/>
            <a:ext cx="829310" cy="657860"/>
          </a:xfrm>
          <a:custGeom>
            <a:avLst/>
            <a:gdLst/>
            <a:ahLst/>
            <a:cxnLst/>
            <a:rect l="l" t="t" r="r" b="b"/>
            <a:pathLst>
              <a:path w="829310" h="657860">
                <a:moveTo>
                  <a:pt x="0" y="657673"/>
                </a:moveTo>
                <a:lnTo>
                  <a:pt x="8290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8142" y="2598219"/>
            <a:ext cx="106324" cy="9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8168" y="2403945"/>
            <a:ext cx="825500" cy="578485"/>
          </a:xfrm>
          <a:custGeom>
            <a:avLst/>
            <a:gdLst/>
            <a:ahLst/>
            <a:cxnLst/>
            <a:rect l="l" t="t" r="r" b="b"/>
            <a:pathLst>
              <a:path w="825500" h="578485">
                <a:moveTo>
                  <a:pt x="0" y="0"/>
                </a:moveTo>
                <a:lnTo>
                  <a:pt x="824998" y="57847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5592" y="2947144"/>
            <a:ext cx="107899" cy="94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8168" y="2861544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30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8967" y="2984768"/>
            <a:ext cx="110024" cy="80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8168" y="3080293"/>
            <a:ext cx="808990" cy="239395"/>
          </a:xfrm>
          <a:custGeom>
            <a:avLst/>
            <a:gdLst/>
            <a:ahLst/>
            <a:cxnLst/>
            <a:rect l="l" t="t" r="r" b="b"/>
            <a:pathLst>
              <a:path w="808989" h="239395">
                <a:moveTo>
                  <a:pt x="0" y="238849"/>
                </a:moveTo>
                <a:lnTo>
                  <a:pt x="8089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8692" y="3040593"/>
            <a:ext cx="110874" cy="7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8168" y="2403945"/>
            <a:ext cx="845819" cy="1014094"/>
          </a:xfrm>
          <a:custGeom>
            <a:avLst/>
            <a:gdLst/>
            <a:ahLst/>
            <a:cxnLst/>
            <a:rect l="l" t="t" r="r" b="b"/>
            <a:pathLst>
              <a:path w="845820" h="1014095">
                <a:moveTo>
                  <a:pt x="0" y="0"/>
                </a:moveTo>
                <a:lnTo>
                  <a:pt x="845398" y="101382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9867" y="3388093"/>
            <a:ext cx="98574" cy="105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8168" y="2861544"/>
            <a:ext cx="825500" cy="578485"/>
          </a:xfrm>
          <a:custGeom>
            <a:avLst/>
            <a:gdLst/>
            <a:ahLst/>
            <a:cxnLst/>
            <a:rect l="l" t="t" r="r" b="b"/>
            <a:pathLst>
              <a:path w="825500" h="578485">
                <a:moveTo>
                  <a:pt x="0" y="0"/>
                </a:moveTo>
                <a:lnTo>
                  <a:pt x="824998" y="57847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5592" y="3404718"/>
            <a:ext cx="107899" cy="9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8168" y="3319143"/>
            <a:ext cx="807085" cy="163830"/>
          </a:xfrm>
          <a:custGeom>
            <a:avLst/>
            <a:gdLst/>
            <a:ahLst/>
            <a:cxnLst/>
            <a:rect l="l" t="t" r="r" b="b"/>
            <a:pathLst>
              <a:path w="807085" h="163829">
                <a:moveTo>
                  <a:pt x="0" y="0"/>
                </a:moveTo>
                <a:lnTo>
                  <a:pt x="806573" y="1635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8967" y="3442342"/>
            <a:ext cx="110024" cy="8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68341" y="2132725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0"/>
                </a:moveTo>
                <a:lnTo>
                  <a:pt x="749848" y="40334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3739" y="2498844"/>
            <a:ext cx="110099" cy="8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68341" y="259031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5014" y="2549319"/>
            <a:ext cx="105499" cy="8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8341" y="2644569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403349"/>
                </a:moveTo>
                <a:lnTo>
                  <a:pt x="7498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93739" y="2594069"/>
            <a:ext cx="110099" cy="8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8341" y="2673944"/>
            <a:ext cx="772795" cy="831850"/>
          </a:xfrm>
          <a:custGeom>
            <a:avLst/>
            <a:gdLst/>
            <a:ahLst/>
            <a:cxnLst/>
            <a:rect l="l" t="t" r="r" b="b"/>
            <a:pathLst>
              <a:path w="772795" h="831850">
                <a:moveTo>
                  <a:pt x="0" y="831573"/>
                </a:moveTo>
                <a:lnTo>
                  <a:pt x="7726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8464" y="2601094"/>
            <a:ext cx="100949" cy="103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8341" y="2132725"/>
            <a:ext cx="772795" cy="831850"/>
          </a:xfrm>
          <a:custGeom>
            <a:avLst/>
            <a:gdLst/>
            <a:ahLst/>
            <a:cxnLst/>
            <a:rect l="l" t="t" r="r" b="b"/>
            <a:pathLst>
              <a:path w="772795" h="831850">
                <a:moveTo>
                  <a:pt x="0" y="0"/>
                </a:moveTo>
                <a:lnTo>
                  <a:pt x="772698" y="83156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8464" y="2933344"/>
            <a:ext cx="100949" cy="103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8341" y="2590319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0"/>
                </a:moveTo>
                <a:lnTo>
                  <a:pt x="749848" y="40334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93739" y="2956443"/>
            <a:ext cx="110099" cy="8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68341" y="3047918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1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5014" y="3006918"/>
            <a:ext cx="105499" cy="8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68341" y="3102143"/>
            <a:ext cx="749935" cy="403860"/>
          </a:xfrm>
          <a:custGeom>
            <a:avLst/>
            <a:gdLst/>
            <a:ahLst/>
            <a:cxnLst/>
            <a:rect l="l" t="t" r="r" b="b"/>
            <a:pathLst>
              <a:path w="749935" h="403860">
                <a:moveTo>
                  <a:pt x="0" y="403374"/>
                </a:moveTo>
                <a:lnTo>
                  <a:pt x="74984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3739" y="3051668"/>
            <a:ext cx="110099" cy="87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483845" y="3654569"/>
            <a:ext cx="52133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input  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05954" y="3925832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hidden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5781" y="3415655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output</a:t>
            </a:r>
            <a:r>
              <a:rPr sz="1800" spc="-8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51C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76472" y="2854394"/>
            <a:ext cx="1077595" cy="857250"/>
          </a:xfrm>
          <a:custGeom>
            <a:avLst/>
            <a:gdLst/>
            <a:ahLst/>
            <a:cxnLst/>
            <a:rect l="l" t="t" r="r" b="b"/>
            <a:pathLst>
              <a:path w="1077595" h="857250">
                <a:moveTo>
                  <a:pt x="0" y="856773"/>
                </a:moveTo>
                <a:lnTo>
                  <a:pt x="107753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4895" y="2791069"/>
            <a:ext cx="106302" cy="974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6024" y="3698851"/>
            <a:ext cx="13976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CIFAR-10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images,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12015" y="3280400"/>
            <a:ext cx="13595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10 </a:t>
            </a:r>
            <a:r>
              <a:rPr sz="1800" spc="-5" dirty="0">
                <a:latin typeface="Arial"/>
                <a:cs typeface="Arial"/>
              </a:rPr>
              <a:t>output  neurons,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  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62812" y="2743319"/>
            <a:ext cx="1059180" cy="356235"/>
          </a:xfrm>
          <a:custGeom>
            <a:avLst/>
            <a:gdLst/>
            <a:ahLst/>
            <a:cxnLst/>
            <a:rect l="l" t="t" r="r" b="b"/>
            <a:pathLst>
              <a:path w="1059179" h="356235">
                <a:moveTo>
                  <a:pt x="1058647" y="3556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71337" y="2703969"/>
            <a:ext cx="111024" cy="786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7672" y="1336256"/>
            <a:ext cx="10293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50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hidden  neurons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932096" y="1559071"/>
            <a:ext cx="1664335" cy="167640"/>
          </a:xfrm>
          <a:custGeom>
            <a:avLst/>
            <a:gdLst/>
            <a:ahLst/>
            <a:cxnLst/>
            <a:rect l="l" t="t" r="r" b="b"/>
            <a:pathLst>
              <a:path w="1664335" h="167639">
                <a:moveTo>
                  <a:pt x="0" y="0"/>
                </a:moveTo>
                <a:lnTo>
                  <a:pt x="1664071" y="16736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83492" y="1685601"/>
            <a:ext cx="108224" cy="816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8</a:t>
            </a:fld>
            <a:endParaRPr sz="2000"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24" y="115809"/>
            <a:ext cx="696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Double </a:t>
            </a:r>
            <a:r>
              <a:rPr sz="3000" dirty="0">
                <a:solidFill>
                  <a:srgbClr val="000000"/>
                </a:solidFill>
              </a:rPr>
              <a:t>check </a:t>
            </a:r>
            <a:r>
              <a:rPr sz="3000" spc="-5" dirty="0">
                <a:solidFill>
                  <a:srgbClr val="000000"/>
                </a:solidFill>
              </a:rPr>
              <a:t>that the loss is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reasonable: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041922" y="962560"/>
            <a:ext cx="6323012" cy="1709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499" y="3136618"/>
            <a:ext cx="8000983" cy="8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7936" y="3971642"/>
            <a:ext cx="541655" cy="132080"/>
          </a:xfrm>
          <a:custGeom>
            <a:avLst/>
            <a:gdLst/>
            <a:ahLst/>
            <a:cxnLst/>
            <a:rect l="l" t="t" r="r" b="b"/>
            <a:pathLst>
              <a:path w="541655" h="132079">
                <a:moveTo>
                  <a:pt x="541108" y="1316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648" y="3911504"/>
            <a:ext cx="165732" cy="12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117" y="3639867"/>
            <a:ext cx="1983739" cy="291465"/>
          </a:xfrm>
          <a:custGeom>
            <a:avLst/>
            <a:gdLst/>
            <a:ahLst/>
            <a:cxnLst/>
            <a:rect l="l" t="t" r="r" b="b"/>
            <a:pathLst>
              <a:path w="1983739" h="291464">
                <a:moveTo>
                  <a:pt x="1983171" y="291274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0530" y="3578880"/>
            <a:ext cx="163749" cy="121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5015" y="3995068"/>
            <a:ext cx="269113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returns the loss and the  gradient for all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690" y="3367193"/>
            <a:ext cx="497840" cy="229870"/>
          </a:xfrm>
          <a:custGeom>
            <a:avLst/>
            <a:gdLst/>
            <a:ahLst/>
            <a:cxnLst/>
            <a:rect l="l" t="t" r="r" b="b"/>
            <a:pathLst>
              <a:path w="497839" h="229870">
                <a:moveTo>
                  <a:pt x="0" y="0"/>
                </a:moveTo>
                <a:lnTo>
                  <a:pt x="497398" y="0"/>
                </a:lnTo>
                <a:lnTo>
                  <a:pt x="497398" y="229499"/>
                </a:lnTo>
                <a:lnTo>
                  <a:pt x="0" y="229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9743" y="3364372"/>
            <a:ext cx="218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disable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24" y="4717593"/>
            <a:ext cx="887539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3000" spc="-15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/>
              <a:t>Lecture </a:t>
            </a:r>
            <a:r>
              <a:rPr sz="3000" baseline="1388" dirty="0"/>
              <a:t>6 -</a:t>
            </a:r>
            <a:r>
              <a:rPr sz="3000" spc="-277" baseline="1388" dirty="0"/>
              <a:t> </a:t>
            </a:r>
            <a:fld id="{81D60167-4931-47E6-BA6A-407CBD079E47}" type="slidenum">
              <a:rPr sz="2000" dirty="0"/>
              <a:t>9</a:t>
            </a:fld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April 20,</a:t>
            </a:r>
            <a:r>
              <a:rPr spc="-90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63171" y="3766469"/>
            <a:ext cx="126873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~2.3.  “correct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  10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3698</Words>
  <Application>Microsoft Office PowerPoint</Application>
  <PresentationFormat>On-screen Show (16:9)</PresentationFormat>
  <Paragraphs>708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Times New Roman</vt:lpstr>
      <vt:lpstr>Office Theme</vt:lpstr>
      <vt:lpstr>Batch Normalization</vt:lpstr>
      <vt:lpstr>Batch Normalization</vt:lpstr>
      <vt:lpstr>Batch Normalization</vt:lpstr>
      <vt:lpstr>Batch Normalization</vt:lpstr>
      <vt:lpstr>Batch Normalization</vt:lpstr>
      <vt:lpstr>Babysitting the Learning Process</vt:lpstr>
      <vt:lpstr>Step 1: Preprocess the data</vt:lpstr>
      <vt:lpstr>Step 2: Choose the architecture: say we start with one hidden layer of 50 neurons:</vt:lpstr>
      <vt:lpstr>Double check that the loss is reasonable:</vt:lpstr>
      <vt:lpstr>Double check that the loss is reasonable:</vt:lpstr>
      <vt:lpstr>PowerPoint Presentation</vt:lpstr>
      <vt:lpstr>PowerPoint Presentation</vt:lpstr>
      <vt:lpstr>PowerPoint Presentation</vt:lpstr>
      <vt:lpstr>Lets try to train now…</vt:lpstr>
      <vt:lpstr>Lets try to train now…</vt:lpstr>
      <vt:lpstr>Lets try to train now…</vt:lpstr>
      <vt:lpstr>Lets try to train now…</vt:lpstr>
      <vt:lpstr>PowerPoint Presentation</vt:lpstr>
      <vt:lpstr>Lets try to train now…</vt:lpstr>
      <vt:lpstr>Hyperparameter Optimization</vt:lpstr>
      <vt:lpstr>Cross-validation strategy</vt:lpstr>
      <vt:lpstr>For example: run coarse search for 5 epochs note it’s best to optimize</vt:lpstr>
      <vt:lpstr>Now run finer search...</vt:lpstr>
      <vt:lpstr>Now run finer search...</vt:lpstr>
      <vt:lpstr>Lecture 9:  CNN Architectures</vt:lpstr>
      <vt:lpstr>Today: CNN Architectures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PowerPoint Presentation</vt:lpstr>
      <vt:lpstr>ImageNet Large Scale Visual Recognition Challenge (ILSVRC) winners</vt:lpstr>
      <vt:lpstr>Case Study: VGGNet [Simonyan and Zisserman, 2014]</vt:lpstr>
      <vt:lpstr>(not counting biases)</vt:lpstr>
      <vt:lpstr>(not counting biases)</vt:lpstr>
      <vt:lpstr>(not counting biases)</vt:lpstr>
      <vt:lpstr>(not counting biases)</vt:lpstr>
      <vt:lpstr>Case Study: VGGNet [Simonyan and Zisserman, 2014]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 Training Neural Networks, Part I</dc:title>
  <cp:lastModifiedBy>Asad</cp:lastModifiedBy>
  <cp:revision>4</cp:revision>
  <dcterms:created xsi:type="dcterms:W3CDTF">2017-11-16T10:23:18Z</dcterms:created>
  <dcterms:modified xsi:type="dcterms:W3CDTF">2017-11-17T05:59:04Z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2017-11-16T00:00:00Z</vt:filetime>
  </property>
</Properties>
</file>