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9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3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1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0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3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1F69-F5A9-42E7-8AE6-7B031B1DD89C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DF6E-D242-431D-8EE4-7F2DC01A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0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85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Show, Attend and Tell: Natural Image Caption Generation with Visual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4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Diagrams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2859110"/>
            <a:ext cx="4507606" cy="265304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Model 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38" y="2678807"/>
            <a:ext cx="4382112" cy="2949261"/>
          </a:xfrm>
        </p:spPr>
      </p:pic>
    </p:spTree>
    <p:extLst>
      <p:ext uri="{BB962C8B-B14F-4D97-AF65-F5344CB8AC3E}">
        <p14:creationId xmlns:p14="http://schemas.microsoft.com/office/powerpoint/2010/main" val="211935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 Procedure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variants of attention models were trained with stochastic gradient descent using adaptive learning rates</a:t>
            </a:r>
          </a:p>
          <a:p>
            <a:r>
              <a:rPr lang="en-GB" dirty="0"/>
              <a:t>For the Flickr8k dataset, </a:t>
            </a:r>
            <a:r>
              <a:rPr lang="en-GB" dirty="0" err="1" smtClean="0"/>
              <a:t>RMSProp</a:t>
            </a:r>
            <a:r>
              <a:rPr lang="en-GB" dirty="0" smtClean="0"/>
              <a:t> worked best.</a:t>
            </a:r>
          </a:p>
          <a:p>
            <a:pPr lvl="1"/>
            <a:r>
              <a:rPr lang="en-GB" dirty="0" err="1" smtClean="0"/>
              <a:t>RMSProp</a:t>
            </a:r>
            <a:r>
              <a:rPr lang="en-GB" dirty="0" smtClean="0"/>
              <a:t> </a:t>
            </a:r>
            <a:r>
              <a:rPr lang="en-GB" dirty="0" smtClean="0"/>
              <a:t>is an optimizer that utilizes the magnitude of recent gradients to normalize the gradients.</a:t>
            </a:r>
          </a:p>
          <a:p>
            <a:r>
              <a:rPr lang="en-GB" dirty="0" smtClean="0"/>
              <a:t>For Flickr30k/MS COCO dataset, recently </a:t>
            </a:r>
            <a:r>
              <a:rPr lang="en-GB" dirty="0"/>
              <a:t>proposed Adam </a:t>
            </a:r>
            <a:r>
              <a:rPr lang="en-GB" dirty="0" smtClean="0"/>
              <a:t>algorithm was </a:t>
            </a:r>
            <a:r>
              <a:rPr lang="en-GB" dirty="0"/>
              <a:t>quite effective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was found that training on </a:t>
            </a:r>
            <a:r>
              <a:rPr lang="en-GB" dirty="0"/>
              <a:t>a random group of captions to be </a:t>
            </a:r>
            <a:r>
              <a:rPr lang="en-GB" dirty="0" smtClean="0"/>
              <a:t>computationally wasteful. To tackle with this issue, in pre-processing, a dictionary was built that maps </a:t>
            </a:r>
            <a:r>
              <a:rPr lang="en-GB" dirty="0"/>
              <a:t>the length of a sentence to </a:t>
            </a:r>
            <a:r>
              <a:rPr lang="en-GB" dirty="0" smtClean="0"/>
              <a:t>the corresponding </a:t>
            </a:r>
            <a:r>
              <a:rPr lang="en-GB" dirty="0"/>
              <a:t>subset of captions.</a:t>
            </a:r>
          </a:p>
        </p:txBody>
      </p:sp>
    </p:spTree>
    <p:extLst>
      <p:ext uri="{BB962C8B-B14F-4D97-AF65-F5344CB8AC3E}">
        <p14:creationId xmlns:p14="http://schemas.microsoft.com/office/powerpoint/2010/main" val="182825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Abstract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Inspired by recent work in machine </a:t>
            </a:r>
            <a:r>
              <a:rPr lang="en-GB" dirty="0" smtClean="0"/>
              <a:t>translation and </a:t>
            </a:r>
            <a:r>
              <a:rPr lang="en-GB" dirty="0"/>
              <a:t>object detection, we introduce an </a:t>
            </a:r>
            <a:r>
              <a:rPr lang="en-GB" dirty="0" smtClean="0"/>
              <a:t>attention based </a:t>
            </a:r>
            <a:r>
              <a:rPr lang="en-GB" dirty="0"/>
              <a:t>model that automatically learns to </a:t>
            </a:r>
            <a:r>
              <a:rPr lang="en-GB" dirty="0" smtClean="0"/>
              <a:t>describe the </a:t>
            </a:r>
            <a:r>
              <a:rPr lang="en-GB" dirty="0"/>
              <a:t>content of images. We describe how </a:t>
            </a:r>
            <a:r>
              <a:rPr lang="en-GB" dirty="0" smtClean="0"/>
              <a:t>we can </a:t>
            </a:r>
            <a:r>
              <a:rPr lang="en-GB" dirty="0"/>
              <a:t>train this model in a deterministic </a:t>
            </a:r>
            <a:r>
              <a:rPr lang="en-GB" dirty="0" smtClean="0"/>
              <a:t>manner using </a:t>
            </a:r>
            <a:r>
              <a:rPr lang="en-GB" dirty="0"/>
              <a:t>standard backpropagation techniques </a:t>
            </a:r>
            <a:r>
              <a:rPr lang="en-GB" dirty="0" smtClean="0"/>
              <a:t>and stochastically </a:t>
            </a:r>
            <a:r>
              <a:rPr lang="en-GB" dirty="0"/>
              <a:t>by maximizing a </a:t>
            </a:r>
            <a:r>
              <a:rPr lang="en-GB" dirty="0" err="1" smtClean="0"/>
              <a:t>variational</a:t>
            </a:r>
            <a:r>
              <a:rPr lang="en-GB" dirty="0"/>
              <a:t> </a:t>
            </a:r>
            <a:r>
              <a:rPr lang="en-GB" dirty="0" smtClean="0"/>
              <a:t>lower bound</a:t>
            </a:r>
            <a:r>
              <a:rPr lang="en-GB" dirty="0"/>
              <a:t>. We also show through visualization </a:t>
            </a:r>
            <a:r>
              <a:rPr lang="en-GB" dirty="0" smtClean="0"/>
              <a:t>how the </a:t>
            </a:r>
            <a:r>
              <a:rPr lang="en-GB" dirty="0"/>
              <a:t>model is able to automatically learn to fix </a:t>
            </a:r>
            <a:r>
              <a:rPr lang="en-GB" dirty="0" smtClean="0"/>
              <a:t>its gaze </a:t>
            </a:r>
            <a:r>
              <a:rPr lang="en-GB" dirty="0"/>
              <a:t>on salient objects while generating the </a:t>
            </a:r>
            <a:r>
              <a:rPr lang="en-GB" dirty="0" smtClean="0"/>
              <a:t>corresponding words </a:t>
            </a:r>
            <a:r>
              <a:rPr lang="en-GB" dirty="0"/>
              <a:t>in the output sequence. </a:t>
            </a:r>
            <a:r>
              <a:rPr lang="en-GB" dirty="0" smtClean="0"/>
              <a:t>We validate </a:t>
            </a:r>
            <a:r>
              <a:rPr lang="en-GB" dirty="0"/>
              <a:t>the use of attention with </a:t>
            </a:r>
            <a:r>
              <a:rPr lang="en-GB" dirty="0" smtClean="0"/>
              <a:t>state-of-the art performance </a:t>
            </a:r>
            <a:r>
              <a:rPr lang="en-GB" dirty="0"/>
              <a:t>on three benchmark </a:t>
            </a:r>
            <a:r>
              <a:rPr lang="en-GB" dirty="0" smtClean="0"/>
              <a:t>datasets: Flickr9k</a:t>
            </a:r>
            <a:r>
              <a:rPr lang="en-GB" dirty="0"/>
              <a:t>, Flickr30k and MS COCO.</a:t>
            </a:r>
          </a:p>
        </p:txBody>
      </p:sp>
    </p:spTree>
    <p:extLst>
      <p:ext uri="{BB962C8B-B14F-4D97-AF65-F5344CB8AC3E}">
        <p14:creationId xmlns:p14="http://schemas.microsoft.com/office/powerpoint/2010/main" val="240304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Datasets used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datasets are used in the proposed methodology</a:t>
            </a:r>
          </a:p>
          <a:p>
            <a:pPr lvl="1"/>
            <a:r>
              <a:rPr lang="en-US" dirty="0" smtClean="0"/>
              <a:t>Flickr8k</a:t>
            </a:r>
          </a:p>
          <a:p>
            <a:pPr lvl="1"/>
            <a:r>
              <a:rPr lang="en-US" dirty="0" smtClean="0"/>
              <a:t>Flickr30k </a:t>
            </a:r>
          </a:p>
          <a:p>
            <a:pPr lvl="1"/>
            <a:r>
              <a:rPr lang="en-US" dirty="0" smtClean="0"/>
              <a:t>MS COCO</a:t>
            </a:r>
          </a:p>
          <a:p>
            <a:r>
              <a:rPr lang="en-US" dirty="0" smtClean="0"/>
              <a:t> </a:t>
            </a:r>
            <a:r>
              <a:rPr lang="en-GB" dirty="0"/>
              <a:t>Each image in the Flickr8k/30k </a:t>
            </a:r>
            <a:r>
              <a:rPr lang="en-GB" dirty="0" smtClean="0"/>
              <a:t>dataset have </a:t>
            </a:r>
            <a:r>
              <a:rPr lang="en-GB" dirty="0"/>
              <a:t>5 reference captions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COCO </a:t>
            </a:r>
            <a:r>
              <a:rPr lang="en-GB" dirty="0"/>
              <a:t>d</a:t>
            </a:r>
            <a:r>
              <a:rPr lang="en-GB" dirty="0" smtClean="0"/>
              <a:t>ataset was pre-processed to maintain the </a:t>
            </a:r>
            <a:r>
              <a:rPr lang="en-GB" dirty="0"/>
              <a:t>same number of </a:t>
            </a:r>
            <a:r>
              <a:rPr lang="en-GB" dirty="0" smtClean="0"/>
              <a:t>references between </a:t>
            </a:r>
            <a:r>
              <a:rPr lang="en-GB" dirty="0"/>
              <a:t>our datasets by discarding caption in excess of 5</a:t>
            </a:r>
            <a:r>
              <a:rPr lang="en-GB" dirty="0" smtClean="0"/>
              <a:t>.</a:t>
            </a:r>
          </a:p>
          <a:p>
            <a:r>
              <a:rPr lang="en-GB" dirty="0" smtClean="0"/>
              <a:t>Basic tokenization was applied </a:t>
            </a:r>
            <a:r>
              <a:rPr lang="en-GB" dirty="0"/>
              <a:t>to MS COCO so that </a:t>
            </a:r>
            <a:r>
              <a:rPr lang="en-GB" dirty="0" smtClean="0"/>
              <a:t>it is </a:t>
            </a:r>
            <a:r>
              <a:rPr lang="en-GB" dirty="0"/>
              <a:t>consistent with the tokenization present in Flickr8k </a:t>
            </a:r>
            <a:r>
              <a:rPr lang="en-GB" dirty="0" smtClean="0"/>
              <a:t>and Flickr30k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05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Evaluation Metrics</a:t>
            </a:r>
            <a:br>
              <a:rPr lang="en-US" b="1" dirty="0" smtClean="0"/>
            </a:br>
            <a:r>
              <a:rPr lang="en-US" b="1" dirty="0" smtClean="0"/>
              <a:t>BLEU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smtClean="0"/>
              <a:t>BLEU</a:t>
            </a:r>
            <a:r>
              <a:rPr lang="en-GB" dirty="0" smtClean="0"/>
              <a:t> (</a:t>
            </a:r>
            <a:r>
              <a:rPr lang="en-GB" b="1" dirty="0" smtClean="0"/>
              <a:t>bilingual evaluation understudy</a:t>
            </a:r>
            <a:r>
              <a:rPr lang="en-GB" dirty="0" smtClean="0"/>
              <a:t>) is an algorithm for evaluating the quality of text which has been machine-translated from one natural-language to another</a:t>
            </a:r>
          </a:p>
          <a:p>
            <a:pPr lvl="1"/>
            <a:r>
              <a:rPr lang="en-GB" dirty="0" smtClean="0"/>
              <a:t>Quality is considered to be the correspondence between a machine's output and that of a human</a:t>
            </a:r>
          </a:p>
          <a:p>
            <a:pPr lvl="1"/>
            <a:r>
              <a:rPr lang="en-GB" dirty="0" smtClean="0"/>
              <a:t>Scores are calculated for individual translated segments(generally sentences)by comparing them with a set of good quality reference translations.</a:t>
            </a:r>
          </a:p>
          <a:p>
            <a:pPr lvl="1"/>
            <a:r>
              <a:rPr lang="en-GB" dirty="0" smtClean="0"/>
              <a:t>Those scores are then averaged over the whole corpus to reach an estimate of the translation's overall quality.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0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Contd.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Intelligibility or grammatical correctness are not taken into account.</a:t>
            </a:r>
          </a:p>
          <a:p>
            <a:r>
              <a:rPr lang="en-GB" dirty="0" smtClean="0"/>
              <a:t>BLEU is designed to approximate human judgement at a corpus level, and performs badly if used to evaluate the quality of individual sentences.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BLEU</a:t>
            </a:r>
            <a:r>
              <a:rPr lang="en-GB" dirty="0" smtClean="0"/>
              <a:t> metric </a:t>
            </a:r>
            <a:r>
              <a:rPr lang="en-GB" b="1" dirty="0" smtClean="0"/>
              <a:t>scores</a:t>
            </a:r>
            <a:r>
              <a:rPr lang="en-GB" dirty="0" smtClean="0"/>
              <a:t> a translation on a scale of 0 to 1, but is frequently displayed as a percentage value. The closer to 1, the more the translation correlates to a human translation.</a:t>
            </a:r>
          </a:p>
          <a:p>
            <a:r>
              <a:rPr lang="en-US" b="1" dirty="0" smtClean="0"/>
              <a:t>Scores </a:t>
            </a:r>
            <a:r>
              <a:rPr lang="en-GB" dirty="0" smtClean="0"/>
              <a:t>indicates how similar the candidate text is to the reference texts, with values closer to 1 representing more similar texts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0072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METEOR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METEOR</a:t>
            </a:r>
            <a:r>
              <a:rPr lang="en-GB" dirty="0" smtClean="0"/>
              <a:t> (Metric for Evaluation of Translation with Explicit </a:t>
            </a:r>
            <a:r>
              <a:rPr lang="en-GB" dirty="0" err="1" smtClean="0"/>
              <a:t>ORdering</a:t>
            </a:r>
            <a:r>
              <a:rPr lang="en-GB" dirty="0" smtClean="0"/>
              <a:t>)</a:t>
            </a:r>
          </a:p>
          <a:p>
            <a:r>
              <a:rPr lang="en-GB" dirty="0" smtClean="0"/>
              <a:t>It is a metric for the evaluation of machine translation output.</a:t>
            </a:r>
          </a:p>
          <a:p>
            <a:r>
              <a:rPr lang="en-GB" dirty="0" smtClean="0"/>
              <a:t>The metric is based on the harmonic mean of unigram precision and recall, with recall weighted higher than precision.</a:t>
            </a:r>
          </a:p>
          <a:p>
            <a:r>
              <a:rPr lang="en-US" dirty="0" smtClean="0"/>
              <a:t>It also has some additional features that are not available in some other metrics </a:t>
            </a:r>
            <a:r>
              <a:rPr lang="en-GB" dirty="0" smtClean="0"/>
              <a:t>such as stemming and synonymy matching, along with the standard exact word matching</a:t>
            </a:r>
          </a:p>
          <a:p>
            <a:r>
              <a:rPr lang="en-GB" dirty="0" smtClean="0"/>
              <a:t>The metric was designed to fix some of the problems found in the more popular BLEU metric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03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Contd.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METEOR</a:t>
            </a:r>
            <a:r>
              <a:rPr lang="en-GB" b="1" dirty="0" smtClean="0"/>
              <a:t> </a:t>
            </a:r>
            <a:r>
              <a:rPr lang="en-GB" dirty="0" smtClean="0"/>
              <a:t>also produce good correlation with human judgement at the sentence or segment level instead of corpus level as in BLEU metric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Meteor</a:t>
            </a:r>
            <a:r>
              <a:rPr lang="en-GB" dirty="0" smtClean="0"/>
              <a:t> automatic evaluation metric </a:t>
            </a:r>
            <a:r>
              <a:rPr lang="en-GB" b="1" dirty="0" smtClean="0"/>
              <a:t>scores</a:t>
            </a:r>
            <a:r>
              <a:rPr lang="en-GB" dirty="0" smtClean="0"/>
              <a:t> machine translation hypotheses by aligning them to one or more reference translations.</a:t>
            </a:r>
          </a:p>
          <a:p>
            <a:r>
              <a:rPr lang="en-GB" dirty="0" smtClean="0"/>
              <a:t>Alignments are based on exact, stem, synonym, and paraphrase matches between words and phrases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4001294"/>
            <a:ext cx="3438660" cy="26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attention based approach was proposed to describe the contents of the given image</a:t>
            </a:r>
          </a:p>
          <a:p>
            <a:r>
              <a:rPr lang="en-US" dirty="0" smtClean="0"/>
              <a:t>As claimed, quality of caption generation has improved using a combination of convolutional neural network to obtain </a:t>
            </a:r>
            <a:r>
              <a:rPr lang="en-US" dirty="0" err="1" smtClean="0"/>
              <a:t>vectorial</a:t>
            </a:r>
            <a:r>
              <a:rPr lang="en-US" dirty="0" smtClean="0"/>
              <a:t> representation of images and RNN was used to decode those representations into natural language sentences</a:t>
            </a:r>
          </a:p>
          <a:p>
            <a:r>
              <a:rPr lang="en-GB" dirty="0" smtClean="0"/>
              <a:t>Two attention-based </a:t>
            </a:r>
            <a:r>
              <a:rPr lang="en-GB" dirty="0"/>
              <a:t>image caption </a:t>
            </a:r>
            <a:r>
              <a:rPr lang="en-GB" dirty="0" smtClean="0"/>
              <a:t>generators were used </a:t>
            </a:r>
          </a:p>
          <a:p>
            <a:pPr lvl="1"/>
            <a:r>
              <a:rPr lang="en-GB" dirty="0" smtClean="0"/>
              <a:t>“soft</a:t>
            </a:r>
            <a:r>
              <a:rPr lang="en-GB" dirty="0"/>
              <a:t>” deterministic attention mechanism trainable </a:t>
            </a:r>
            <a:r>
              <a:rPr lang="en-GB" dirty="0" smtClean="0"/>
              <a:t>by  standard back-propagation methods</a:t>
            </a:r>
          </a:p>
          <a:p>
            <a:pPr lvl="1"/>
            <a:r>
              <a:rPr lang="en-GB" dirty="0" smtClean="0"/>
              <a:t>“hard” stochastic </a:t>
            </a:r>
            <a:r>
              <a:rPr lang="en-GB" dirty="0"/>
              <a:t>attention mechanism trainable by </a:t>
            </a:r>
            <a:r>
              <a:rPr lang="en-GB" dirty="0" smtClean="0"/>
              <a:t>maximizing an approximate </a:t>
            </a:r>
            <a:r>
              <a:rPr lang="en-GB" dirty="0" err="1" smtClean="0"/>
              <a:t>variational</a:t>
            </a:r>
            <a:r>
              <a:rPr lang="en-GB" dirty="0" smtClean="0"/>
              <a:t> </a:t>
            </a:r>
            <a:r>
              <a:rPr lang="en-GB" dirty="0"/>
              <a:t>lower bound or </a:t>
            </a:r>
            <a:r>
              <a:rPr lang="en-GB" dirty="0" smtClean="0"/>
              <a:t>equivalently by </a:t>
            </a:r>
            <a:r>
              <a:rPr lang="en-GB" dirty="0"/>
              <a:t>REINFORCE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2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Details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 : Convolutional Features</a:t>
            </a:r>
          </a:p>
          <a:p>
            <a:pPr lvl="1"/>
            <a:r>
              <a:rPr lang="en-US" dirty="0" smtClean="0"/>
              <a:t>Convolutional neural network was used to extract a set of feature vectors, referred to as annotation vector here</a:t>
            </a:r>
          </a:p>
          <a:p>
            <a:pPr lvl="1"/>
            <a:r>
              <a:rPr lang="en-GB" dirty="0"/>
              <a:t>The extractor produces L vectors, each of which </a:t>
            </a:r>
            <a:r>
              <a:rPr lang="en-GB" dirty="0" smtClean="0"/>
              <a:t>is a </a:t>
            </a:r>
            <a:r>
              <a:rPr lang="en-GB" dirty="0"/>
              <a:t>D-dimensional representation corresponding to a part </a:t>
            </a:r>
            <a:r>
              <a:rPr lang="en-GB" dirty="0" smtClean="0"/>
              <a:t>of the </a:t>
            </a:r>
            <a:r>
              <a:rPr lang="en-GB" dirty="0"/>
              <a:t>image</a:t>
            </a:r>
            <a:r>
              <a:rPr lang="en-GB" dirty="0" smtClean="0"/>
              <a:t>.</a:t>
            </a:r>
          </a:p>
          <a:p>
            <a:pPr lvl="1"/>
            <a:r>
              <a:rPr lang="en-US" dirty="0" smtClean="0"/>
              <a:t>To obtain a correspondence between the feature vectors and portion of 2-D image, features are extracted from lower convolutional layer</a:t>
            </a:r>
          </a:p>
          <a:p>
            <a:pPr lvl="1"/>
            <a:r>
              <a:rPr lang="en-US" dirty="0" smtClean="0"/>
              <a:t>It allows the decoder to selectively focus on certain parts of the image by weighting a subset of all feature vectors.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6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Contd.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Decoder : Long Short-Term Memory Network (LSTM)</a:t>
            </a:r>
          </a:p>
          <a:p>
            <a:pPr lvl="1"/>
            <a:r>
              <a:rPr lang="en-US" dirty="0" smtClean="0"/>
              <a:t>LSTM was used to produce a caption by generating one word at every time step conditioned on a context vector, previous hidden state and previously generated words</a:t>
            </a:r>
          </a:p>
          <a:p>
            <a:pPr lvl="1"/>
            <a:r>
              <a:rPr lang="en-US" dirty="0" smtClean="0"/>
              <a:t>A deep output layer was used to compute the output word probability.</a:t>
            </a:r>
          </a:p>
          <a:p>
            <a:pPr lvl="1"/>
            <a:r>
              <a:rPr lang="en-US" dirty="0" smtClean="0"/>
              <a:t>The inputs for the output layer are context vector, previously generated word and the decoder state.</a:t>
            </a:r>
          </a:p>
          <a:p>
            <a:r>
              <a:rPr lang="en-US" dirty="0" smtClean="0"/>
              <a:t> Attention Models</a:t>
            </a:r>
          </a:p>
          <a:p>
            <a:pPr lvl="1"/>
            <a:r>
              <a:rPr lang="en-US" dirty="0" smtClean="0"/>
              <a:t>Stochastic Hard</a:t>
            </a:r>
          </a:p>
          <a:p>
            <a:pPr lvl="1"/>
            <a:r>
              <a:rPr lang="en-US" dirty="0" smtClean="0"/>
              <a:t>Deterministic Soft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866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Show, Attend and Tell: Natural Image Caption Generation with Visual Attention</vt:lpstr>
      <vt:lpstr>Datasets used</vt:lpstr>
      <vt:lpstr>Evaluation Metrics BLEU</vt:lpstr>
      <vt:lpstr>Contd.</vt:lpstr>
      <vt:lpstr>METEOR</vt:lpstr>
      <vt:lpstr>Contd.</vt:lpstr>
      <vt:lpstr>Methodology </vt:lpstr>
      <vt:lpstr>Model Details </vt:lpstr>
      <vt:lpstr>Contd.</vt:lpstr>
      <vt:lpstr>Diagrams </vt:lpstr>
      <vt:lpstr>Training Procedure</vt:lpstr>
      <vt:lpstr>Abstract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Show, Attend and Tell: Natural Image Caption Generation with Visual Attention</dc:title>
  <dc:creator>abdullah khan</dc:creator>
  <cp:lastModifiedBy>abdullah khan</cp:lastModifiedBy>
  <cp:revision>43</cp:revision>
  <dcterms:created xsi:type="dcterms:W3CDTF">2017-11-30T03:27:57Z</dcterms:created>
  <dcterms:modified xsi:type="dcterms:W3CDTF">2017-11-30T05:31:09Z</dcterms:modified>
</cp:coreProperties>
</file>