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6" r:id="rId5"/>
    <p:sldId id="258" r:id="rId6"/>
    <p:sldId id="291" r:id="rId7"/>
    <p:sldId id="292" r:id="rId8"/>
    <p:sldId id="293" r:id="rId9"/>
    <p:sldId id="294" r:id="rId10"/>
    <p:sldId id="296" r:id="rId11"/>
    <p:sldId id="297" r:id="rId12"/>
    <p:sldId id="298" r:id="rId13"/>
    <p:sldId id="300" r:id="rId14"/>
    <p:sldId id="305" r:id="rId15"/>
    <p:sldId id="301" r:id="rId16"/>
    <p:sldId id="302" r:id="rId17"/>
    <p:sldId id="304"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FA"/>
    <a:srgbClr val="006699"/>
    <a:srgbClr val="00BCB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C818-2202-A869-1BC3-9A0ABFBFA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5DC69C-9710-F380-C4A3-0E3062E6D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B03DE2-10D3-E678-B6E3-8934D3475886}"/>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5" name="Footer Placeholder 4">
            <a:extLst>
              <a:ext uri="{FF2B5EF4-FFF2-40B4-BE49-F238E27FC236}">
                <a16:creationId xmlns:a16="http://schemas.microsoft.com/office/drawing/2014/main" id="{E70176BF-36A8-DD6D-C64E-4FA7D4DBD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10652-E47A-E64C-9E93-972B6723E7B6}"/>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176662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BA56-8A31-6E0D-5901-8BCCCEA8B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CA87A-60B7-C59D-B419-5EADFF0DC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A92D2-A473-CA21-8EEC-55F2D49DD296}"/>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5" name="Footer Placeholder 4">
            <a:extLst>
              <a:ext uri="{FF2B5EF4-FFF2-40B4-BE49-F238E27FC236}">
                <a16:creationId xmlns:a16="http://schemas.microsoft.com/office/drawing/2014/main" id="{73555AB8-1F6E-FEF5-5B52-C8415F8EE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B8524-E9EE-E25D-C5C1-F9D5AB649868}"/>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165620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12147-84EC-73C1-49DE-DEC7F96AE2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2115EA-9AE0-D54B-C1F6-0B69B0518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CC060-6911-039E-55A5-29651DE5BB1F}"/>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5" name="Footer Placeholder 4">
            <a:extLst>
              <a:ext uri="{FF2B5EF4-FFF2-40B4-BE49-F238E27FC236}">
                <a16:creationId xmlns:a16="http://schemas.microsoft.com/office/drawing/2014/main" id="{9C356BFD-E8BF-4FA5-D4EB-D1C6B8941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C0E92-6197-7031-6421-F46472CC5F41}"/>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396610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712D-FCEA-CA3B-2590-15C81ADE5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9AA55-3319-D3E0-3A02-72296FF52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103D4-6D91-2F4A-FC6A-8947E4CCDE4F}"/>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5" name="Footer Placeholder 4">
            <a:extLst>
              <a:ext uri="{FF2B5EF4-FFF2-40B4-BE49-F238E27FC236}">
                <a16:creationId xmlns:a16="http://schemas.microsoft.com/office/drawing/2014/main" id="{2D3B59BE-E285-EB52-398F-D3A1713E6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E907-9C79-402D-22A4-5F1EFF9EC735}"/>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21146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C55F-1B02-2358-46EC-C2CEC5FE80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F49693-1E40-469B-2D85-305F366ED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1DB01-4E57-0143-D0F6-43C276851CA0}"/>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5" name="Footer Placeholder 4">
            <a:extLst>
              <a:ext uri="{FF2B5EF4-FFF2-40B4-BE49-F238E27FC236}">
                <a16:creationId xmlns:a16="http://schemas.microsoft.com/office/drawing/2014/main" id="{6BA61E3A-7487-2EB6-E476-AD8828C96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8C7C2-F16F-DD71-4382-7B77EC444BEE}"/>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258215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BDD1-B03D-227A-419C-F45EA7432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5F464-880A-7B74-6AA0-E014CF4188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BFC4E0-E4EE-071C-3514-1C2EAB1F9C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87463B-A62D-E8F0-B327-9028E79E323C}"/>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6" name="Footer Placeholder 5">
            <a:extLst>
              <a:ext uri="{FF2B5EF4-FFF2-40B4-BE49-F238E27FC236}">
                <a16:creationId xmlns:a16="http://schemas.microsoft.com/office/drawing/2014/main" id="{A50E7682-96D9-9DCE-FDA1-F07A3CC0D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D1F56-98D9-7669-0165-EBD056D49E40}"/>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341749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F5E0-4161-AA8D-CDE8-C13A0767C9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BDF58B-574B-1177-9416-0EA8996B6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1DA309-2D91-405A-8382-951A6DCC0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8B8869-4B18-FFBF-39B2-342696287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E8521-E1AE-6E12-748D-4C75DC7A6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CA4F7-B430-5DC6-3B6D-39100B9C49B5}"/>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8" name="Footer Placeholder 7">
            <a:extLst>
              <a:ext uri="{FF2B5EF4-FFF2-40B4-BE49-F238E27FC236}">
                <a16:creationId xmlns:a16="http://schemas.microsoft.com/office/drawing/2014/main" id="{4EA97EF5-410B-1B0C-0516-DB46AEE66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EB4C52-7A89-7F5C-DA30-522D7B8AD0CF}"/>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135728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C2CF-E663-D700-DD90-A4CA58CCE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53B530-A84C-15D8-9809-4314611FECB5}"/>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4" name="Footer Placeholder 3">
            <a:extLst>
              <a:ext uri="{FF2B5EF4-FFF2-40B4-BE49-F238E27FC236}">
                <a16:creationId xmlns:a16="http://schemas.microsoft.com/office/drawing/2014/main" id="{00049E3C-C366-1E5C-25F0-990ABB2C4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F3D5B1-75D7-58A5-5F1A-F44EE22DAAFF}"/>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50319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271F7-B78B-CCCC-DE0E-A91D40B2A6DE}"/>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3" name="Footer Placeholder 2">
            <a:extLst>
              <a:ext uri="{FF2B5EF4-FFF2-40B4-BE49-F238E27FC236}">
                <a16:creationId xmlns:a16="http://schemas.microsoft.com/office/drawing/2014/main" id="{C267FC4E-B7B3-BE44-DA4E-8F250BD517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8F1245-8399-16C3-FE82-4D50081DEA32}"/>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308505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677A-E054-026E-6DA0-15031A7E0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CA8A7-5682-474D-1220-0949D6132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845644-92E6-391A-F9A2-0B3F9BCD1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745C8-CB60-7988-0BAB-620E6CC01E19}"/>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6" name="Footer Placeholder 5">
            <a:extLst>
              <a:ext uri="{FF2B5EF4-FFF2-40B4-BE49-F238E27FC236}">
                <a16:creationId xmlns:a16="http://schemas.microsoft.com/office/drawing/2014/main" id="{ABC3409F-9919-9F37-E410-5549C46B6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8B672-B1DA-4779-C0CC-074526150581}"/>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22098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D3CF-945F-1F87-667F-43D687707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36B96-C83A-865A-BC89-D974C6142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AF4854-3C7A-585A-141D-C4062CB2A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22557-7367-A0FC-5C85-3C0C1CEFA8FA}"/>
              </a:ext>
            </a:extLst>
          </p:cNvPr>
          <p:cNvSpPr>
            <a:spLocks noGrp="1"/>
          </p:cNvSpPr>
          <p:nvPr>
            <p:ph type="dt" sz="half" idx="10"/>
          </p:nvPr>
        </p:nvSpPr>
        <p:spPr/>
        <p:txBody>
          <a:bodyPr/>
          <a:lstStyle/>
          <a:p>
            <a:fld id="{12E1D3D7-6DAC-43A0-AF36-DBCF5AB034EA}" type="datetimeFigureOut">
              <a:rPr lang="en-US" smtClean="0"/>
              <a:t>4/1/2023</a:t>
            </a:fld>
            <a:endParaRPr lang="en-US"/>
          </a:p>
        </p:txBody>
      </p:sp>
      <p:sp>
        <p:nvSpPr>
          <p:cNvPr id="6" name="Footer Placeholder 5">
            <a:extLst>
              <a:ext uri="{FF2B5EF4-FFF2-40B4-BE49-F238E27FC236}">
                <a16:creationId xmlns:a16="http://schemas.microsoft.com/office/drawing/2014/main" id="{5A932D9E-4528-E1AC-B951-76B33AA60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7EA907-E70F-9FF4-5A21-3D3AD498FD59}"/>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61138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752877-394C-6B6C-E88D-71162E2B8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AEB309-92E8-896A-4B73-4FC0FD9A7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72B46-5CA4-13A3-4EF6-C8D5DB996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1D3D7-6DAC-43A0-AF36-DBCF5AB034EA}" type="datetimeFigureOut">
              <a:rPr lang="en-US" smtClean="0"/>
              <a:t>4/1/2023</a:t>
            </a:fld>
            <a:endParaRPr lang="en-US"/>
          </a:p>
        </p:txBody>
      </p:sp>
      <p:sp>
        <p:nvSpPr>
          <p:cNvPr id="5" name="Footer Placeholder 4">
            <a:extLst>
              <a:ext uri="{FF2B5EF4-FFF2-40B4-BE49-F238E27FC236}">
                <a16:creationId xmlns:a16="http://schemas.microsoft.com/office/drawing/2014/main" id="{ED0C1D8C-54BB-90C6-0724-9290306E9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E64BA3-E3FB-118E-BCDD-A433779D5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46651-F08F-44FF-B034-DC7FA4AD5F6B}" type="slidenum">
              <a:rPr lang="en-US" smtClean="0"/>
              <a:t>‹#›</a:t>
            </a:fld>
            <a:endParaRPr lang="en-US"/>
          </a:p>
        </p:txBody>
      </p:sp>
    </p:spTree>
    <p:extLst>
      <p:ext uri="{BB962C8B-B14F-4D97-AF65-F5344CB8AC3E}">
        <p14:creationId xmlns:p14="http://schemas.microsoft.com/office/powerpoint/2010/main" val="417800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8AB2D-7DC5-8096-CC58-35982342479B}"/>
              </a:ext>
            </a:extLst>
          </p:cNvPr>
          <p:cNvSpPr>
            <a:spLocks noGrp="1"/>
          </p:cNvSpPr>
          <p:nvPr>
            <p:ph type="ctrTitle"/>
          </p:nvPr>
        </p:nvSpPr>
        <p:spPr>
          <a:xfrm>
            <a:off x="671628" y="1033184"/>
            <a:ext cx="7394712" cy="2991416"/>
          </a:xfrm>
        </p:spPr>
        <p:txBody>
          <a:bodyPr anchor="b">
            <a:normAutofit/>
          </a:bodyPr>
          <a:lstStyle/>
          <a:p>
            <a:pPr algn="l">
              <a:lnSpc>
                <a:spcPct val="150000"/>
              </a:lnSpc>
              <a:spcBef>
                <a:spcPts val="0"/>
              </a:spcBef>
            </a:pPr>
            <a:r>
              <a:rPr lang="en-US" sz="5400" b="1" dirty="0">
                <a:solidFill>
                  <a:srgbClr val="C00000"/>
                </a:solidFill>
              </a:rPr>
              <a:t>Course title:</a:t>
            </a:r>
            <a:br>
              <a:rPr lang="en-US" sz="5400" b="1" dirty="0">
                <a:solidFill>
                  <a:srgbClr val="C00000"/>
                </a:solidFill>
              </a:rPr>
            </a:br>
            <a:r>
              <a:rPr lang="en-US" sz="5400" b="1" dirty="0"/>
              <a:t>Data Management</a:t>
            </a:r>
          </a:p>
        </p:txBody>
      </p:sp>
      <p:sp>
        <p:nvSpPr>
          <p:cNvPr id="3" name="Subtitle 2">
            <a:extLst>
              <a:ext uri="{FF2B5EF4-FFF2-40B4-BE49-F238E27FC236}">
                <a16:creationId xmlns:a16="http://schemas.microsoft.com/office/drawing/2014/main" id="{94ACE4D7-486F-E1E5-8EF3-3B2421D30C80}"/>
              </a:ext>
            </a:extLst>
          </p:cNvPr>
          <p:cNvSpPr>
            <a:spLocks noGrp="1"/>
          </p:cNvSpPr>
          <p:nvPr>
            <p:ph type="subTitle" idx="1"/>
          </p:nvPr>
        </p:nvSpPr>
        <p:spPr>
          <a:xfrm>
            <a:off x="1007442" y="4359524"/>
            <a:ext cx="4167115" cy="2163551"/>
          </a:xfrm>
        </p:spPr>
        <p:txBody>
          <a:bodyPr anchor="t">
            <a:normAutofit/>
          </a:bodyPr>
          <a:lstStyle/>
          <a:p>
            <a:pPr algn="l"/>
            <a:r>
              <a:rPr lang="en-US" dirty="0"/>
              <a:t>262CIS-3</a:t>
            </a:r>
          </a:p>
        </p:txBody>
      </p:sp>
      <p:sp>
        <p:nvSpPr>
          <p:cNvPr id="50" name="Freeform: Shape 4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8F5735B7-C04A-745C-0548-867E21948F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37503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ABB8-D827-D155-7A60-50A8F65B2561}"/>
              </a:ext>
            </a:extLst>
          </p:cNvPr>
          <p:cNvSpPr>
            <a:spLocks noGrp="1"/>
          </p:cNvSpPr>
          <p:nvPr>
            <p:ph type="title"/>
          </p:nvPr>
        </p:nvSpPr>
        <p:spPr>
          <a:xfrm>
            <a:off x="838200" y="365125"/>
            <a:ext cx="10515600" cy="1116039"/>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fontScale="90000"/>
          </a:bodyPr>
          <a:lstStyle/>
          <a:p>
            <a:r>
              <a:rPr lang="en-US" b="1" dirty="0"/>
              <a:t>1-2 THE RELATIONSHIP BETWEEN </a:t>
            </a:r>
            <a:r>
              <a:rPr lang="en-US" b="1" dirty="0">
                <a:solidFill>
                  <a:srgbClr val="FF0000"/>
                </a:solidFill>
              </a:rPr>
              <a:t>INFORMATION</a:t>
            </a:r>
            <a:r>
              <a:rPr lang="en-US" b="1" dirty="0"/>
              <a:t> AND </a:t>
            </a:r>
            <a:r>
              <a:rPr lang="en-US" b="1" dirty="0">
                <a:solidFill>
                  <a:srgbClr val="FF0000"/>
                </a:solidFill>
              </a:rPr>
              <a:t>DATA</a:t>
            </a:r>
            <a:r>
              <a:rPr lang="en-US" b="1" dirty="0"/>
              <a:t> </a:t>
            </a:r>
            <a:r>
              <a:rPr lang="ar-SA" sz="4000" dirty="0"/>
              <a:t>العلاقة بين المعلومات والبيانات</a:t>
            </a: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775252" y="1467909"/>
            <a:ext cx="10515600" cy="5376835"/>
          </a:xfrm>
        </p:spPr>
        <p:txBody>
          <a:bodyPr>
            <a:normAutofit/>
          </a:bodyPr>
          <a:lstStyle/>
          <a:p>
            <a:pPr marL="0" indent="0" algn="just">
              <a:lnSpc>
                <a:spcPct val="150000"/>
              </a:lnSpc>
              <a:spcBef>
                <a:spcPts val="0"/>
              </a:spcBef>
              <a:buNone/>
            </a:pPr>
            <a:r>
              <a:rPr lang="en-US" sz="2600" b="0" i="0" dirty="0">
                <a:effectLst/>
                <a:latin typeface="ff3"/>
              </a:rPr>
              <a:t>Starting the development of our definitions by looking at data first appears to be starting at the wrong point. It is information that is important to the business, and it is there that our definitions, and our discussion about the relationship between information and data, should really start.</a:t>
            </a:r>
            <a:endParaRPr lang="en-US" sz="2200" dirty="0">
              <a:latin typeface="ff3"/>
            </a:endParaRPr>
          </a:p>
          <a:p>
            <a:pPr marL="0" indent="0" algn="r">
              <a:lnSpc>
                <a:spcPct val="150000"/>
              </a:lnSpc>
              <a:spcBef>
                <a:spcPts val="0"/>
              </a:spcBef>
              <a:buNone/>
            </a:pPr>
            <a:r>
              <a:rPr lang="ar-SA" sz="2600" dirty="0">
                <a:latin typeface="ff3"/>
              </a:rPr>
              <a:t> إن البدء في تطوير تعريفاتنا من خلال النظر إلى البيانات يبدو أولاً أنه يبدأ من النقطة الخطأ. إنها المعلومات المهمة للأعمال ، ومن هناك يجب أن تبدأ بالفعل تعريفاتنا ومناقشتنا حول العلاقة بين المعلومات والبيانات.</a:t>
            </a:r>
          </a:p>
        </p:txBody>
      </p:sp>
    </p:spTree>
    <p:extLst>
      <p:ext uri="{BB962C8B-B14F-4D97-AF65-F5344CB8AC3E}">
        <p14:creationId xmlns:p14="http://schemas.microsoft.com/office/powerpoint/2010/main" val="150575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AE47-DB6A-BD83-A20F-00C50EFD6D5E}"/>
              </a:ext>
            </a:extLst>
          </p:cNvPr>
          <p:cNvSpPr>
            <a:spLocks noGrp="1"/>
          </p:cNvSpPr>
          <p:nvPr>
            <p:ph type="title"/>
          </p:nvPr>
        </p:nvSpPr>
        <p:spPr/>
        <p:txBody>
          <a:bodyPr>
            <a:normAutofit/>
          </a:bodyPr>
          <a:lstStyle/>
          <a:p>
            <a:pPr algn="ctr"/>
            <a:r>
              <a:rPr lang="en-US" sz="2400" dirty="0"/>
              <a:t> The relationship between data and information</a:t>
            </a:r>
            <a:br>
              <a:rPr lang="en-US" sz="2400" dirty="0"/>
            </a:br>
            <a:r>
              <a:rPr lang="ar-SA" sz="2400" dirty="0"/>
              <a:t>الشكل يوضح العلاقة بين البيانات والمعلومات</a:t>
            </a:r>
            <a:endParaRPr lang="en-US" sz="2400" dirty="0"/>
          </a:p>
        </p:txBody>
      </p:sp>
      <p:pic>
        <p:nvPicPr>
          <p:cNvPr id="5" name="Picture 4">
            <a:extLst>
              <a:ext uri="{FF2B5EF4-FFF2-40B4-BE49-F238E27FC236}">
                <a16:creationId xmlns:a16="http://schemas.microsoft.com/office/drawing/2014/main" id="{4231DD21-858F-34E2-CC88-3C45E0B70EC4}"/>
              </a:ext>
            </a:extLst>
          </p:cNvPr>
          <p:cNvPicPr>
            <a:picLocks noChangeAspect="1"/>
          </p:cNvPicPr>
          <p:nvPr/>
        </p:nvPicPr>
        <p:blipFill>
          <a:blip r:embed="rId2"/>
          <a:stretch>
            <a:fillRect/>
          </a:stretch>
        </p:blipFill>
        <p:spPr>
          <a:xfrm>
            <a:off x="5114618" y="1548915"/>
            <a:ext cx="6478292" cy="4887045"/>
          </a:xfrm>
          <a:prstGeom prst="rect">
            <a:avLst/>
          </a:prstGeom>
        </p:spPr>
      </p:pic>
      <p:sp>
        <p:nvSpPr>
          <p:cNvPr id="6" name="TextBox 5">
            <a:extLst>
              <a:ext uri="{FF2B5EF4-FFF2-40B4-BE49-F238E27FC236}">
                <a16:creationId xmlns:a16="http://schemas.microsoft.com/office/drawing/2014/main" id="{155CB1F1-3CDA-4EDB-27E2-57B02BF35F1B}"/>
              </a:ext>
            </a:extLst>
          </p:cNvPr>
          <p:cNvSpPr txBox="1"/>
          <p:nvPr/>
        </p:nvSpPr>
        <p:spPr>
          <a:xfrm>
            <a:off x="253220" y="1548915"/>
            <a:ext cx="4861398" cy="4832092"/>
          </a:xfrm>
          <a:prstGeom prst="rect">
            <a:avLst/>
          </a:prstGeom>
          <a:noFill/>
        </p:spPr>
        <p:txBody>
          <a:bodyPr wrap="square" rtlCol="0">
            <a:spAutoFit/>
          </a:bodyPr>
          <a:lstStyle/>
          <a:p>
            <a:pPr algn="just" rtl="1"/>
            <a:r>
              <a:rPr lang="ar-SA" sz="2800" dirty="0">
                <a:solidFill>
                  <a:srgbClr val="FF0000"/>
                </a:solidFill>
              </a:rPr>
              <a:t>يقدم الشكل : نظرة عامة على العلاقة بين البيانات والمعلومات في سياق نظام المعلومات القائم على التكنولوجيا</a:t>
            </a:r>
            <a:r>
              <a:rPr lang="ar-SA" sz="2800" dirty="0"/>
              <a:t>. </a:t>
            </a:r>
            <a:r>
              <a:rPr lang="ar-SA" sz="2800" dirty="0">
                <a:solidFill>
                  <a:schemeClr val="accent1">
                    <a:lumMod val="50000"/>
                  </a:schemeClr>
                </a:solidFill>
              </a:rPr>
              <a:t>يستخرج مستخدم النظام المعلومات المطلوبة من معرفته العامة ويدخل المعلومات في النظام. عند دخوله إلى النظام ، يتم تحويله إلى بيانات بحيث يمكن تخزينها ومعالجتها. عندما يطلب مستخدم نظام آخر هذه المعلومات ، يتم تفسير البيانات - أي ، لها معنى مطبق عليها - بحيث يمكن أن تكون مفيدة للمستخدم</a:t>
            </a:r>
            <a:r>
              <a:rPr lang="ar-SA" sz="2800" dirty="0"/>
              <a:t>.</a:t>
            </a:r>
            <a:endParaRPr lang="en-US" sz="2800" dirty="0"/>
          </a:p>
        </p:txBody>
      </p:sp>
    </p:spTree>
    <p:extLst>
      <p:ext uri="{BB962C8B-B14F-4D97-AF65-F5344CB8AC3E}">
        <p14:creationId xmlns:p14="http://schemas.microsoft.com/office/powerpoint/2010/main" val="90654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ABB8-D827-D155-7A60-50A8F65B2561}"/>
              </a:ext>
            </a:extLst>
          </p:cNvPr>
          <p:cNvSpPr>
            <a:spLocks noGrp="1"/>
          </p:cNvSpPr>
          <p:nvPr>
            <p:ph type="title"/>
          </p:nvPr>
        </p:nvSpPr>
        <p:spPr>
          <a:xfrm>
            <a:off x="838200" y="365125"/>
            <a:ext cx="10515600" cy="1116039"/>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a:bodyPr>
          <a:lstStyle/>
          <a:p>
            <a:r>
              <a:rPr lang="en-US" b="1" dirty="0"/>
              <a:t>1-3 THE DATA LANDSCAPE </a:t>
            </a:r>
            <a:r>
              <a:rPr lang="ar-SA" b="1" dirty="0"/>
              <a:t>نظرة على البيانات</a:t>
            </a: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838200" y="1348640"/>
            <a:ext cx="10515600" cy="5376835"/>
          </a:xfrm>
        </p:spPr>
        <p:txBody>
          <a:bodyPr>
            <a:normAutofit fontScale="92500"/>
          </a:bodyPr>
          <a:lstStyle/>
          <a:p>
            <a:pPr marL="0" indent="0" algn="just">
              <a:lnSpc>
                <a:spcPct val="150000"/>
              </a:lnSpc>
              <a:spcBef>
                <a:spcPts val="0"/>
              </a:spcBef>
              <a:buNone/>
            </a:pPr>
            <a:r>
              <a:rPr lang="en-US" sz="2600" dirty="0">
                <a:latin typeface="ff3"/>
              </a:rPr>
              <a:t>D</a:t>
            </a:r>
            <a:r>
              <a:rPr lang="en-US" sz="2600" b="0" i="0" dirty="0">
                <a:effectLst/>
                <a:latin typeface="ff3"/>
              </a:rPr>
              <a:t>ata stored in a database. This most common form of data is often called ‘structured data’.</a:t>
            </a:r>
            <a:endParaRPr lang="en-US" sz="2200" dirty="0">
              <a:latin typeface="ff3"/>
            </a:endParaRPr>
          </a:p>
          <a:p>
            <a:pPr marL="0" indent="0" algn="r">
              <a:lnSpc>
                <a:spcPct val="150000"/>
              </a:lnSpc>
              <a:spcBef>
                <a:spcPts val="0"/>
              </a:spcBef>
              <a:buNone/>
            </a:pPr>
            <a:r>
              <a:rPr lang="ar-SA" sz="2600" dirty="0">
                <a:latin typeface="ff3"/>
              </a:rPr>
              <a:t> </a:t>
            </a:r>
            <a:r>
              <a:rPr lang="ar-SA" sz="2000" dirty="0">
                <a:latin typeface="ff3"/>
              </a:rPr>
              <a:t>البيانات غالبا هي البيانات في قواعد البيانات هذا اكثر الاشكال شيوعا للبيانات غالبا يدعى "البيانات المنظمة </a:t>
            </a:r>
            <a:r>
              <a:rPr lang="ar-SA" sz="2600" dirty="0">
                <a:latin typeface="ff3"/>
              </a:rPr>
              <a:t>"</a:t>
            </a:r>
          </a:p>
          <a:p>
            <a:pPr marL="0" indent="0">
              <a:lnSpc>
                <a:spcPct val="150000"/>
              </a:lnSpc>
              <a:spcBef>
                <a:spcPts val="0"/>
              </a:spcBef>
              <a:buNone/>
            </a:pPr>
            <a:r>
              <a:rPr lang="en-US" sz="2600" dirty="0">
                <a:latin typeface="ff3"/>
              </a:rPr>
              <a:t>Organization's information may be held in information systems in other forms, such as:</a:t>
            </a:r>
            <a:r>
              <a:rPr lang="ar-SA" sz="2600" dirty="0">
                <a:latin typeface="ff3"/>
              </a:rPr>
              <a:t>معلومات المؤسسة قد تتوفر أيضا في 5 اشكال أخرى من اشكال البيانات وهي</a:t>
            </a:r>
            <a:endParaRPr lang="en-US" sz="2600" dirty="0">
              <a:latin typeface="ff3"/>
            </a:endParaRPr>
          </a:p>
          <a:p>
            <a:pPr marL="914400" lvl="1" indent="-457200">
              <a:lnSpc>
                <a:spcPct val="150000"/>
              </a:lnSpc>
              <a:spcBef>
                <a:spcPts val="0"/>
              </a:spcBef>
              <a:buFont typeface="+mj-lt"/>
              <a:buAutoNum type="arabicPeriod"/>
            </a:pPr>
            <a:r>
              <a:rPr lang="en-US" dirty="0">
                <a:latin typeface="ff3"/>
              </a:rPr>
              <a:t>Unstructured data </a:t>
            </a:r>
            <a:r>
              <a:rPr lang="ar-SA" dirty="0">
                <a:latin typeface="ff3"/>
              </a:rPr>
              <a:t>غير المنظمة </a:t>
            </a:r>
            <a:endParaRPr lang="en-US" dirty="0">
              <a:latin typeface="ff3"/>
            </a:endParaRPr>
          </a:p>
          <a:p>
            <a:pPr marL="914400" lvl="1" indent="-457200">
              <a:lnSpc>
                <a:spcPct val="150000"/>
              </a:lnSpc>
              <a:spcBef>
                <a:spcPts val="0"/>
              </a:spcBef>
              <a:buFont typeface="+mj-lt"/>
              <a:buAutoNum type="arabicPeriod"/>
            </a:pPr>
            <a:r>
              <a:rPr lang="en-US" dirty="0">
                <a:latin typeface="ff3"/>
              </a:rPr>
              <a:t>Semi-structured data</a:t>
            </a:r>
            <a:r>
              <a:rPr lang="ar-SA" dirty="0">
                <a:latin typeface="ff3"/>
              </a:rPr>
              <a:t> شبه المنظمة  </a:t>
            </a:r>
            <a:endParaRPr lang="en-US" dirty="0">
              <a:latin typeface="ff3"/>
            </a:endParaRPr>
          </a:p>
          <a:p>
            <a:pPr marL="914400" lvl="1" indent="-457200">
              <a:lnSpc>
                <a:spcPct val="150000"/>
              </a:lnSpc>
              <a:spcBef>
                <a:spcPts val="0"/>
              </a:spcBef>
              <a:buFont typeface="+mj-lt"/>
              <a:buAutoNum type="arabicPeriod"/>
            </a:pPr>
            <a:r>
              <a:rPr lang="en-US" dirty="0">
                <a:latin typeface="ff3"/>
              </a:rPr>
              <a:t>Master data</a:t>
            </a:r>
            <a:r>
              <a:rPr lang="ar-SA" dirty="0">
                <a:latin typeface="ff3"/>
              </a:rPr>
              <a:t>الرئيسية </a:t>
            </a:r>
            <a:endParaRPr lang="en-US" dirty="0">
              <a:latin typeface="ff3"/>
            </a:endParaRPr>
          </a:p>
          <a:p>
            <a:pPr marL="914400" lvl="1" indent="-457200">
              <a:lnSpc>
                <a:spcPct val="150000"/>
              </a:lnSpc>
              <a:spcBef>
                <a:spcPts val="0"/>
              </a:spcBef>
              <a:buFont typeface="+mj-lt"/>
              <a:buAutoNum type="arabicPeriod"/>
            </a:pPr>
            <a:r>
              <a:rPr lang="en-US" dirty="0">
                <a:latin typeface="ff3"/>
              </a:rPr>
              <a:t>Metadata</a:t>
            </a:r>
            <a:r>
              <a:rPr lang="ar-SA" dirty="0">
                <a:latin typeface="ff3"/>
              </a:rPr>
              <a:t>الوصفية </a:t>
            </a:r>
            <a:endParaRPr lang="en-US" dirty="0">
              <a:latin typeface="ff3"/>
            </a:endParaRPr>
          </a:p>
          <a:p>
            <a:pPr marL="914400" lvl="1" indent="-457200">
              <a:lnSpc>
                <a:spcPct val="150000"/>
              </a:lnSpc>
              <a:spcBef>
                <a:spcPts val="0"/>
              </a:spcBef>
              <a:buFont typeface="+mj-lt"/>
              <a:buAutoNum type="arabicPeriod"/>
            </a:pPr>
            <a:r>
              <a:rPr lang="en-US" dirty="0">
                <a:latin typeface="ff3"/>
              </a:rPr>
              <a:t>Big Data –Recently</a:t>
            </a:r>
            <a:r>
              <a:rPr lang="en-US" sz="1400" dirty="0">
                <a:latin typeface="TimesNewRomanPSMT"/>
              </a:rPr>
              <a:t> </a:t>
            </a:r>
            <a:r>
              <a:rPr lang="ar-SA" dirty="0">
                <a:latin typeface="ff3"/>
              </a:rPr>
              <a:t>ومؤخرا البيانات الضخمة </a:t>
            </a:r>
            <a:endParaRPr lang="en-US" dirty="0">
              <a:latin typeface="ff3"/>
            </a:endParaRPr>
          </a:p>
          <a:p>
            <a:pPr marL="0" indent="0">
              <a:lnSpc>
                <a:spcPct val="150000"/>
              </a:lnSpc>
              <a:spcBef>
                <a:spcPts val="0"/>
              </a:spcBef>
              <a:buNone/>
            </a:pPr>
            <a:endParaRPr lang="ar-SA" sz="2600" dirty="0">
              <a:latin typeface="ff3"/>
            </a:endParaRPr>
          </a:p>
        </p:txBody>
      </p:sp>
    </p:spTree>
    <p:extLst>
      <p:ext uri="{BB962C8B-B14F-4D97-AF65-F5344CB8AC3E}">
        <p14:creationId xmlns:p14="http://schemas.microsoft.com/office/powerpoint/2010/main" val="286601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AE47-DB6A-BD83-A20F-00C50EFD6D5E}"/>
              </a:ext>
            </a:extLst>
          </p:cNvPr>
          <p:cNvSpPr>
            <a:spLocks noGrp="1"/>
          </p:cNvSpPr>
          <p:nvPr>
            <p:ph type="title"/>
          </p:nvPr>
        </p:nvSpPr>
        <p:spPr/>
        <p:txBody>
          <a:bodyPr>
            <a:normAutofit/>
          </a:bodyPr>
          <a:lstStyle/>
          <a:p>
            <a:pPr algn="ctr"/>
            <a:r>
              <a:rPr lang="en-US" sz="2400" dirty="0"/>
              <a:t> The data landscape</a:t>
            </a:r>
            <a:br>
              <a:rPr lang="en-US" sz="2400" dirty="0"/>
            </a:br>
            <a:r>
              <a:rPr lang="ar-SA" sz="2400" dirty="0"/>
              <a:t>الشكل يوضح نظرة على اشكال البيانات</a:t>
            </a:r>
            <a:endParaRPr lang="en-US" sz="2400" dirty="0"/>
          </a:p>
        </p:txBody>
      </p:sp>
      <p:sp>
        <p:nvSpPr>
          <p:cNvPr id="6" name="TextBox 5">
            <a:extLst>
              <a:ext uri="{FF2B5EF4-FFF2-40B4-BE49-F238E27FC236}">
                <a16:creationId xmlns:a16="http://schemas.microsoft.com/office/drawing/2014/main" id="{155CB1F1-3CDA-4EDB-27E2-57B02BF35F1B}"/>
              </a:ext>
            </a:extLst>
          </p:cNvPr>
          <p:cNvSpPr txBox="1"/>
          <p:nvPr/>
        </p:nvSpPr>
        <p:spPr>
          <a:xfrm>
            <a:off x="253220" y="1548915"/>
            <a:ext cx="4861398" cy="4524315"/>
          </a:xfrm>
          <a:prstGeom prst="rect">
            <a:avLst/>
          </a:prstGeom>
          <a:noFill/>
          <a:ln>
            <a:solidFill>
              <a:srgbClr val="FF0000"/>
            </a:solidFill>
          </a:ln>
          <a:effectLst>
            <a:glow rad="63500">
              <a:schemeClr val="accent2">
                <a:satMod val="175000"/>
                <a:alpha val="40000"/>
              </a:schemeClr>
            </a:glow>
          </a:effectLst>
        </p:spPr>
        <p:txBody>
          <a:bodyPr wrap="square" rtlCol="0">
            <a:spAutoFit/>
          </a:bodyPr>
          <a:lstStyle/>
          <a:p>
            <a:pPr algn="just" rtl="1"/>
            <a:r>
              <a:rPr lang="ar-SA" sz="2400" dirty="0"/>
              <a:t>أبسط هذه الفئات لفهمها هي </a:t>
            </a:r>
            <a:r>
              <a:rPr lang="ar-SA" sz="2400" b="1" dirty="0">
                <a:solidFill>
                  <a:srgbClr val="FF0000"/>
                </a:solidFill>
              </a:rPr>
              <a:t>البيانات المنظمة </a:t>
            </a:r>
            <a:r>
              <a:rPr lang="ar-SA" sz="2400" dirty="0"/>
              <a:t>- الأرقام والتواريخ وسلاسل الأحرف القصيرة التي كان من الممكن تخزينها تقليديًا في قاعدة بيانات. يفكر معظم الناس في </a:t>
            </a:r>
            <a:r>
              <a:rPr lang="ar-SA" sz="2400" b="1" dirty="0"/>
              <a:t>تخزين هذه البيانات في قاعدة بيانات منظمة في جداول وأعمدة</a:t>
            </a:r>
            <a:r>
              <a:rPr lang="ar-SA" sz="2400" dirty="0"/>
              <a:t>. على الرغم من أن هذه ليست الطريقة الوحيدة لتخزين البيانات المهيكلة ، إلا أنها الطريقة التي يتم بها تخزين البيانات في قاعدة بيانات تستخدم لغة قاعدة بيانات </a:t>
            </a:r>
            <a:r>
              <a:rPr lang="en-US" sz="2400" b="1" dirty="0"/>
              <a:t>SQL</a:t>
            </a:r>
            <a:r>
              <a:rPr lang="en-US" sz="2400" dirty="0"/>
              <a:t> </a:t>
            </a:r>
            <a:endParaRPr lang="ar-SA" sz="2400" dirty="0"/>
          </a:p>
          <a:p>
            <a:pPr algn="just" rtl="1"/>
            <a:r>
              <a:rPr lang="ar-SA" sz="2400" dirty="0"/>
              <a:t>وتعد قواعد البيانات </a:t>
            </a:r>
            <a:r>
              <a:rPr lang="en-US" sz="2400" b="1" dirty="0"/>
              <a:t>SQL</a:t>
            </a:r>
            <a:r>
              <a:rPr lang="ar-SA" sz="2400" dirty="0"/>
              <a:t> أكثر الأنواع المستخدمة شيوعًا في الأعمال التجارية للمهام التشغيلية والإدارية والاستراتيجية.</a:t>
            </a:r>
            <a:endParaRPr lang="en-US" sz="2400" dirty="0"/>
          </a:p>
        </p:txBody>
      </p:sp>
      <p:pic>
        <p:nvPicPr>
          <p:cNvPr id="4" name="Picture 3">
            <a:extLst>
              <a:ext uri="{FF2B5EF4-FFF2-40B4-BE49-F238E27FC236}">
                <a16:creationId xmlns:a16="http://schemas.microsoft.com/office/drawing/2014/main" id="{787A2B03-C4CB-E3CD-0242-D9DF8CB5B7C0}"/>
              </a:ext>
            </a:extLst>
          </p:cNvPr>
          <p:cNvPicPr>
            <a:picLocks noChangeAspect="1"/>
          </p:cNvPicPr>
          <p:nvPr/>
        </p:nvPicPr>
        <p:blipFill>
          <a:blip r:embed="rId2"/>
          <a:stretch>
            <a:fillRect/>
          </a:stretch>
        </p:blipFill>
        <p:spPr>
          <a:xfrm>
            <a:off x="5120581" y="1597860"/>
            <a:ext cx="6871207" cy="4643914"/>
          </a:xfrm>
          <a:prstGeom prst="rect">
            <a:avLst/>
          </a:prstGeom>
        </p:spPr>
      </p:pic>
    </p:spTree>
    <p:extLst>
      <p:ext uri="{BB962C8B-B14F-4D97-AF65-F5344CB8AC3E}">
        <p14:creationId xmlns:p14="http://schemas.microsoft.com/office/powerpoint/2010/main" val="219030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C25E3-73AE-36A8-1936-295AEFF96A05}"/>
              </a:ext>
            </a:extLst>
          </p:cNvPr>
          <p:cNvSpPr>
            <a:spLocks noGrp="1"/>
          </p:cNvSpPr>
          <p:nvPr>
            <p:ph idx="1"/>
          </p:nvPr>
        </p:nvSpPr>
        <p:spPr>
          <a:xfrm>
            <a:off x="665921" y="2014330"/>
            <a:ext cx="11194774" cy="5382868"/>
          </a:xfrm>
        </p:spPr>
        <p:txBody>
          <a:bodyPr>
            <a:normAutofit/>
          </a:bodyPr>
          <a:lstStyle/>
          <a:p>
            <a:pPr marL="0" indent="0">
              <a:buNone/>
            </a:pPr>
            <a:r>
              <a:rPr lang="en-US" sz="2400" b="1" dirty="0">
                <a:solidFill>
                  <a:schemeClr val="accent1">
                    <a:lumMod val="50000"/>
                  </a:schemeClr>
                </a:solidFill>
                <a:latin typeface="ff3"/>
              </a:rPr>
              <a:t>1- Structured data</a:t>
            </a:r>
          </a:p>
          <a:p>
            <a:pPr marL="0" indent="0">
              <a:lnSpc>
                <a:spcPct val="150000"/>
              </a:lnSpc>
              <a:spcBef>
                <a:spcPts val="0"/>
              </a:spcBef>
              <a:buNone/>
            </a:pPr>
            <a:r>
              <a:rPr lang="en-US" sz="2400" dirty="0">
                <a:latin typeface="ff3"/>
              </a:rPr>
              <a:t>	The simplest of these categories to understand is structured data – the numbers, dates and short character strings that have traditionally been capable of being stored within a database</a:t>
            </a:r>
          </a:p>
          <a:p>
            <a:pPr marL="0" indent="0" algn="r" rtl="1">
              <a:lnSpc>
                <a:spcPct val="150000"/>
              </a:lnSpc>
              <a:spcBef>
                <a:spcPts val="0"/>
              </a:spcBef>
              <a:buNone/>
            </a:pPr>
            <a:r>
              <a:rPr lang="ar-SA" sz="2400" dirty="0">
                <a:latin typeface="ff3"/>
              </a:rPr>
              <a:t>أبسط هذه الفئات لفهمها هي البيانات المنظمة - الأرقام والتواريخ وسلاسل الأحرف القصيرة التي كان من الممكن تخزينها تقليديًا في قاعدة بيانات.</a:t>
            </a:r>
            <a:endParaRPr lang="en-US" sz="2400" dirty="0">
              <a:latin typeface="ff3"/>
            </a:endParaRPr>
          </a:p>
        </p:txBody>
      </p:sp>
      <p:sp>
        <p:nvSpPr>
          <p:cNvPr id="4" name="Title 1">
            <a:extLst>
              <a:ext uri="{FF2B5EF4-FFF2-40B4-BE49-F238E27FC236}">
                <a16:creationId xmlns:a16="http://schemas.microsoft.com/office/drawing/2014/main" id="{AF2695B8-6291-7968-0190-ED9A41E8A5D9}"/>
              </a:ext>
            </a:extLst>
          </p:cNvPr>
          <p:cNvSpPr>
            <a:spLocks noGrp="1"/>
          </p:cNvSpPr>
          <p:nvPr>
            <p:ph type="title"/>
          </p:nvPr>
        </p:nvSpPr>
        <p:spPr>
          <a:xfrm>
            <a:off x="546651" y="357808"/>
            <a:ext cx="11314044" cy="1457739"/>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a:bodyPr>
          <a:lstStyle/>
          <a:p>
            <a:r>
              <a:rPr lang="en-US" sz="2800" b="1" dirty="0"/>
              <a:t>THE DATA forms </a:t>
            </a:r>
            <a:r>
              <a:rPr lang="ar-SA" sz="2800" b="1" dirty="0"/>
              <a:t> اشكال البيانات</a:t>
            </a:r>
            <a:endParaRPr lang="en-US" sz="2800" dirty="0"/>
          </a:p>
        </p:txBody>
      </p:sp>
    </p:spTree>
    <p:extLst>
      <p:ext uri="{BB962C8B-B14F-4D97-AF65-F5344CB8AC3E}">
        <p14:creationId xmlns:p14="http://schemas.microsoft.com/office/powerpoint/2010/main" val="251512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AE47-DB6A-BD83-A20F-00C50EFD6D5E}"/>
              </a:ext>
            </a:extLst>
          </p:cNvPr>
          <p:cNvSpPr>
            <a:spLocks noGrp="1"/>
          </p:cNvSpPr>
          <p:nvPr>
            <p:ph type="title"/>
          </p:nvPr>
        </p:nvSpPr>
        <p:spPr/>
        <p:txBody>
          <a:bodyPr>
            <a:normAutofit/>
          </a:bodyPr>
          <a:lstStyle/>
          <a:p>
            <a:pPr algn="ctr"/>
            <a:r>
              <a:rPr lang="en-US" sz="2400"/>
              <a:t> Example of data arranged in tables and columns</a:t>
            </a:r>
            <a:br>
              <a:rPr lang="en-US" sz="2400"/>
            </a:br>
            <a:r>
              <a:rPr lang="ar-SA" sz="2400"/>
              <a:t>الشكل يوضح البيانات  المنتظمة داخل جداول وحقول</a:t>
            </a:r>
            <a:endParaRPr lang="en-US" sz="2400" dirty="0"/>
          </a:p>
        </p:txBody>
      </p:sp>
      <p:pic>
        <p:nvPicPr>
          <p:cNvPr id="5" name="Picture 4">
            <a:extLst>
              <a:ext uri="{FF2B5EF4-FFF2-40B4-BE49-F238E27FC236}">
                <a16:creationId xmlns:a16="http://schemas.microsoft.com/office/drawing/2014/main" id="{0BC2444D-FCDF-D1A1-B13B-E66073AFFA1A}"/>
              </a:ext>
            </a:extLst>
          </p:cNvPr>
          <p:cNvPicPr>
            <a:picLocks noChangeAspect="1"/>
          </p:cNvPicPr>
          <p:nvPr/>
        </p:nvPicPr>
        <p:blipFill>
          <a:blip r:embed="rId2"/>
          <a:stretch>
            <a:fillRect/>
          </a:stretch>
        </p:blipFill>
        <p:spPr>
          <a:xfrm>
            <a:off x="171890" y="1690687"/>
            <a:ext cx="11347619" cy="4288081"/>
          </a:xfrm>
          <a:prstGeom prst="rect">
            <a:avLst/>
          </a:prstGeom>
        </p:spPr>
      </p:pic>
    </p:spTree>
    <p:extLst>
      <p:ext uri="{BB962C8B-B14F-4D97-AF65-F5344CB8AC3E}">
        <p14:creationId xmlns:p14="http://schemas.microsoft.com/office/powerpoint/2010/main" val="320508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C25E3-73AE-36A8-1936-295AEFF96A05}"/>
              </a:ext>
            </a:extLst>
          </p:cNvPr>
          <p:cNvSpPr>
            <a:spLocks noGrp="1"/>
          </p:cNvSpPr>
          <p:nvPr>
            <p:ph idx="1"/>
          </p:nvPr>
        </p:nvSpPr>
        <p:spPr>
          <a:xfrm>
            <a:off x="546652" y="1475132"/>
            <a:ext cx="11194774" cy="5382868"/>
          </a:xfrm>
        </p:spPr>
        <p:txBody>
          <a:bodyPr>
            <a:normAutofit fontScale="92500" lnSpcReduction="20000"/>
          </a:bodyPr>
          <a:lstStyle/>
          <a:p>
            <a:pPr marL="0" indent="0">
              <a:buNone/>
            </a:pPr>
            <a:r>
              <a:rPr lang="en-US" sz="2400" b="1" dirty="0">
                <a:solidFill>
                  <a:schemeClr val="accent1">
                    <a:lumMod val="50000"/>
                  </a:schemeClr>
                </a:solidFill>
                <a:latin typeface="ff3"/>
              </a:rPr>
              <a:t>2- Unstructured data</a:t>
            </a:r>
          </a:p>
          <a:p>
            <a:pPr marL="0" indent="0">
              <a:lnSpc>
                <a:spcPct val="150000"/>
              </a:lnSpc>
              <a:spcBef>
                <a:spcPts val="0"/>
              </a:spcBef>
              <a:buNone/>
            </a:pPr>
            <a:r>
              <a:rPr lang="en-US" sz="2400" dirty="0">
                <a:latin typeface="ff3"/>
              </a:rPr>
              <a:t>	This is a term that is applied to data that exists in documents, drawings, audio and video clips, and so on. This data is sometimes called multimedia data and is characteristically very large, with individual items of data ranging from kilobytes to gigabytes in size.</a:t>
            </a:r>
          </a:p>
          <a:p>
            <a:pPr marL="0" indent="0" algn="r" rtl="1">
              <a:lnSpc>
                <a:spcPct val="150000"/>
              </a:lnSpc>
              <a:spcBef>
                <a:spcPts val="0"/>
              </a:spcBef>
              <a:buNone/>
            </a:pPr>
            <a:r>
              <a:rPr lang="ar-SA" sz="2400" dirty="0">
                <a:latin typeface="ff3"/>
              </a:rPr>
              <a:t>يتم تطبيق هذا المصطلح على البيانات الموجودة في المستندات والرسومات ومقاطع الصوت والفيديو وما إلى ذلك. تسمى هذه البيانات أحيانًا بيانات الوسائط المتعددة وهي كبيرة جدًا بشكل مميز ، مع عناصر فردية من البيانات تتراوح من كيلوبايت إلى غيغابايت في الحجم.</a:t>
            </a:r>
            <a:endParaRPr lang="en-US" sz="2400" dirty="0">
              <a:latin typeface="ff3"/>
            </a:endParaRPr>
          </a:p>
          <a:p>
            <a:pPr marL="0" indent="0">
              <a:buNone/>
            </a:pPr>
            <a:r>
              <a:rPr lang="en-US" sz="2400" b="1" dirty="0">
                <a:solidFill>
                  <a:schemeClr val="accent1">
                    <a:lumMod val="50000"/>
                  </a:schemeClr>
                </a:solidFill>
                <a:latin typeface="ff3"/>
              </a:rPr>
              <a:t>3- Semi-structured data</a:t>
            </a:r>
          </a:p>
          <a:p>
            <a:pPr marL="0" indent="0">
              <a:lnSpc>
                <a:spcPct val="150000"/>
              </a:lnSpc>
              <a:spcBef>
                <a:spcPts val="0"/>
              </a:spcBef>
              <a:buNone/>
            </a:pPr>
            <a:r>
              <a:rPr lang="en-US" sz="2400" dirty="0">
                <a:latin typeface="ff3"/>
              </a:rPr>
              <a:t>This term normally refers to data that is encapsulated in a ‘document’ encoded using a syntax such as the </a:t>
            </a:r>
            <a:r>
              <a:rPr lang="en-US" sz="2400" dirty="0" err="1">
                <a:latin typeface="ff3"/>
              </a:rPr>
              <a:t>eXtensible</a:t>
            </a:r>
            <a:r>
              <a:rPr lang="en-US" sz="2400" dirty="0">
                <a:latin typeface="ff3"/>
              </a:rPr>
              <a:t> Markup Language (XML) or JavaScript Object Notation (JSON).</a:t>
            </a:r>
          </a:p>
          <a:p>
            <a:pPr marL="0" indent="0" algn="r" rtl="1">
              <a:lnSpc>
                <a:spcPct val="150000"/>
              </a:lnSpc>
              <a:spcBef>
                <a:spcPts val="0"/>
              </a:spcBef>
              <a:buNone/>
            </a:pPr>
            <a:r>
              <a:rPr lang="ar-SA" sz="2400" dirty="0">
                <a:latin typeface="ff3"/>
              </a:rPr>
              <a:t>يشير هذا المصطلح عادةً إلى البيانات التي يتم تغليفها في "مستند" مشفر باستخدام صيغة مثل لغة التوصيف الموسعة (</a:t>
            </a:r>
            <a:r>
              <a:rPr lang="en-US" sz="2400" dirty="0">
                <a:latin typeface="ff3"/>
              </a:rPr>
              <a:t>XML) </a:t>
            </a:r>
            <a:r>
              <a:rPr lang="ar-SA" sz="2400" dirty="0">
                <a:latin typeface="ff3"/>
              </a:rPr>
              <a:t>أو </a:t>
            </a:r>
            <a:r>
              <a:rPr lang="en-US" sz="2400" dirty="0">
                <a:latin typeface="ff3"/>
              </a:rPr>
              <a:t>JavaScript Object Notation (JSON).</a:t>
            </a:r>
          </a:p>
        </p:txBody>
      </p:sp>
      <p:sp>
        <p:nvSpPr>
          <p:cNvPr id="4" name="Title 1">
            <a:extLst>
              <a:ext uri="{FF2B5EF4-FFF2-40B4-BE49-F238E27FC236}">
                <a16:creationId xmlns:a16="http://schemas.microsoft.com/office/drawing/2014/main" id="{AF2695B8-6291-7968-0190-ED9A41E8A5D9}"/>
              </a:ext>
            </a:extLst>
          </p:cNvPr>
          <p:cNvSpPr>
            <a:spLocks noGrp="1"/>
          </p:cNvSpPr>
          <p:nvPr>
            <p:ph type="title"/>
          </p:nvPr>
        </p:nvSpPr>
        <p:spPr>
          <a:xfrm>
            <a:off x="273326" y="245856"/>
            <a:ext cx="11645348" cy="1092614"/>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a:bodyPr>
          <a:lstStyle/>
          <a:p>
            <a:r>
              <a:rPr lang="en-US" sz="2800" b="1" dirty="0"/>
              <a:t>THE DATA forms </a:t>
            </a:r>
            <a:r>
              <a:rPr lang="ar-SA" sz="2800" b="1" dirty="0"/>
              <a:t> اشكال البيانات</a:t>
            </a:r>
            <a:endParaRPr lang="en-US" sz="2800" dirty="0"/>
          </a:p>
        </p:txBody>
      </p:sp>
    </p:spTree>
    <p:extLst>
      <p:ext uri="{BB962C8B-B14F-4D97-AF65-F5344CB8AC3E}">
        <p14:creationId xmlns:p14="http://schemas.microsoft.com/office/powerpoint/2010/main" val="105894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C25E3-73AE-36A8-1936-295AEFF96A05}"/>
              </a:ext>
            </a:extLst>
          </p:cNvPr>
          <p:cNvSpPr>
            <a:spLocks noGrp="1"/>
          </p:cNvSpPr>
          <p:nvPr>
            <p:ph idx="1"/>
          </p:nvPr>
        </p:nvSpPr>
        <p:spPr>
          <a:xfrm>
            <a:off x="722243" y="1475132"/>
            <a:ext cx="10747513" cy="5382868"/>
          </a:xfrm>
        </p:spPr>
        <p:txBody>
          <a:bodyPr>
            <a:normAutofit/>
          </a:bodyPr>
          <a:lstStyle/>
          <a:p>
            <a:pPr marL="0" indent="0">
              <a:lnSpc>
                <a:spcPct val="150000"/>
              </a:lnSpc>
              <a:spcBef>
                <a:spcPts val="0"/>
              </a:spcBef>
              <a:buNone/>
            </a:pPr>
            <a:r>
              <a:rPr lang="en-US" b="1" dirty="0">
                <a:solidFill>
                  <a:schemeClr val="accent1">
                    <a:lumMod val="50000"/>
                  </a:schemeClr>
                </a:solidFill>
                <a:latin typeface="ff3"/>
              </a:rPr>
              <a:t>4- Big data</a:t>
            </a:r>
          </a:p>
          <a:p>
            <a:pPr marL="0" indent="0">
              <a:lnSpc>
                <a:spcPct val="150000"/>
              </a:lnSpc>
              <a:spcBef>
                <a:spcPts val="0"/>
              </a:spcBef>
              <a:buNone/>
            </a:pPr>
            <a:r>
              <a:rPr lang="en-US" sz="1600" dirty="0">
                <a:latin typeface="ff3"/>
              </a:rPr>
              <a:t>	</a:t>
            </a:r>
            <a:r>
              <a:rPr lang="en-US" sz="2400" dirty="0">
                <a:latin typeface="ff3"/>
              </a:rPr>
              <a:t>it can be considered as data that has a large volume, exhibits variety (in that it can be made up of combinations of structured data, semi-structured data and unstructured data), and/or requires velocity (where the data is produced at high rates and operating on ‘stale’ or out-of-date data is not valuable).</a:t>
            </a:r>
            <a:endParaRPr lang="en-US" sz="1600" dirty="0">
              <a:latin typeface="ff3"/>
            </a:endParaRPr>
          </a:p>
          <a:p>
            <a:pPr marL="0" indent="0" algn="r" rtl="1">
              <a:lnSpc>
                <a:spcPct val="150000"/>
              </a:lnSpc>
              <a:spcBef>
                <a:spcPts val="0"/>
              </a:spcBef>
              <a:buNone/>
            </a:pPr>
            <a:r>
              <a:rPr lang="ar-SA" sz="1800" b="1" dirty="0">
                <a:latin typeface="ff3"/>
              </a:rPr>
              <a:t>يمكن اعتبارها بيانات ذات حجم كبير ، ومعروضات متنوعة (من حيث أنها يمكن أن تتكون من مجموعات من البيانات المنظمة ، والبيانات شبه المنظمة والبيانات غير المنظمة) ، و / أو تتطلب سرعة (حيث يتم إنتاج البيانات بسرعة عالية المعدلات والعمل على البيانات "القديمة" أو القديمة ليست ذات قيمة).</a:t>
            </a:r>
            <a:endParaRPr lang="en-US" sz="1800" b="1" dirty="0">
              <a:latin typeface="ff3"/>
            </a:endParaRPr>
          </a:p>
        </p:txBody>
      </p:sp>
      <p:sp>
        <p:nvSpPr>
          <p:cNvPr id="4" name="Title 1">
            <a:extLst>
              <a:ext uri="{FF2B5EF4-FFF2-40B4-BE49-F238E27FC236}">
                <a16:creationId xmlns:a16="http://schemas.microsoft.com/office/drawing/2014/main" id="{AF2695B8-6291-7968-0190-ED9A41E8A5D9}"/>
              </a:ext>
            </a:extLst>
          </p:cNvPr>
          <p:cNvSpPr>
            <a:spLocks noGrp="1"/>
          </p:cNvSpPr>
          <p:nvPr>
            <p:ph type="title"/>
          </p:nvPr>
        </p:nvSpPr>
        <p:spPr>
          <a:xfrm>
            <a:off x="344557" y="285612"/>
            <a:ext cx="11449878" cy="1189520"/>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a:bodyPr>
          <a:lstStyle/>
          <a:p>
            <a:r>
              <a:rPr lang="en-US" sz="2800" b="1" dirty="0"/>
              <a:t>THE DATA forms </a:t>
            </a:r>
            <a:r>
              <a:rPr lang="ar-SA" sz="2800" b="1" dirty="0"/>
              <a:t> اشكال البيانات</a:t>
            </a:r>
            <a:endParaRPr lang="en-US" sz="2800" dirty="0"/>
          </a:p>
        </p:txBody>
      </p:sp>
    </p:spTree>
    <p:extLst>
      <p:ext uri="{BB962C8B-B14F-4D97-AF65-F5344CB8AC3E}">
        <p14:creationId xmlns:p14="http://schemas.microsoft.com/office/powerpoint/2010/main" val="296034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C25E3-73AE-36A8-1936-295AEFF96A05}"/>
              </a:ext>
            </a:extLst>
          </p:cNvPr>
          <p:cNvSpPr>
            <a:spLocks noGrp="1"/>
          </p:cNvSpPr>
          <p:nvPr>
            <p:ph idx="1"/>
          </p:nvPr>
        </p:nvSpPr>
        <p:spPr>
          <a:xfrm>
            <a:off x="652670" y="1375051"/>
            <a:ext cx="10701130" cy="5382868"/>
          </a:xfrm>
        </p:spPr>
        <p:txBody>
          <a:bodyPr>
            <a:normAutofit fontScale="92500"/>
          </a:bodyPr>
          <a:lstStyle/>
          <a:p>
            <a:pPr marL="0" indent="0">
              <a:lnSpc>
                <a:spcPct val="150000"/>
              </a:lnSpc>
              <a:spcBef>
                <a:spcPts val="0"/>
              </a:spcBef>
              <a:buNone/>
            </a:pPr>
            <a:r>
              <a:rPr lang="en-US" sz="2600" b="1" dirty="0">
                <a:solidFill>
                  <a:schemeClr val="accent1">
                    <a:lumMod val="50000"/>
                  </a:schemeClr>
                </a:solidFill>
                <a:latin typeface="ff3"/>
              </a:rPr>
              <a:t>5- Master data</a:t>
            </a:r>
          </a:p>
          <a:p>
            <a:pPr marL="0" indent="0">
              <a:lnSpc>
                <a:spcPct val="150000"/>
              </a:lnSpc>
              <a:spcBef>
                <a:spcPts val="0"/>
              </a:spcBef>
              <a:buNone/>
            </a:pPr>
            <a:r>
              <a:rPr lang="en-US" sz="2600" dirty="0">
                <a:latin typeface="ff3"/>
              </a:rPr>
              <a:t>	The data that is used across many applications within an enterprise that needs to be managed centrally</a:t>
            </a:r>
            <a:r>
              <a:rPr lang="en-US" sz="1900" dirty="0">
                <a:latin typeface="ff3"/>
              </a:rPr>
              <a:t>.</a:t>
            </a:r>
          </a:p>
          <a:p>
            <a:pPr marL="457200" lvl="1" indent="0" algn="r" rtl="1">
              <a:lnSpc>
                <a:spcPct val="150000"/>
              </a:lnSpc>
              <a:spcBef>
                <a:spcPts val="0"/>
              </a:spcBef>
              <a:buNone/>
            </a:pPr>
            <a:r>
              <a:rPr lang="ar-SA" sz="2000" dirty="0">
                <a:latin typeface="ff3"/>
              </a:rPr>
              <a:t>البيانات المستخدمة عبر العديد من التطبيقات داخل المؤسسة التي تحتاج إلى إدارتها مركزيًا.</a:t>
            </a:r>
            <a:endParaRPr lang="en-US" sz="2000" dirty="0">
              <a:latin typeface="ff3"/>
            </a:endParaRPr>
          </a:p>
          <a:p>
            <a:pPr marL="0" indent="0">
              <a:lnSpc>
                <a:spcPct val="150000"/>
              </a:lnSpc>
              <a:spcBef>
                <a:spcPts val="0"/>
              </a:spcBef>
              <a:buNone/>
            </a:pPr>
            <a:r>
              <a:rPr lang="en-US" sz="2600" b="1" dirty="0">
                <a:solidFill>
                  <a:schemeClr val="accent1">
                    <a:lumMod val="50000"/>
                  </a:schemeClr>
                </a:solidFill>
                <a:latin typeface="ff3"/>
              </a:rPr>
              <a:t>6- Metadata</a:t>
            </a:r>
          </a:p>
          <a:p>
            <a:pPr marL="0" indent="0">
              <a:lnSpc>
                <a:spcPct val="150000"/>
              </a:lnSpc>
              <a:spcBef>
                <a:spcPts val="0"/>
              </a:spcBef>
              <a:buNone/>
            </a:pPr>
            <a:r>
              <a:rPr lang="en-US" sz="2600" dirty="0">
                <a:latin typeface="ff3"/>
              </a:rPr>
              <a:t> 	Data about data’ or ‘data that describes other data’. This term has many uses, but for us it is any data, structured or otherwise, that describes the way that data is stored in a database.</a:t>
            </a:r>
          </a:p>
          <a:p>
            <a:pPr marL="0" indent="0" algn="r" rtl="1">
              <a:lnSpc>
                <a:spcPct val="150000"/>
              </a:lnSpc>
              <a:spcBef>
                <a:spcPts val="0"/>
              </a:spcBef>
              <a:buNone/>
            </a:pPr>
            <a:r>
              <a:rPr lang="ar-SA" sz="2400" dirty="0">
                <a:latin typeface="ff3"/>
              </a:rPr>
              <a:t>"بيانات حول البيانات" أو "البيانات التي تصف بيانات أخرى". هذا المصطلح له استخدامات عديدة ، ولكن بالنسبة لنا ، فإن أي بيانات ، منظمة أو غير ذلك ، هي التي تصف الطريقة التي يتم بها تخزين البيانات في قاعدة بيانات.</a:t>
            </a:r>
            <a:endParaRPr lang="en-US" sz="2400" dirty="0">
              <a:latin typeface="ff3"/>
            </a:endParaRPr>
          </a:p>
        </p:txBody>
      </p:sp>
      <p:sp>
        <p:nvSpPr>
          <p:cNvPr id="4" name="Title 1">
            <a:extLst>
              <a:ext uri="{FF2B5EF4-FFF2-40B4-BE49-F238E27FC236}">
                <a16:creationId xmlns:a16="http://schemas.microsoft.com/office/drawing/2014/main" id="{AF2695B8-6291-7968-0190-ED9A41E8A5D9}"/>
              </a:ext>
            </a:extLst>
          </p:cNvPr>
          <p:cNvSpPr>
            <a:spLocks noGrp="1"/>
          </p:cNvSpPr>
          <p:nvPr>
            <p:ph type="title"/>
          </p:nvPr>
        </p:nvSpPr>
        <p:spPr>
          <a:xfrm>
            <a:off x="838200" y="365125"/>
            <a:ext cx="10515600" cy="1009926"/>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a:bodyPr>
          <a:lstStyle/>
          <a:p>
            <a:r>
              <a:rPr lang="en-US" sz="2800" b="1" dirty="0"/>
              <a:t>THE DATA forms </a:t>
            </a:r>
            <a:r>
              <a:rPr lang="ar-SA" sz="2800" b="1" dirty="0"/>
              <a:t> اشكال البيانات</a:t>
            </a:r>
            <a:endParaRPr lang="en-US" sz="2800" dirty="0"/>
          </a:p>
        </p:txBody>
      </p:sp>
    </p:spTree>
    <p:extLst>
      <p:ext uri="{BB962C8B-B14F-4D97-AF65-F5344CB8AC3E}">
        <p14:creationId xmlns:p14="http://schemas.microsoft.com/office/powerpoint/2010/main" val="380324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F7B69-FC69-4215-8A83-C69E05A2C438}"/>
              </a:ext>
            </a:extLst>
          </p:cNvPr>
          <p:cNvSpPr>
            <a:spLocks noGrp="1"/>
          </p:cNvSpPr>
          <p:nvPr>
            <p:ph type="title"/>
          </p:nvPr>
        </p:nvSpPr>
        <p:spPr>
          <a:xfrm>
            <a:off x="6167847" y="1783959"/>
            <a:ext cx="5759109" cy="3216666"/>
          </a:xfrm>
        </p:spPr>
        <p:txBody>
          <a:bodyPr vert="horz" lIns="91440" tIns="45720" rIns="91440" bIns="45720" rtlCol="0" anchor="b">
            <a:normAutofit fontScale="90000"/>
          </a:bodyPr>
          <a:lstStyle/>
          <a:p>
            <a:r>
              <a:rPr lang="en-US" sz="2900" b="1" i="0" kern="1200" dirty="0">
                <a:solidFill>
                  <a:schemeClr val="bg1"/>
                </a:solidFill>
                <a:effectLst/>
                <a:latin typeface="+mj-lt"/>
                <a:ea typeface="+mj-ea"/>
                <a:cs typeface="+mj-cs"/>
              </a:rPr>
              <a:t>Course Textbook </a:t>
            </a:r>
            <a:br>
              <a:rPr lang="en-US" sz="2900" b="1" i="0" kern="1200" dirty="0">
                <a:solidFill>
                  <a:schemeClr val="bg1"/>
                </a:solidFill>
                <a:effectLst/>
                <a:latin typeface="+mj-lt"/>
                <a:ea typeface="+mj-ea"/>
                <a:cs typeface="+mj-cs"/>
              </a:rPr>
            </a:br>
            <a:r>
              <a:rPr lang="en-US" sz="2900" b="1" i="0" kern="1200" dirty="0">
                <a:solidFill>
                  <a:schemeClr val="bg1"/>
                </a:solidFill>
                <a:effectLst/>
                <a:latin typeface="+mj-lt"/>
                <a:ea typeface="+mj-ea"/>
                <a:cs typeface="+mj-cs"/>
              </a:rPr>
              <a:t>•</a:t>
            </a:r>
            <a:r>
              <a:rPr lang="en-US" sz="2900" b="1" dirty="0">
                <a:solidFill>
                  <a:srgbClr val="FFFF00"/>
                </a:solidFill>
              </a:rPr>
              <a:t>PRINCOPLES OF MANAGEMENT </a:t>
            </a:r>
            <a:r>
              <a:rPr lang="en-US" sz="2900" b="1" i="0" kern="1200" dirty="0">
                <a:solidFill>
                  <a:schemeClr val="bg1"/>
                </a:solidFill>
                <a:effectLst/>
                <a:latin typeface="+mj-lt"/>
                <a:ea typeface="+mj-ea"/>
                <a:cs typeface="+mj-cs"/>
              </a:rPr>
              <a:t>Facilitating information sharing</a:t>
            </a:r>
            <a:br>
              <a:rPr lang="en-US" sz="2900" b="1" i="0" kern="1200" dirty="0">
                <a:solidFill>
                  <a:schemeClr val="bg1"/>
                </a:solidFill>
                <a:effectLst/>
                <a:latin typeface="+mj-lt"/>
                <a:ea typeface="+mj-ea"/>
                <a:cs typeface="+mj-cs"/>
              </a:rPr>
            </a:br>
            <a:r>
              <a:rPr lang="en-US" sz="2900" b="1" i="0" kern="1200" dirty="0">
                <a:solidFill>
                  <a:schemeClr val="accent5">
                    <a:lumMod val="60000"/>
                    <a:lumOff val="40000"/>
                  </a:schemeClr>
                </a:solidFill>
                <a:effectLst/>
                <a:latin typeface="+mj-lt"/>
                <a:ea typeface="+mj-ea"/>
                <a:cs typeface="+mj-cs"/>
              </a:rPr>
              <a:t>Third edition</a:t>
            </a:r>
            <a:br>
              <a:rPr lang="en-US" sz="2900" b="1" i="0" kern="1200" dirty="0">
                <a:solidFill>
                  <a:schemeClr val="bg1"/>
                </a:solidFill>
                <a:effectLst/>
                <a:latin typeface="+mj-lt"/>
                <a:ea typeface="+mj-ea"/>
                <a:cs typeface="+mj-cs"/>
              </a:rPr>
            </a:br>
            <a:br>
              <a:rPr lang="en-US" sz="2900" b="1" i="0" kern="1200" dirty="0">
                <a:solidFill>
                  <a:schemeClr val="bg1"/>
                </a:solidFill>
                <a:effectLst/>
                <a:latin typeface="+mj-lt"/>
                <a:ea typeface="+mj-ea"/>
                <a:cs typeface="+mj-cs"/>
              </a:rPr>
            </a:br>
            <a:br>
              <a:rPr lang="en-US" sz="2900" b="1" i="0" kern="1200" dirty="0">
                <a:solidFill>
                  <a:schemeClr val="bg1"/>
                </a:solidFill>
                <a:effectLst/>
                <a:latin typeface="+mj-lt"/>
                <a:ea typeface="+mj-ea"/>
                <a:cs typeface="+mj-cs"/>
              </a:rPr>
            </a:br>
            <a:r>
              <a:rPr lang="en-US" sz="2900" b="1" i="0" kern="1200" dirty="0">
                <a:solidFill>
                  <a:schemeClr val="accent2">
                    <a:lumMod val="60000"/>
                    <a:lumOff val="40000"/>
                  </a:schemeClr>
                </a:solidFill>
                <a:effectLst/>
                <a:latin typeface="+mj-lt"/>
                <a:ea typeface="+mj-ea"/>
                <a:cs typeface="+mj-cs"/>
              </a:rPr>
              <a:t>Keith Gordon</a:t>
            </a:r>
            <a:br>
              <a:rPr lang="en-US" sz="2900" b="1" i="0" kern="1200" dirty="0">
                <a:solidFill>
                  <a:schemeClr val="bg1"/>
                </a:solidFill>
                <a:effectLst/>
                <a:latin typeface="+mj-lt"/>
                <a:ea typeface="+mj-ea"/>
                <a:cs typeface="+mj-cs"/>
              </a:rPr>
            </a:br>
            <a:endParaRPr lang="en-US" sz="2900" b="1" kern="1200" dirty="0">
              <a:solidFill>
                <a:schemeClr val="bg1"/>
              </a:solidFill>
              <a:latin typeface="+mj-lt"/>
              <a:ea typeface="+mj-ea"/>
              <a:cs typeface="+mj-cs"/>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picture containing text, outdoor&#10;&#10;Description automatically generated">
            <a:extLst>
              <a:ext uri="{FF2B5EF4-FFF2-40B4-BE49-F238E27FC236}">
                <a16:creationId xmlns:a16="http://schemas.microsoft.com/office/drawing/2014/main" id="{F68AC0CA-EE30-2009-BAF1-16A72A1B8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96" y="397333"/>
            <a:ext cx="3447237" cy="4971386"/>
          </a:xfrm>
          <a:prstGeom prst="rect">
            <a:avLst/>
          </a:prstGeom>
        </p:spPr>
      </p:pic>
    </p:spTree>
    <p:extLst>
      <p:ext uri="{BB962C8B-B14F-4D97-AF65-F5344CB8AC3E}">
        <p14:creationId xmlns:p14="http://schemas.microsoft.com/office/powerpoint/2010/main" val="238383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84B045-B480-CDCF-136B-8B9A5AEAF6F4}"/>
              </a:ext>
            </a:extLst>
          </p:cNvPr>
          <p:cNvSpPr txBox="1"/>
          <p:nvPr/>
        </p:nvSpPr>
        <p:spPr>
          <a:xfrm>
            <a:off x="3900818" y="-418499"/>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latin typeface="+mj-lt"/>
                <a:ea typeface="+mj-ea"/>
                <a:cs typeface="+mj-cs"/>
              </a:rPr>
              <a:t>Chapter 1: Contents</a:t>
            </a:r>
          </a:p>
        </p:txBody>
      </p:sp>
      <p:pic>
        <p:nvPicPr>
          <p:cNvPr id="7" name="Picture 6">
            <a:extLst>
              <a:ext uri="{FF2B5EF4-FFF2-40B4-BE49-F238E27FC236}">
                <a16:creationId xmlns:a16="http://schemas.microsoft.com/office/drawing/2014/main" id="{085A2F11-D4DB-64EC-ADC8-F3A5642B6019}"/>
              </a:ext>
            </a:extLst>
          </p:cNvPr>
          <p:cNvPicPr>
            <a:picLocks noChangeAspect="1"/>
          </p:cNvPicPr>
          <p:nvPr/>
        </p:nvPicPr>
        <p:blipFill rotWithShape="1">
          <a:blip r:embed="rId2"/>
          <a:srcRect l="24474" r="2535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2DF452FC-21A1-6B29-D792-243C374BA68A}"/>
              </a:ext>
            </a:extLst>
          </p:cNvPr>
          <p:cNvSpPr txBox="1"/>
          <p:nvPr/>
        </p:nvSpPr>
        <p:spPr>
          <a:xfrm>
            <a:off x="2491409" y="1166190"/>
            <a:ext cx="8862389" cy="5539409"/>
          </a:xfrm>
          <a:prstGeom prst="rect">
            <a:avLst/>
          </a:prstGeom>
        </p:spPr>
        <p:txBody>
          <a:bodyPr vert="horz" lIns="91440" tIns="45720" rIns="91440" bIns="45720" rtlCol="0">
            <a:normAutofit lnSpcReduction="10000"/>
          </a:bodyPr>
          <a:lstStyle>
            <a:defPPr>
              <a:defRPr lang="en-US"/>
            </a:defPPr>
            <a:lvl1pPr algn="ctr">
              <a:defRPr sz="4800" b="1">
                <a:solidFill>
                  <a:srgbClr val="FF0000"/>
                </a:solidFill>
                <a:latin typeface="Times New Roman" panose="02020603050405020304" pitchFamily="18" charset="0"/>
                <a:cs typeface="Times New Roman" panose="02020603050405020304" pitchFamily="18" charset="0"/>
              </a:defRPr>
            </a:lvl1pPr>
          </a:lstStyle>
          <a:p>
            <a:pPr indent="-228600" algn="l">
              <a:lnSpc>
                <a:spcPct val="90000"/>
              </a:lnSpc>
              <a:spcAft>
                <a:spcPts val="600"/>
              </a:spcAft>
              <a:buFont typeface="Arial" panose="020B0604020202020204" pitchFamily="34" charset="0"/>
              <a:buChar char="•"/>
            </a:pPr>
            <a:r>
              <a:rPr lang="en-US" sz="2400" dirty="0">
                <a:solidFill>
                  <a:schemeClr val="tx1"/>
                </a:solidFill>
                <a:latin typeface="+mn-lt"/>
                <a:cs typeface="+mn-cs"/>
              </a:rPr>
              <a:t>1.1 Information is a key business resource</a:t>
            </a:r>
          </a:p>
          <a:p>
            <a:pPr algn="r">
              <a:lnSpc>
                <a:spcPct val="90000"/>
              </a:lnSpc>
              <a:spcAft>
                <a:spcPts val="600"/>
              </a:spcAft>
            </a:pPr>
            <a:r>
              <a:rPr lang="en-US" sz="2400" dirty="0" err="1">
                <a:solidFill>
                  <a:schemeClr val="tx1"/>
                </a:solidFill>
                <a:latin typeface="+mn-lt"/>
                <a:cs typeface="+mn-cs"/>
              </a:rPr>
              <a:t>المعلومات</a:t>
            </a:r>
            <a:r>
              <a:rPr lang="en-US" sz="2400" dirty="0">
                <a:solidFill>
                  <a:schemeClr val="tx1"/>
                </a:solidFill>
                <a:latin typeface="+mn-lt"/>
                <a:cs typeface="+mn-cs"/>
              </a:rPr>
              <a:t> </a:t>
            </a:r>
            <a:r>
              <a:rPr lang="en-US" sz="2400" dirty="0" err="1">
                <a:solidFill>
                  <a:schemeClr val="tx1"/>
                </a:solidFill>
                <a:latin typeface="+mn-lt"/>
                <a:cs typeface="+mn-cs"/>
              </a:rPr>
              <a:t>هي</a:t>
            </a:r>
            <a:r>
              <a:rPr lang="en-US" sz="2400" dirty="0">
                <a:solidFill>
                  <a:schemeClr val="tx1"/>
                </a:solidFill>
                <a:latin typeface="+mn-lt"/>
                <a:cs typeface="+mn-cs"/>
              </a:rPr>
              <a:t> </a:t>
            </a:r>
            <a:r>
              <a:rPr lang="en-US" sz="2400" dirty="0" err="1">
                <a:solidFill>
                  <a:schemeClr val="tx1"/>
                </a:solidFill>
                <a:latin typeface="+mn-lt"/>
                <a:cs typeface="+mn-cs"/>
              </a:rPr>
              <a:t>مصدر</a:t>
            </a:r>
            <a:r>
              <a:rPr lang="en-US" sz="2400" dirty="0">
                <a:solidFill>
                  <a:schemeClr val="tx1"/>
                </a:solidFill>
                <a:latin typeface="+mn-lt"/>
                <a:cs typeface="+mn-cs"/>
              </a:rPr>
              <a:t> </a:t>
            </a:r>
            <a:r>
              <a:rPr lang="en-US" sz="2400" dirty="0" err="1">
                <a:solidFill>
                  <a:schemeClr val="tx1"/>
                </a:solidFill>
                <a:latin typeface="+mn-lt"/>
                <a:cs typeface="+mn-cs"/>
              </a:rPr>
              <a:t>رئيسي</a:t>
            </a:r>
            <a:r>
              <a:rPr lang="en-US" sz="2400" dirty="0">
                <a:solidFill>
                  <a:schemeClr val="tx1"/>
                </a:solidFill>
                <a:latin typeface="+mn-lt"/>
                <a:cs typeface="+mn-cs"/>
              </a:rPr>
              <a:t> </a:t>
            </a:r>
            <a:r>
              <a:rPr lang="en-US" sz="2400" dirty="0" err="1">
                <a:solidFill>
                  <a:schemeClr val="tx1"/>
                </a:solidFill>
                <a:latin typeface="+mn-lt"/>
                <a:cs typeface="+mn-cs"/>
              </a:rPr>
              <a:t>للأعمال</a:t>
            </a:r>
            <a:endParaRPr lang="en-US" sz="2400" dirty="0">
              <a:solidFill>
                <a:schemeClr val="tx1"/>
              </a:solidFill>
              <a:latin typeface="+mn-lt"/>
              <a:cs typeface="+mn-cs"/>
            </a:endParaRPr>
          </a:p>
          <a:p>
            <a:pPr indent="-228600" algn="l">
              <a:lnSpc>
                <a:spcPct val="90000"/>
              </a:lnSpc>
              <a:spcAft>
                <a:spcPts val="600"/>
              </a:spcAft>
              <a:buFont typeface="Arial" panose="020B0604020202020204" pitchFamily="34" charset="0"/>
              <a:buChar char="•"/>
            </a:pPr>
            <a:r>
              <a:rPr lang="en-US" sz="2400" dirty="0">
                <a:solidFill>
                  <a:schemeClr val="tx1"/>
                </a:solidFill>
                <a:latin typeface="+mn-lt"/>
                <a:cs typeface="+mn-cs"/>
              </a:rPr>
              <a:t>1.2 The relationship between information and data</a:t>
            </a:r>
          </a:p>
          <a:p>
            <a:pPr algn="r">
              <a:lnSpc>
                <a:spcPct val="90000"/>
              </a:lnSpc>
              <a:spcAft>
                <a:spcPts val="600"/>
              </a:spcAft>
            </a:pPr>
            <a:r>
              <a:rPr lang="en-US" sz="2400" dirty="0" err="1">
                <a:solidFill>
                  <a:schemeClr val="tx1"/>
                </a:solidFill>
                <a:latin typeface="+mn-lt"/>
                <a:cs typeface="+mn-cs"/>
              </a:rPr>
              <a:t>العلاقة</a:t>
            </a:r>
            <a:r>
              <a:rPr lang="en-US" sz="2400" dirty="0">
                <a:solidFill>
                  <a:schemeClr val="tx1"/>
                </a:solidFill>
                <a:latin typeface="+mn-lt"/>
                <a:cs typeface="+mn-cs"/>
              </a:rPr>
              <a:t> </a:t>
            </a:r>
            <a:r>
              <a:rPr lang="en-US" sz="2400" dirty="0" err="1">
                <a:solidFill>
                  <a:schemeClr val="tx1"/>
                </a:solidFill>
                <a:latin typeface="+mn-lt"/>
                <a:cs typeface="+mn-cs"/>
              </a:rPr>
              <a:t>بين</a:t>
            </a:r>
            <a:r>
              <a:rPr lang="en-US" sz="2400" dirty="0">
                <a:solidFill>
                  <a:schemeClr val="tx1"/>
                </a:solidFill>
                <a:latin typeface="+mn-lt"/>
                <a:cs typeface="+mn-cs"/>
              </a:rPr>
              <a:t> </a:t>
            </a:r>
            <a:r>
              <a:rPr lang="en-US" sz="2400" dirty="0" err="1">
                <a:solidFill>
                  <a:schemeClr val="tx1"/>
                </a:solidFill>
                <a:latin typeface="+mn-lt"/>
                <a:cs typeface="+mn-cs"/>
              </a:rPr>
              <a:t>المعلومات</a:t>
            </a:r>
            <a:r>
              <a:rPr lang="en-US" sz="2400" dirty="0">
                <a:solidFill>
                  <a:schemeClr val="tx1"/>
                </a:solidFill>
                <a:latin typeface="+mn-lt"/>
                <a:cs typeface="+mn-cs"/>
              </a:rPr>
              <a:t> </a:t>
            </a:r>
            <a:r>
              <a:rPr lang="en-US" sz="2400" dirty="0" err="1">
                <a:solidFill>
                  <a:schemeClr val="tx1"/>
                </a:solidFill>
                <a:latin typeface="+mn-lt"/>
                <a:cs typeface="+mn-cs"/>
              </a:rPr>
              <a:t>والبيانات</a:t>
            </a:r>
            <a:endParaRPr lang="en-US" sz="2400" dirty="0">
              <a:solidFill>
                <a:schemeClr val="tx1"/>
              </a:solidFill>
              <a:latin typeface="+mn-lt"/>
              <a:cs typeface="+mn-cs"/>
            </a:endParaRPr>
          </a:p>
          <a:p>
            <a:pPr indent="-228600" algn="l">
              <a:lnSpc>
                <a:spcPct val="90000"/>
              </a:lnSpc>
              <a:spcAft>
                <a:spcPts val="600"/>
              </a:spcAft>
              <a:buFont typeface="Arial" panose="020B0604020202020204" pitchFamily="34" charset="0"/>
              <a:buChar char="•"/>
            </a:pPr>
            <a:r>
              <a:rPr lang="en-US" sz="2400" dirty="0">
                <a:solidFill>
                  <a:schemeClr val="tx1"/>
                </a:solidFill>
                <a:latin typeface="+mn-lt"/>
                <a:cs typeface="+mn-cs"/>
              </a:rPr>
              <a:t>1.3 The data landscape .</a:t>
            </a:r>
          </a:p>
          <a:p>
            <a:pPr algn="r">
              <a:lnSpc>
                <a:spcPct val="90000"/>
              </a:lnSpc>
              <a:spcAft>
                <a:spcPts val="600"/>
              </a:spcAft>
            </a:pPr>
            <a:r>
              <a:rPr lang="en-US" sz="2400" dirty="0" err="1">
                <a:solidFill>
                  <a:schemeClr val="tx1"/>
                </a:solidFill>
                <a:latin typeface="+mn-lt"/>
                <a:cs typeface="+mn-cs"/>
              </a:rPr>
              <a:t>نظرة</a:t>
            </a:r>
            <a:r>
              <a:rPr lang="en-US" sz="2400" dirty="0">
                <a:solidFill>
                  <a:schemeClr val="tx1"/>
                </a:solidFill>
                <a:latin typeface="+mn-lt"/>
                <a:cs typeface="+mn-cs"/>
              </a:rPr>
              <a:t> </a:t>
            </a:r>
            <a:r>
              <a:rPr lang="en-US" sz="2400" dirty="0" err="1">
                <a:solidFill>
                  <a:schemeClr val="tx1"/>
                </a:solidFill>
                <a:latin typeface="+mn-lt"/>
                <a:cs typeface="+mn-cs"/>
              </a:rPr>
              <a:t>على</a:t>
            </a:r>
            <a:r>
              <a:rPr lang="en-US" sz="2400" dirty="0">
                <a:solidFill>
                  <a:schemeClr val="tx1"/>
                </a:solidFill>
                <a:latin typeface="+mn-lt"/>
                <a:cs typeface="+mn-cs"/>
              </a:rPr>
              <a:t> </a:t>
            </a:r>
            <a:r>
              <a:rPr lang="en-US" sz="2400" dirty="0" err="1">
                <a:solidFill>
                  <a:schemeClr val="tx1"/>
                </a:solidFill>
                <a:latin typeface="+mn-lt"/>
                <a:cs typeface="+mn-cs"/>
              </a:rPr>
              <a:t>البيانات</a:t>
            </a:r>
            <a:endParaRPr lang="en-US" sz="2400" dirty="0">
              <a:solidFill>
                <a:schemeClr val="tx1"/>
              </a:solidFill>
              <a:latin typeface="+mn-lt"/>
              <a:cs typeface="+mn-cs"/>
            </a:endParaRPr>
          </a:p>
          <a:p>
            <a:pPr indent="-228600" algn="l">
              <a:lnSpc>
                <a:spcPct val="90000"/>
              </a:lnSpc>
              <a:spcAft>
                <a:spcPts val="600"/>
              </a:spcAft>
              <a:buFont typeface="Arial" panose="020B0604020202020204" pitchFamily="34" charset="0"/>
              <a:buChar char="•"/>
            </a:pPr>
            <a:r>
              <a:rPr lang="en-US" sz="2400" dirty="0">
                <a:solidFill>
                  <a:schemeClr val="tx1"/>
                </a:solidFill>
                <a:latin typeface="+mn-lt"/>
                <a:cs typeface="+mn-cs"/>
              </a:rPr>
              <a:t>1.4 The importance of the quality of data</a:t>
            </a:r>
          </a:p>
          <a:p>
            <a:pPr algn="r">
              <a:lnSpc>
                <a:spcPct val="90000"/>
              </a:lnSpc>
              <a:spcAft>
                <a:spcPts val="600"/>
              </a:spcAft>
            </a:pPr>
            <a:r>
              <a:rPr lang="en-US" sz="2400" dirty="0" err="1">
                <a:solidFill>
                  <a:schemeClr val="tx1"/>
                </a:solidFill>
                <a:latin typeface="+mn-lt"/>
                <a:cs typeface="+mn-cs"/>
              </a:rPr>
              <a:t>أهمية</a:t>
            </a:r>
            <a:r>
              <a:rPr lang="en-US" sz="2400" dirty="0">
                <a:solidFill>
                  <a:schemeClr val="tx1"/>
                </a:solidFill>
                <a:latin typeface="+mn-lt"/>
                <a:cs typeface="+mn-cs"/>
              </a:rPr>
              <a:t> </a:t>
            </a:r>
            <a:r>
              <a:rPr lang="en-US" sz="2400" dirty="0" err="1">
                <a:solidFill>
                  <a:schemeClr val="tx1"/>
                </a:solidFill>
                <a:latin typeface="+mn-lt"/>
                <a:cs typeface="+mn-cs"/>
              </a:rPr>
              <a:t>جودة</a:t>
            </a:r>
            <a:r>
              <a:rPr lang="en-US" sz="2400" dirty="0">
                <a:solidFill>
                  <a:schemeClr val="tx1"/>
                </a:solidFill>
                <a:latin typeface="+mn-lt"/>
                <a:cs typeface="+mn-cs"/>
              </a:rPr>
              <a:t> </a:t>
            </a:r>
            <a:r>
              <a:rPr lang="en-US" sz="2400" dirty="0" err="1">
                <a:solidFill>
                  <a:schemeClr val="tx1"/>
                </a:solidFill>
                <a:latin typeface="+mn-lt"/>
                <a:cs typeface="+mn-cs"/>
              </a:rPr>
              <a:t>البيانات</a:t>
            </a:r>
            <a:endParaRPr lang="en-US" sz="2400" dirty="0">
              <a:solidFill>
                <a:schemeClr val="tx1"/>
              </a:solidFill>
              <a:latin typeface="+mn-lt"/>
              <a:cs typeface="+mn-cs"/>
            </a:endParaRPr>
          </a:p>
          <a:p>
            <a:pPr indent="-228600" algn="l">
              <a:lnSpc>
                <a:spcPct val="90000"/>
              </a:lnSpc>
              <a:spcAft>
                <a:spcPts val="600"/>
              </a:spcAft>
              <a:buFont typeface="Arial" panose="020B0604020202020204" pitchFamily="34" charset="0"/>
              <a:buChar char="•"/>
            </a:pPr>
            <a:r>
              <a:rPr lang="en-US" sz="2400" dirty="0">
                <a:solidFill>
                  <a:schemeClr val="tx1"/>
                </a:solidFill>
                <a:latin typeface="+mn-lt"/>
                <a:cs typeface="+mn-cs"/>
              </a:rPr>
              <a:t>1.5 The common problems with data.</a:t>
            </a:r>
          </a:p>
          <a:p>
            <a:pPr algn="r">
              <a:lnSpc>
                <a:spcPct val="90000"/>
              </a:lnSpc>
              <a:spcAft>
                <a:spcPts val="600"/>
              </a:spcAft>
            </a:pPr>
            <a:r>
              <a:rPr lang="en-US" sz="2400" dirty="0" err="1">
                <a:solidFill>
                  <a:schemeClr val="tx1"/>
                </a:solidFill>
                <a:latin typeface="+mn-lt"/>
                <a:cs typeface="+mn-cs"/>
              </a:rPr>
              <a:t>المشاكل</a:t>
            </a:r>
            <a:r>
              <a:rPr lang="en-US" sz="2400" dirty="0">
                <a:solidFill>
                  <a:schemeClr val="tx1"/>
                </a:solidFill>
                <a:latin typeface="+mn-lt"/>
                <a:cs typeface="+mn-cs"/>
              </a:rPr>
              <a:t> </a:t>
            </a:r>
            <a:r>
              <a:rPr lang="en-US" sz="2400" dirty="0" err="1">
                <a:solidFill>
                  <a:schemeClr val="tx1"/>
                </a:solidFill>
                <a:latin typeface="+mn-lt"/>
                <a:cs typeface="+mn-cs"/>
              </a:rPr>
              <a:t>الشائعة</a:t>
            </a:r>
            <a:r>
              <a:rPr lang="en-US" sz="2400" dirty="0">
                <a:solidFill>
                  <a:schemeClr val="tx1"/>
                </a:solidFill>
                <a:latin typeface="+mn-lt"/>
                <a:cs typeface="+mn-cs"/>
              </a:rPr>
              <a:t> </a:t>
            </a:r>
            <a:r>
              <a:rPr lang="en-US" sz="2400" dirty="0" err="1">
                <a:solidFill>
                  <a:schemeClr val="tx1"/>
                </a:solidFill>
                <a:latin typeface="+mn-lt"/>
                <a:cs typeface="+mn-cs"/>
              </a:rPr>
              <a:t>مع</a:t>
            </a:r>
            <a:r>
              <a:rPr lang="en-US" sz="2400" dirty="0">
                <a:solidFill>
                  <a:schemeClr val="tx1"/>
                </a:solidFill>
                <a:latin typeface="+mn-lt"/>
                <a:cs typeface="+mn-cs"/>
              </a:rPr>
              <a:t> </a:t>
            </a:r>
            <a:r>
              <a:rPr lang="en-US" sz="2400" dirty="0" err="1">
                <a:solidFill>
                  <a:schemeClr val="tx1"/>
                </a:solidFill>
                <a:latin typeface="+mn-lt"/>
                <a:cs typeface="+mn-cs"/>
              </a:rPr>
              <a:t>البيانات</a:t>
            </a:r>
            <a:endParaRPr lang="en-US" sz="2400" dirty="0">
              <a:solidFill>
                <a:schemeClr val="tx1"/>
              </a:solidFill>
              <a:latin typeface="+mn-lt"/>
              <a:cs typeface="+mn-cs"/>
            </a:endParaRPr>
          </a:p>
          <a:p>
            <a:pPr indent="-228600" algn="l">
              <a:lnSpc>
                <a:spcPct val="90000"/>
              </a:lnSpc>
              <a:spcAft>
                <a:spcPts val="600"/>
              </a:spcAft>
              <a:buFont typeface="Arial" panose="020B0604020202020204" pitchFamily="34" charset="0"/>
              <a:buChar char="•"/>
            </a:pPr>
            <a:r>
              <a:rPr lang="en-US" sz="2400" dirty="0">
                <a:solidFill>
                  <a:schemeClr val="tx1"/>
                </a:solidFill>
                <a:latin typeface="+mn-lt"/>
                <a:cs typeface="+mn-cs"/>
              </a:rPr>
              <a:t>1.6 An enterprise-wide view of data.</a:t>
            </a:r>
          </a:p>
          <a:p>
            <a:pPr algn="r">
              <a:lnSpc>
                <a:spcPct val="90000"/>
              </a:lnSpc>
              <a:spcAft>
                <a:spcPts val="600"/>
              </a:spcAft>
            </a:pPr>
            <a:r>
              <a:rPr lang="en-US" sz="2400" dirty="0" err="1">
                <a:solidFill>
                  <a:schemeClr val="tx1"/>
                </a:solidFill>
                <a:latin typeface="+mn-lt"/>
                <a:cs typeface="+mn-cs"/>
              </a:rPr>
              <a:t>رؤية</a:t>
            </a:r>
            <a:r>
              <a:rPr lang="en-US" sz="2400" dirty="0">
                <a:solidFill>
                  <a:schemeClr val="tx1"/>
                </a:solidFill>
                <a:latin typeface="+mn-lt"/>
                <a:cs typeface="+mn-cs"/>
              </a:rPr>
              <a:t> </a:t>
            </a:r>
            <a:r>
              <a:rPr lang="en-US" sz="2400" dirty="0" err="1">
                <a:solidFill>
                  <a:schemeClr val="tx1"/>
                </a:solidFill>
                <a:latin typeface="+mn-lt"/>
                <a:cs typeface="+mn-cs"/>
              </a:rPr>
              <a:t>المؤسسة</a:t>
            </a:r>
            <a:r>
              <a:rPr lang="en-US" sz="2400" dirty="0">
                <a:solidFill>
                  <a:schemeClr val="tx1"/>
                </a:solidFill>
                <a:latin typeface="+mn-lt"/>
                <a:cs typeface="+mn-cs"/>
              </a:rPr>
              <a:t> </a:t>
            </a:r>
            <a:r>
              <a:rPr lang="en-US" sz="2400" dirty="0" err="1">
                <a:solidFill>
                  <a:schemeClr val="tx1"/>
                </a:solidFill>
                <a:latin typeface="+mn-lt"/>
                <a:cs typeface="+mn-cs"/>
              </a:rPr>
              <a:t>الشاملة</a:t>
            </a:r>
            <a:r>
              <a:rPr lang="en-US" sz="2400" dirty="0">
                <a:solidFill>
                  <a:schemeClr val="tx1"/>
                </a:solidFill>
                <a:latin typeface="+mn-lt"/>
                <a:cs typeface="+mn-cs"/>
              </a:rPr>
              <a:t> </a:t>
            </a:r>
            <a:r>
              <a:rPr lang="en-US" sz="2400" dirty="0" err="1">
                <a:solidFill>
                  <a:schemeClr val="tx1"/>
                </a:solidFill>
                <a:latin typeface="+mn-lt"/>
                <a:cs typeface="+mn-cs"/>
              </a:rPr>
              <a:t>للبيانات</a:t>
            </a:r>
            <a:endParaRPr lang="en-US" sz="2400" dirty="0">
              <a:solidFill>
                <a:schemeClr val="tx1"/>
              </a:solidFill>
              <a:latin typeface="+mn-lt"/>
              <a:cs typeface="+mn-cs"/>
            </a:endParaRPr>
          </a:p>
          <a:p>
            <a:pPr indent="-228600" algn="l">
              <a:lnSpc>
                <a:spcPct val="90000"/>
              </a:lnSpc>
              <a:spcAft>
                <a:spcPts val="600"/>
              </a:spcAft>
              <a:buFont typeface="Arial" panose="020B0604020202020204" pitchFamily="34" charset="0"/>
              <a:buChar char="•"/>
            </a:pPr>
            <a:r>
              <a:rPr lang="en-US" sz="2400" dirty="0">
                <a:solidFill>
                  <a:schemeClr val="tx1"/>
                </a:solidFill>
                <a:latin typeface="+mn-lt"/>
                <a:cs typeface="+mn-cs"/>
              </a:rPr>
              <a:t>1.7 Managing data is a business issue.</a:t>
            </a:r>
          </a:p>
          <a:p>
            <a:pPr algn="r">
              <a:lnSpc>
                <a:spcPct val="90000"/>
              </a:lnSpc>
              <a:spcAft>
                <a:spcPts val="600"/>
              </a:spcAft>
            </a:pPr>
            <a:r>
              <a:rPr lang="en-US" sz="2400" dirty="0" err="1">
                <a:solidFill>
                  <a:schemeClr val="tx1"/>
                </a:solidFill>
                <a:latin typeface="+mn-lt"/>
                <a:cs typeface="+mn-cs"/>
              </a:rPr>
              <a:t>إدارة</a:t>
            </a:r>
            <a:r>
              <a:rPr lang="en-US" sz="2400" dirty="0">
                <a:solidFill>
                  <a:schemeClr val="tx1"/>
                </a:solidFill>
                <a:latin typeface="+mn-lt"/>
                <a:cs typeface="+mn-cs"/>
              </a:rPr>
              <a:t> </a:t>
            </a:r>
            <a:r>
              <a:rPr lang="en-US" sz="2400" dirty="0" err="1">
                <a:solidFill>
                  <a:schemeClr val="tx1"/>
                </a:solidFill>
                <a:latin typeface="+mn-lt"/>
                <a:cs typeface="+mn-cs"/>
              </a:rPr>
              <a:t>البيانات</a:t>
            </a:r>
            <a:r>
              <a:rPr lang="en-US" sz="2400" dirty="0">
                <a:solidFill>
                  <a:schemeClr val="tx1"/>
                </a:solidFill>
                <a:latin typeface="+mn-lt"/>
                <a:cs typeface="+mn-cs"/>
              </a:rPr>
              <a:t> </a:t>
            </a:r>
            <a:r>
              <a:rPr lang="en-US" sz="2400" dirty="0" err="1">
                <a:solidFill>
                  <a:schemeClr val="tx1"/>
                </a:solidFill>
                <a:latin typeface="+mn-lt"/>
                <a:cs typeface="+mn-cs"/>
              </a:rPr>
              <a:t>هي</a:t>
            </a:r>
            <a:r>
              <a:rPr lang="en-US" sz="2400" dirty="0">
                <a:solidFill>
                  <a:schemeClr val="tx1"/>
                </a:solidFill>
                <a:latin typeface="+mn-lt"/>
                <a:cs typeface="+mn-cs"/>
              </a:rPr>
              <a:t> </a:t>
            </a:r>
            <a:r>
              <a:rPr lang="en-US" sz="2400" dirty="0" err="1">
                <a:solidFill>
                  <a:schemeClr val="tx1"/>
                </a:solidFill>
                <a:latin typeface="+mn-lt"/>
                <a:cs typeface="+mn-cs"/>
              </a:rPr>
              <a:t>مشكلة</a:t>
            </a:r>
            <a:r>
              <a:rPr lang="en-US" sz="2400" dirty="0">
                <a:solidFill>
                  <a:schemeClr val="tx1"/>
                </a:solidFill>
                <a:latin typeface="+mn-lt"/>
                <a:cs typeface="+mn-cs"/>
              </a:rPr>
              <a:t> </a:t>
            </a:r>
            <a:r>
              <a:rPr lang="en-US" sz="2400" dirty="0" err="1">
                <a:solidFill>
                  <a:schemeClr val="tx1"/>
                </a:solidFill>
                <a:latin typeface="+mn-lt"/>
                <a:cs typeface="+mn-cs"/>
              </a:rPr>
              <a:t>تجارية</a:t>
            </a:r>
            <a:endParaRPr lang="en-US" sz="2400" dirty="0">
              <a:solidFill>
                <a:schemeClr val="tx1"/>
              </a:solidFill>
              <a:latin typeface="+mn-lt"/>
              <a:cs typeface="+mn-cs"/>
            </a:endParaRPr>
          </a:p>
        </p:txBody>
      </p:sp>
    </p:spTree>
    <p:extLst>
      <p:ext uri="{BB962C8B-B14F-4D97-AF65-F5344CB8AC3E}">
        <p14:creationId xmlns:p14="http://schemas.microsoft.com/office/powerpoint/2010/main" val="215403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1F9866A9-B167-4D75-8F7F-360025AD6B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55" name="Color">
              <a:extLst>
                <a:ext uri="{FF2B5EF4-FFF2-40B4-BE49-F238E27FC236}">
                  <a16:creationId xmlns:a16="http://schemas.microsoft.com/office/drawing/2014/main" id="{C2DD07C1-6CFB-48E5-AD0E-AC091042B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olor">
              <a:extLst>
                <a:ext uri="{FF2B5EF4-FFF2-40B4-BE49-F238E27FC236}">
                  <a16:creationId xmlns:a16="http://schemas.microsoft.com/office/drawing/2014/main" id="{F9A8FC0F-BD29-4D9A-ABF1-D75E3A269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8" descr="Database">
            <a:extLst>
              <a:ext uri="{FF2B5EF4-FFF2-40B4-BE49-F238E27FC236}">
                <a16:creationId xmlns:a16="http://schemas.microsoft.com/office/drawing/2014/main" id="{3EAC7CA0-9A09-102F-FE58-A41DB26B9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1406" y="1047879"/>
            <a:ext cx="4727448" cy="4727448"/>
          </a:xfrm>
          <a:prstGeom prst="rect">
            <a:avLst/>
          </a:prstGeom>
        </p:spPr>
      </p:pic>
      <p:grpSp>
        <p:nvGrpSpPr>
          <p:cNvPr id="58" name="Group 5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9" name="Freeform: Shape 5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5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6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Freeform: Shape 6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Freeform: Shape 6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Freeform: Shape 6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itle 3">
            <a:extLst>
              <a:ext uri="{FF2B5EF4-FFF2-40B4-BE49-F238E27FC236}">
                <a16:creationId xmlns:a16="http://schemas.microsoft.com/office/drawing/2014/main" id="{7B41FABD-2B6D-53CF-195B-76AAD993C65A}"/>
              </a:ext>
            </a:extLst>
          </p:cNvPr>
          <p:cNvSpPr>
            <a:spLocks noGrp="1"/>
          </p:cNvSpPr>
          <p:nvPr>
            <p:ph type="ctrTitle"/>
          </p:nvPr>
        </p:nvSpPr>
        <p:spPr>
          <a:xfrm>
            <a:off x="789708" y="1014574"/>
            <a:ext cx="5633531" cy="2226769"/>
          </a:xfrm>
        </p:spPr>
        <p:txBody>
          <a:bodyPr anchor="ctr">
            <a:normAutofit/>
          </a:bodyPr>
          <a:lstStyle/>
          <a:p>
            <a:pPr algn="l"/>
            <a:r>
              <a:rPr lang="en-US" sz="4800" b="1" dirty="0">
                <a:solidFill>
                  <a:srgbClr val="FFFF00"/>
                </a:solidFill>
              </a:rPr>
              <a:t>Part 1: Preliminaries</a:t>
            </a:r>
          </a:p>
        </p:txBody>
      </p:sp>
      <p:sp>
        <p:nvSpPr>
          <p:cNvPr id="5" name="Subtitle 4">
            <a:extLst>
              <a:ext uri="{FF2B5EF4-FFF2-40B4-BE49-F238E27FC236}">
                <a16:creationId xmlns:a16="http://schemas.microsoft.com/office/drawing/2014/main" id="{AE89FC4F-1347-FC2D-0790-F640482C89EA}"/>
              </a:ext>
            </a:extLst>
          </p:cNvPr>
          <p:cNvSpPr>
            <a:spLocks noGrp="1"/>
          </p:cNvSpPr>
          <p:nvPr>
            <p:ph type="subTitle" idx="1"/>
          </p:nvPr>
        </p:nvSpPr>
        <p:spPr>
          <a:xfrm>
            <a:off x="722969" y="3398769"/>
            <a:ext cx="7324662" cy="2487212"/>
          </a:xfrm>
        </p:spPr>
        <p:txBody>
          <a:bodyPr anchor="ctr">
            <a:normAutofit/>
          </a:bodyPr>
          <a:lstStyle/>
          <a:p>
            <a:pPr algn="l"/>
            <a:r>
              <a:rPr lang="en-US" b="1" dirty="0">
                <a:solidFill>
                  <a:schemeClr val="tx2"/>
                </a:solidFill>
              </a:rPr>
              <a:t>Lecture  01:</a:t>
            </a:r>
          </a:p>
          <a:p>
            <a:pPr marL="800100" marR="0" indent="-342900" algn="l">
              <a:lnSpc>
                <a:spcPct val="107000"/>
              </a:lnSpc>
              <a:spcBef>
                <a:spcPts val="0"/>
              </a:spcBef>
              <a:spcAft>
                <a:spcPts val="0"/>
              </a:spcAft>
              <a:buFont typeface="Wingdings" panose="05000000000000000000" pitchFamily="2" charset="2"/>
              <a:buChar char="ü"/>
            </a:pPr>
            <a:r>
              <a:rPr lang="en-US" dirty="0">
                <a:solidFill>
                  <a:srgbClr val="0000EF"/>
                </a:solidFill>
                <a:effectLst/>
                <a:latin typeface="ArialMT"/>
                <a:ea typeface="Calibri" panose="020F0502020204030204" pitchFamily="34" charset="0"/>
                <a:cs typeface="ArialMT"/>
              </a:rPr>
              <a:t>1-1 Information is a key business resource.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800100" marR="0" indent="-342900" algn="l">
              <a:lnSpc>
                <a:spcPct val="107000"/>
              </a:lnSpc>
              <a:spcBef>
                <a:spcPts val="0"/>
              </a:spcBef>
              <a:spcAft>
                <a:spcPts val="0"/>
              </a:spcAft>
              <a:buFont typeface="Wingdings" panose="05000000000000000000" pitchFamily="2" charset="2"/>
              <a:buChar char="ü"/>
            </a:pPr>
            <a:r>
              <a:rPr lang="en-US" dirty="0">
                <a:solidFill>
                  <a:srgbClr val="0000EF"/>
                </a:solidFill>
                <a:effectLst/>
                <a:latin typeface="ArialMT"/>
                <a:ea typeface="Calibri" panose="020F0502020204030204" pitchFamily="34" charset="0"/>
                <a:cs typeface="ArialMT"/>
              </a:rPr>
              <a:t>1-2 The relationship between information and data</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l">
              <a:buFont typeface="Wingdings" panose="05000000000000000000" pitchFamily="2" charset="2"/>
              <a:buChar char="ü"/>
            </a:pPr>
            <a:r>
              <a:rPr lang="en-US" sz="2400" dirty="0">
                <a:solidFill>
                  <a:srgbClr val="0000EF"/>
                </a:solidFill>
                <a:latin typeface="ArialMT"/>
              </a:rPr>
              <a:t>1-3 The data landscape</a:t>
            </a:r>
          </a:p>
        </p:txBody>
      </p:sp>
    </p:spTree>
    <p:extLst>
      <p:ext uri="{BB962C8B-B14F-4D97-AF65-F5344CB8AC3E}">
        <p14:creationId xmlns:p14="http://schemas.microsoft.com/office/powerpoint/2010/main" val="348162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DCABB8-D827-D155-7A60-50A8F65B2561}"/>
              </a:ext>
            </a:extLst>
          </p:cNvPr>
          <p:cNvSpPr>
            <a:spLocks noGrp="1"/>
          </p:cNvSpPr>
          <p:nvPr>
            <p:ph type="title"/>
          </p:nvPr>
        </p:nvSpPr>
        <p:spPr>
          <a:xfrm>
            <a:off x="848239" y="215651"/>
            <a:ext cx="10515600" cy="1116039"/>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fontScale="90000"/>
          </a:bodyPr>
          <a:lstStyle/>
          <a:p>
            <a:r>
              <a:rPr lang="en-US" b="1" dirty="0"/>
              <a:t>1-1 Information is a key business resource</a:t>
            </a:r>
            <a:br>
              <a:rPr lang="ar-SA" b="1" dirty="0"/>
            </a:br>
            <a:r>
              <a:rPr lang="ar-SA" dirty="0"/>
              <a:t>المعلومات مصدر رئيسي للأعمال</a:t>
            </a:r>
            <a:endParaRPr lang="en-US" dirty="0"/>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715617" y="1323671"/>
            <a:ext cx="10648222" cy="5318678"/>
          </a:xfrm>
        </p:spPr>
        <p:txBody>
          <a:bodyPr>
            <a:normAutofit fontScale="92500" lnSpcReduction="10000"/>
          </a:bodyPr>
          <a:lstStyle/>
          <a:p>
            <a:pPr>
              <a:lnSpc>
                <a:spcPct val="160000"/>
              </a:lnSpc>
              <a:spcBef>
                <a:spcPts val="600"/>
              </a:spcBef>
              <a:buFont typeface="Wingdings" panose="05000000000000000000" pitchFamily="2" charset="2"/>
              <a:buChar char="q"/>
            </a:pPr>
            <a:r>
              <a:rPr lang="en-US" sz="1600" b="0" i="0" dirty="0">
                <a:effectLst/>
                <a:latin typeface="ff3"/>
              </a:rPr>
              <a:t> </a:t>
            </a:r>
            <a:r>
              <a:rPr lang="en-US" sz="2400" dirty="0">
                <a:latin typeface="ff3"/>
              </a:rPr>
              <a:t>Most business people identify the key resources in any business as just  money, people, buildings and equipment because these resources are easy to manage and  measure it In addition to that the management processes applied to them can be readily understood by the layperson.</a:t>
            </a:r>
          </a:p>
          <a:p>
            <a:pPr marL="0" indent="0" algn="r">
              <a:lnSpc>
                <a:spcPct val="120000"/>
              </a:lnSpc>
              <a:spcBef>
                <a:spcPts val="0"/>
              </a:spcBef>
              <a:buNone/>
            </a:pPr>
            <a:r>
              <a:rPr lang="ar-SA" sz="1700" b="1" dirty="0">
                <a:latin typeface="ff3"/>
              </a:rPr>
              <a:t>يحدد معظم رجال الأعمال الموارد الرئيسية في أي </a:t>
            </a:r>
            <a:r>
              <a:rPr lang="ar-SA" sz="1700" b="1" i="0" dirty="0">
                <a:effectLst/>
                <a:latin typeface="ff3"/>
              </a:rPr>
              <a:t>عمل على أنها مجرد أموال وأشخاص ومباني ومعدات لأن هذه الموارد يسهل إدارتها وقياسها بالإضافة إلى أن عمليات الإدارة المطبقة عليها يمكن فهمها بسهولة من قبل الشخص العادي.</a:t>
            </a:r>
            <a:endParaRPr lang="en-US" sz="2200" b="1" i="0" dirty="0">
              <a:effectLst/>
              <a:latin typeface="ff3"/>
            </a:endParaRPr>
          </a:p>
          <a:p>
            <a:pPr>
              <a:lnSpc>
                <a:spcPct val="120000"/>
              </a:lnSpc>
              <a:spcBef>
                <a:spcPts val="0"/>
              </a:spcBef>
              <a:buFont typeface="Wingdings" panose="05000000000000000000" pitchFamily="2" charset="2"/>
              <a:buChar char="q"/>
            </a:pPr>
            <a:r>
              <a:rPr lang="en-US" sz="1600" dirty="0"/>
              <a:t> </a:t>
            </a:r>
            <a:r>
              <a:rPr lang="en-US" sz="2400" dirty="0">
                <a:latin typeface="ff3"/>
              </a:rPr>
              <a:t>But really, information is the key resource. Without information, the business cannot function.</a:t>
            </a:r>
          </a:p>
          <a:p>
            <a:pPr marL="0" indent="0" algn="r" rtl="1">
              <a:spcBef>
                <a:spcPts val="600"/>
              </a:spcBef>
              <a:buNone/>
            </a:pPr>
            <a:r>
              <a:rPr lang="ar-SA" sz="1700" b="1" dirty="0">
                <a:latin typeface="ff3"/>
              </a:rPr>
              <a:t>لكن في الحقيقة ، المعلومات هي المورد الرئيسي ، فبدون المعلومات لا يمكن للشركة أن تعمل.</a:t>
            </a:r>
            <a:endParaRPr lang="en-US" sz="1700" b="1" dirty="0">
              <a:latin typeface="ff3"/>
            </a:endParaRPr>
          </a:p>
          <a:p>
            <a:pPr>
              <a:lnSpc>
                <a:spcPct val="170000"/>
              </a:lnSpc>
              <a:spcBef>
                <a:spcPts val="600"/>
              </a:spcBef>
              <a:buFont typeface="Wingdings" panose="05000000000000000000" pitchFamily="2" charset="2"/>
              <a:buChar char="q"/>
            </a:pPr>
            <a:r>
              <a:rPr lang="en-US" sz="1600" dirty="0"/>
              <a:t> </a:t>
            </a:r>
            <a:r>
              <a:rPr lang="en-US" sz="2400" dirty="0">
                <a:latin typeface="ff3"/>
              </a:rPr>
              <a:t>All important decisions made within an enterprise are based on the information that is available to the managers.</a:t>
            </a:r>
          </a:p>
          <a:p>
            <a:pPr marL="0" indent="0" algn="r" rtl="1">
              <a:spcBef>
                <a:spcPts val="600"/>
              </a:spcBef>
              <a:buNone/>
            </a:pPr>
            <a:r>
              <a:rPr lang="ar-SA" sz="1700" b="1" dirty="0">
                <a:latin typeface="ff3"/>
              </a:rPr>
              <a:t>تستند جميع القرارات المهمة التي يتم اتخاذها داخل المؤسسة إلى المعلومات المتاحة للمديرين.</a:t>
            </a:r>
            <a:endParaRPr lang="en-US" sz="1700" b="1" dirty="0">
              <a:latin typeface="ff3"/>
            </a:endParaRPr>
          </a:p>
          <a:p>
            <a:pPr marL="0" indent="0">
              <a:spcBef>
                <a:spcPts val="600"/>
              </a:spcBef>
              <a:buNone/>
            </a:pPr>
            <a:endParaRPr lang="en-US" sz="1600" dirty="0"/>
          </a:p>
        </p:txBody>
      </p:sp>
    </p:spTree>
    <p:extLst>
      <p:ext uri="{BB962C8B-B14F-4D97-AF65-F5344CB8AC3E}">
        <p14:creationId xmlns:p14="http://schemas.microsoft.com/office/powerpoint/2010/main" val="230657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DCABB8-D827-D155-7A60-50A8F65B2561}"/>
              </a:ext>
            </a:extLst>
          </p:cNvPr>
          <p:cNvSpPr>
            <a:spLocks noGrp="1"/>
          </p:cNvSpPr>
          <p:nvPr>
            <p:ph type="title"/>
          </p:nvPr>
        </p:nvSpPr>
        <p:spPr>
          <a:xfrm>
            <a:off x="838200" y="365125"/>
            <a:ext cx="10515600" cy="1116039"/>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fontScale="90000"/>
          </a:bodyPr>
          <a:lstStyle/>
          <a:p>
            <a:r>
              <a:rPr lang="en-US" b="1" dirty="0"/>
              <a:t>1-1 Information is a key business resource</a:t>
            </a:r>
            <a:br>
              <a:rPr lang="ar-SA" b="1" dirty="0"/>
            </a:br>
            <a:r>
              <a:rPr lang="ar-SA" dirty="0"/>
              <a:t>المعلومات مصدر رئيسي للأعمال</a:t>
            </a:r>
            <a:endParaRPr lang="en-US" dirty="0"/>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838200" y="1698241"/>
            <a:ext cx="10515600" cy="4351338"/>
          </a:xfrm>
        </p:spPr>
        <p:txBody>
          <a:bodyPr>
            <a:normAutofit fontScale="85000" lnSpcReduction="20000"/>
          </a:bodyPr>
          <a:lstStyle/>
          <a:p>
            <a:pPr algn="just">
              <a:lnSpc>
                <a:spcPct val="160000"/>
              </a:lnSpc>
              <a:spcBef>
                <a:spcPts val="0"/>
              </a:spcBef>
              <a:buFont typeface="Wingdings" panose="05000000000000000000" pitchFamily="2" charset="2"/>
              <a:buChar char="q"/>
            </a:pPr>
            <a:r>
              <a:rPr lang="en-US" b="0" i="0" dirty="0">
                <a:effectLst/>
                <a:latin typeface="ff3"/>
              </a:rPr>
              <a:t> </a:t>
            </a:r>
            <a:r>
              <a:rPr lang="en-US" dirty="0">
                <a:latin typeface="ff3"/>
              </a:rPr>
              <a:t>Despite information importance, most business people do not recognize information as a key business resource</a:t>
            </a:r>
            <a:r>
              <a:rPr lang="en-US" sz="2400" dirty="0">
                <a:latin typeface="ff3"/>
              </a:rPr>
              <a:t>. </a:t>
            </a:r>
          </a:p>
          <a:p>
            <a:pPr marL="0" indent="0" algn="just">
              <a:lnSpc>
                <a:spcPct val="150000"/>
              </a:lnSpc>
              <a:spcBef>
                <a:spcPts val="600"/>
              </a:spcBef>
              <a:buNone/>
            </a:pPr>
            <a:r>
              <a:rPr lang="ar-SA" sz="2200" dirty="0">
                <a:latin typeface="ff3"/>
              </a:rPr>
              <a:t>على الرغم من أهميتها ، فإن معظم رجال الأعمال لا يتعرفون على المعلومات كمورد رئيسي للأعمال</a:t>
            </a:r>
            <a:r>
              <a:rPr lang="ar-SA" sz="2200" b="0" i="0" dirty="0">
                <a:effectLst/>
                <a:latin typeface="ff3"/>
              </a:rPr>
              <a:t>.</a:t>
            </a:r>
            <a:endParaRPr lang="en-US" sz="3000" b="0" i="0" dirty="0">
              <a:effectLst/>
              <a:latin typeface="ff3"/>
            </a:endParaRPr>
          </a:p>
          <a:p>
            <a:pPr algn="just">
              <a:lnSpc>
                <a:spcPct val="160000"/>
              </a:lnSpc>
              <a:spcBef>
                <a:spcPts val="0"/>
              </a:spcBef>
              <a:buFont typeface="Wingdings" panose="05000000000000000000" pitchFamily="2" charset="2"/>
              <a:buChar char="q"/>
            </a:pPr>
            <a:r>
              <a:rPr lang="en-US" dirty="0"/>
              <a:t> </a:t>
            </a:r>
            <a:r>
              <a:rPr lang="en-US" dirty="0">
                <a:latin typeface="ff3"/>
              </a:rPr>
              <a:t>information is seen as something mystical that is managed on behalf of the business by the (IT) or (IS) department</a:t>
            </a:r>
            <a:r>
              <a:rPr lang="en-US" sz="2400" dirty="0">
                <a:latin typeface="ff3"/>
              </a:rPr>
              <a:t>.</a:t>
            </a:r>
          </a:p>
          <a:p>
            <a:pPr marL="0" indent="0" algn="just" rtl="1">
              <a:spcBef>
                <a:spcPts val="600"/>
              </a:spcBef>
              <a:buNone/>
            </a:pPr>
            <a:r>
              <a:rPr lang="ar-SA" sz="2200" dirty="0">
                <a:latin typeface="ff3"/>
              </a:rPr>
              <a:t>يُنظر إلى المعلومات على أنها شيء حسي تتم إدارته نيابة عن الشركة من قبل قسم (تكنولوجيا المعلومات) أو قسم (نظم المعلومات).</a:t>
            </a:r>
            <a:endParaRPr lang="en-US" sz="2200" dirty="0">
              <a:latin typeface="ff3"/>
            </a:endParaRPr>
          </a:p>
          <a:p>
            <a:pPr algn="just">
              <a:lnSpc>
                <a:spcPct val="160000"/>
              </a:lnSpc>
              <a:spcBef>
                <a:spcPts val="0"/>
              </a:spcBef>
              <a:buFont typeface="Wingdings" panose="05000000000000000000" pitchFamily="2" charset="2"/>
              <a:buChar char="q"/>
            </a:pPr>
            <a:r>
              <a:rPr lang="en-US" dirty="0"/>
              <a:t> </a:t>
            </a:r>
            <a:r>
              <a:rPr lang="en-US" dirty="0">
                <a:latin typeface="ff3"/>
              </a:rPr>
              <a:t>In all types of business, managers routinely use information in various forms to monitor the efficiency and effectiveness of the business.</a:t>
            </a:r>
          </a:p>
          <a:p>
            <a:pPr marL="0" indent="0" algn="just" rtl="1">
              <a:spcBef>
                <a:spcPts val="600"/>
              </a:spcBef>
              <a:buNone/>
            </a:pPr>
            <a:r>
              <a:rPr lang="ar-SA" sz="2200" dirty="0">
                <a:latin typeface="ff3"/>
              </a:rPr>
              <a:t>في جميع أنواع الأعمال ، يستخدم المديرون بشكل روتيني المعلومات بأشكال مختلفة لمراقبة كفاءة وفعالية الأعمال</a:t>
            </a:r>
            <a:r>
              <a:rPr lang="en-US" sz="2200" dirty="0">
                <a:latin typeface="ff3"/>
              </a:rPr>
              <a:t>.</a:t>
            </a:r>
            <a:endParaRPr lang="en-US" dirty="0"/>
          </a:p>
        </p:txBody>
      </p:sp>
    </p:spTree>
    <p:extLst>
      <p:ext uri="{BB962C8B-B14F-4D97-AF65-F5344CB8AC3E}">
        <p14:creationId xmlns:p14="http://schemas.microsoft.com/office/powerpoint/2010/main" val="40135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DCABB8-D827-D155-7A60-50A8F65B2561}"/>
              </a:ext>
            </a:extLst>
          </p:cNvPr>
          <p:cNvSpPr>
            <a:spLocks noGrp="1"/>
          </p:cNvSpPr>
          <p:nvPr>
            <p:ph type="title"/>
          </p:nvPr>
        </p:nvSpPr>
        <p:spPr>
          <a:xfrm>
            <a:off x="838200" y="365125"/>
            <a:ext cx="10515600" cy="1116039"/>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fontScale="90000"/>
          </a:bodyPr>
          <a:lstStyle/>
          <a:p>
            <a:r>
              <a:rPr lang="en-US" b="1" dirty="0"/>
              <a:t>1-1 Information is a key business resource</a:t>
            </a:r>
            <a:br>
              <a:rPr lang="ar-SA" b="1" dirty="0"/>
            </a:br>
            <a:r>
              <a:rPr lang="ar-SA" dirty="0"/>
              <a:t>المعلومات مصدر رئيسي للأعمال</a:t>
            </a:r>
            <a:endParaRPr lang="en-US" dirty="0"/>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838200" y="1698241"/>
            <a:ext cx="10515600" cy="4351338"/>
          </a:xfrm>
        </p:spPr>
        <p:txBody>
          <a:bodyPr>
            <a:normAutofit fontScale="92500" lnSpcReduction="20000"/>
          </a:bodyPr>
          <a:lstStyle/>
          <a:p>
            <a:pPr algn="just">
              <a:lnSpc>
                <a:spcPct val="160000"/>
              </a:lnSpc>
              <a:spcBef>
                <a:spcPts val="0"/>
              </a:spcBef>
              <a:buFont typeface="Wingdings" panose="05000000000000000000" pitchFamily="2" charset="2"/>
              <a:buChar char="q"/>
            </a:pPr>
            <a:r>
              <a:rPr lang="en-US" b="0" i="0" dirty="0">
                <a:effectLst/>
                <a:latin typeface="ff3"/>
              </a:rPr>
              <a:t> </a:t>
            </a:r>
            <a:r>
              <a:rPr lang="en-US" sz="2600" b="0" i="0" dirty="0">
                <a:effectLst/>
                <a:latin typeface="ff3"/>
              </a:rPr>
              <a:t>We can see, therefore, that information is important at every level in the business. Indeed, in some circumstances the safety of people or equipment may depend on the information available, or the  decisions made</a:t>
            </a:r>
          </a:p>
          <a:p>
            <a:pPr marL="0" indent="0" algn="r">
              <a:lnSpc>
                <a:spcPct val="150000"/>
              </a:lnSpc>
              <a:spcBef>
                <a:spcPts val="600"/>
              </a:spcBef>
              <a:buNone/>
            </a:pPr>
            <a:r>
              <a:rPr lang="ar-SA" sz="2200" dirty="0">
                <a:latin typeface="ff3"/>
              </a:rPr>
              <a:t>لذلك يمكننا أن نرى أن هذه المعلومات مهمة على كل مستوى في العمل. في الواقع ، في بعض الظروف قد تعتمد سلامة الأشخاص أو المعدات على المعلومات المتاحة أو القرارات المتخذة. </a:t>
            </a:r>
            <a:endParaRPr lang="en-US" sz="2200" dirty="0">
              <a:latin typeface="ff3"/>
            </a:endParaRPr>
          </a:p>
          <a:p>
            <a:pPr algn="just">
              <a:lnSpc>
                <a:spcPct val="150000"/>
              </a:lnSpc>
              <a:spcBef>
                <a:spcPts val="600"/>
              </a:spcBef>
              <a:buFont typeface="Wingdings" panose="05000000000000000000" pitchFamily="2" charset="2"/>
              <a:buChar char="q"/>
            </a:pPr>
            <a:r>
              <a:rPr lang="en-US" sz="2400" b="0" i="0" dirty="0">
                <a:effectLst/>
                <a:latin typeface="ff3"/>
              </a:rPr>
              <a:t> </a:t>
            </a:r>
            <a:r>
              <a:rPr lang="en-US" sz="2600" dirty="0">
                <a:latin typeface="ff3"/>
              </a:rPr>
              <a:t>It is, therefore, important that the information is well managed and presented to the user in a consistent, accurate, timely and easily understood manner</a:t>
            </a:r>
            <a:r>
              <a:rPr lang="en-US" sz="2400" b="0" i="0" dirty="0">
                <a:effectLst/>
                <a:latin typeface="ff3"/>
              </a:rPr>
              <a:t>.</a:t>
            </a:r>
            <a:endParaRPr lang="en-US" sz="2200" dirty="0">
              <a:latin typeface="ff3"/>
            </a:endParaRPr>
          </a:p>
          <a:p>
            <a:pPr marL="0" indent="0" algn="r">
              <a:lnSpc>
                <a:spcPct val="150000"/>
              </a:lnSpc>
              <a:spcBef>
                <a:spcPts val="600"/>
              </a:spcBef>
              <a:buNone/>
            </a:pPr>
            <a:r>
              <a:rPr lang="ar-SA" sz="2200" dirty="0">
                <a:latin typeface="ff3"/>
              </a:rPr>
              <a:t>لذلك ، من المهم أن تتم إدارة المعلومات بشكل جيد وتقديمها للمستخدم بطريقة متسقة ودقيقة وفي الوقت المناسب وسهلة الفهم.</a:t>
            </a:r>
            <a:r>
              <a:rPr lang="en-US" dirty="0"/>
              <a:t> </a:t>
            </a:r>
          </a:p>
        </p:txBody>
      </p:sp>
    </p:spTree>
    <p:extLst>
      <p:ext uri="{BB962C8B-B14F-4D97-AF65-F5344CB8AC3E}">
        <p14:creationId xmlns:p14="http://schemas.microsoft.com/office/powerpoint/2010/main" val="428619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DCABB8-D827-D155-7A60-50A8F65B2561}"/>
              </a:ext>
            </a:extLst>
          </p:cNvPr>
          <p:cNvSpPr>
            <a:spLocks noGrp="1"/>
          </p:cNvSpPr>
          <p:nvPr>
            <p:ph type="title"/>
          </p:nvPr>
        </p:nvSpPr>
        <p:spPr>
          <a:xfrm>
            <a:off x="838200" y="365125"/>
            <a:ext cx="10515600" cy="1116039"/>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fontScale="90000"/>
          </a:bodyPr>
          <a:lstStyle/>
          <a:p>
            <a:r>
              <a:rPr lang="en-US" b="1" dirty="0"/>
              <a:t>1-2 THE RELATIONSHIP BETWEEN </a:t>
            </a:r>
            <a:r>
              <a:rPr lang="en-US" b="1" dirty="0">
                <a:solidFill>
                  <a:srgbClr val="FF0000"/>
                </a:solidFill>
              </a:rPr>
              <a:t>INFORMATION</a:t>
            </a:r>
            <a:r>
              <a:rPr lang="en-US" b="1" dirty="0"/>
              <a:t> AND </a:t>
            </a:r>
            <a:r>
              <a:rPr lang="en-US" b="1" dirty="0">
                <a:solidFill>
                  <a:srgbClr val="FF0000"/>
                </a:solidFill>
              </a:rPr>
              <a:t>DATA</a:t>
            </a:r>
            <a:r>
              <a:rPr lang="en-US" b="1" dirty="0"/>
              <a:t> </a:t>
            </a:r>
            <a:r>
              <a:rPr lang="ar-SA" sz="4000" dirty="0"/>
              <a:t>العلاقة بين المعلومات والبيانات</a:t>
            </a:r>
            <a:endParaRPr lang="en-US" dirty="0"/>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828161" y="1481163"/>
            <a:ext cx="10515600" cy="5376835"/>
          </a:xfrm>
        </p:spPr>
        <p:txBody>
          <a:bodyPr>
            <a:normAutofit fontScale="85000" lnSpcReduction="20000"/>
          </a:bodyPr>
          <a:lstStyle/>
          <a:p>
            <a:pPr marL="0" indent="0" algn="just">
              <a:lnSpc>
                <a:spcPct val="160000"/>
              </a:lnSpc>
              <a:spcBef>
                <a:spcPts val="0"/>
              </a:spcBef>
              <a:buNone/>
            </a:pPr>
            <a:r>
              <a:rPr lang="en-US" sz="3300" b="1" dirty="0">
                <a:latin typeface="ff3"/>
              </a:rPr>
              <a:t>DATA</a:t>
            </a:r>
            <a:r>
              <a:rPr lang="ar-SA" sz="3300" b="1" dirty="0">
                <a:latin typeface="ff3"/>
              </a:rPr>
              <a:t> البيانات </a:t>
            </a:r>
            <a:endParaRPr lang="en-US" sz="2600" b="1" dirty="0">
              <a:latin typeface="ff3"/>
            </a:endParaRPr>
          </a:p>
          <a:p>
            <a:pPr marL="0" indent="0" algn="just">
              <a:lnSpc>
                <a:spcPct val="150000"/>
              </a:lnSpc>
              <a:spcBef>
                <a:spcPts val="0"/>
              </a:spcBef>
              <a:buNone/>
            </a:pPr>
            <a:r>
              <a:rPr lang="en-US" sz="2600" b="0" i="0" dirty="0">
                <a:effectLst/>
                <a:latin typeface="ff3"/>
              </a:rPr>
              <a:t>There are many definitions of data available in dictionaries and textbooks but, in essence, most of these definitions basically say that</a:t>
            </a:r>
            <a:r>
              <a:rPr lang="ar-SA" sz="2600" b="0" i="0" dirty="0">
                <a:effectLst/>
                <a:latin typeface="ff3"/>
              </a:rPr>
              <a:t>:</a:t>
            </a:r>
          </a:p>
          <a:p>
            <a:pPr marL="0" indent="0" algn="ctr">
              <a:lnSpc>
                <a:spcPct val="150000"/>
              </a:lnSpc>
              <a:spcBef>
                <a:spcPts val="0"/>
              </a:spcBef>
              <a:buNone/>
            </a:pPr>
            <a:r>
              <a:rPr lang="ar-SA" sz="2600" dirty="0">
                <a:latin typeface="ff3"/>
              </a:rPr>
              <a:t>"</a:t>
            </a:r>
            <a:r>
              <a:rPr lang="en-US" sz="2600" b="0" i="0" dirty="0">
                <a:effectLst/>
                <a:latin typeface="ff3"/>
              </a:rPr>
              <a:t> data is facts, events, transactions and similar that have been recorded.</a:t>
            </a:r>
            <a:r>
              <a:rPr lang="ar-SA" sz="2600" b="0" i="0" dirty="0">
                <a:effectLst/>
                <a:latin typeface="ff3"/>
              </a:rPr>
              <a:t>"</a:t>
            </a:r>
          </a:p>
          <a:p>
            <a:pPr marL="0" indent="0" algn="r">
              <a:lnSpc>
                <a:spcPct val="160000"/>
              </a:lnSpc>
              <a:spcBef>
                <a:spcPts val="0"/>
              </a:spcBef>
              <a:buNone/>
            </a:pPr>
            <a:r>
              <a:rPr lang="ar-SA" sz="2200" dirty="0">
                <a:latin typeface="ff3"/>
              </a:rPr>
              <a:t>هناك العديد من التعريفات للبيانات المتوفرة في القواميس والكتب المدرسية ، ولكن في جوهرها ، تقول معظم هذه التعريفات أساسًا </a:t>
            </a:r>
          </a:p>
          <a:p>
            <a:pPr marL="0" indent="0" algn="r">
              <a:lnSpc>
                <a:spcPct val="160000"/>
              </a:lnSpc>
              <a:spcBef>
                <a:spcPts val="0"/>
              </a:spcBef>
              <a:buNone/>
            </a:pPr>
            <a:r>
              <a:rPr lang="ar-SA" sz="2200" b="1" dirty="0">
                <a:solidFill>
                  <a:srgbClr val="FF0000"/>
                </a:solidFill>
                <a:latin typeface="ff3"/>
              </a:rPr>
              <a:t>أن البيانات هي الحقائق والأحداث والمعاملات وما شابه ذلك التي تم تسجيلها.. "</a:t>
            </a:r>
            <a:endParaRPr lang="en-US" sz="2200" b="1" dirty="0">
              <a:solidFill>
                <a:srgbClr val="FF0000"/>
              </a:solidFill>
              <a:latin typeface="ff3"/>
            </a:endParaRPr>
          </a:p>
          <a:p>
            <a:pPr marL="0" indent="0" algn="just">
              <a:lnSpc>
                <a:spcPct val="150000"/>
              </a:lnSpc>
              <a:spcBef>
                <a:spcPts val="600"/>
              </a:spcBef>
              <a:buNone/>
            </a:pPr>
            <a:r>
              <a:rPr lang="en-US" sz="3300" b="1" dirty="0">
                <a:latin typeface="ff3"/>
              </a:rPr>
              <a:t>INFORMATION</a:t>
            </a:r>
            <a:r>
              <a:rPr lang="en-US" sz="2400" b="0" i="0" dirty="0">
                <a:effectLst/>
                <a:latin typeface="ff3"/>
              </a:rPr>
              <a:t> </a:t>
            </a:r>
            <a:r>
              <a:rPr lang="ar-SA" sz="3300" b="1" dirty="0">
                <a:latin typeface="ff3"/>
              </a:rPr>
              <a:t>المعلومات</a:t>
            </a:r>
            <a:r>
              <a:rPr lang="ar-SA" sz="2400" b="0" i="0" dirty="0">
                <a:effectLst/>
                <a:latin typeface="ff3"/>
              </a:rPr>
              <a:t>  </a:t>
            </a:r>
          </a:p>
          <a:p>
            <a:pPr marL="0" indent="0" algn="just">
              <a:lnSpc>
                <a:spcPct val="150000"/>
              </a:lnSpc>
              <a:spcBef>
                <a:spcPts val="600"/>
              </a:spcBef>
              <a:buNone/>
            </a:pPr>
            <a:r>
              <a:rPr lang="en-US" sz="2600" dirty="0">
                <a:latin typeface="ff3"/>
              </a:rPr>
              <a:t>Information is a data in context or data that has been processed and communicated so that it can be used by its recipient</a:t>
            </a:r>
            <a:r>
              <a:rPr lang="ar-SA" sz="2600" dirty="0">
                <a:latin typeface="ff3"/>
              </a:rPr>
              <a:t>.</a:t>
            </a:r>
          </a:p>
          <a:p>
            <a:pPr marL="0" indent="0" algn="r">
              <a:lnSpc>
                <a:spcPct val="150000"/>
              </a:lnSpc>
              <a:spcBef>
                <a:spcPts val="600"/>
              </a:spcBef>
              <a:buNone/>
            </a:pPr>
            <a:r>
              <a:rPr lang="ar-SA" sz="2200" b="1" dirty="0">
                <a:solidFill>
                  <a:srgbClr val="FF0000"/>
                </a:solidFill>
                <a:latin typeface="ff3"/>
              </a:rPr>
              <a:t>المعلومات هي بيانات في سياق أو بيانات تمت معالجتها وايصالها للمتلقي بحيث يمكن استخدامها من قبل المتلقي</a:t>
            </a:r>
          </a:p>
          <a:p>
            <a:pPr marL="0" indent="0" algn="just">
              <a:lnSpc>
                <a:spcPct val="150000"/>
              </a:lnSpc>
              <a:spcBef>
                <a:spcPts val="600"/>
              </a:spcBef>
              <a:buNone/>
            </a:pPr>
            <a:r>
              <a:rPr lang="ar-SA" sz="2200" dirty="0">
                <a:latin typeface="ff3"/>
              </a:rPr>
              <a:t>.</a:t>
            </a:r>
            <a:r>
              <a:rPr lang="en-US" dirty="0"/>
              <a:t> </a:t>
            </a:r>
          </a:p>
        </p:txBody>
      </p:sp>
    </p:spTree>
    <p:extLst>
      <p:ext uri="{BB962C8B-B14F-4D97-AF65-F5344CB8AC3E}">
        <p14:creationId xmlns:p14="http://schemas.microsoft.com/office/powerpoint/2010/main" val="377498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7" name="Picture 6" descr="Graphical user interface&#10;&#10;Description automatically generated">
            <a:extLst>
              <a:ext uri="{FF2B5EF4-FFF2-40B4-BE49-F238E27FC236}">
                <a16:creationId xmlns:a16="http://schemas.microsoft.com/office/drawing/2014/main" id="{513BFAF9-9790-B866-7D8E-EB9BA0AC1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179" y="3018183"/>
            <a:ext cx="6267450" cy="3262313"/>
          </a:xfrm>
          <a:prstGeom prst="rect">
            <a:avLst/>
          </a:prstGeom>
        </p:spPr>
      </p:pic>
      <p:pic>
        <p:nvPicPr>
          <p:cNvPr id="5" name="Content Placeholder 4" descr="A picture containing text&#10;&#10;Description automatically generated">
            <a:extLst>
              <a:ext uri="{FF2B5EF4-FFF2-40B4-BE49-F238E27FC236}">
                <a16:creationId xmlns:a16="http://schemas.microsoft.com/office/drawing/2014/main" id="{59F4DBA2-A0FA-B134-481F-0726BB7D38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10742" y="1181100"/>
            <a:ext cx="6267450" cy="1781175"/>
          </a:xfrm>
        </p:spPr>
      </p:pic>
      <p:sp>
        <p:nvSpPr>
          <p:cNvPr id="2" name="Title 1">
            <a:extLst>
              <a:ext uri="{FF2B5EF4-FFF2-40B4-BE49-F238E27FC236}">
                <a16:creationId xmlns:a16="http://schemas.microsoft.com/office/drawing/2014/main" id="{D1C9BA13-5298-6A31-7EAB-CDE22FC6F067}"/>
              </a:ext>
            </a:extLst>
          </p:cNvPr>
          <p:cNvSpPr>
            <a:spLocks noGrp="1"/>
          </p:cNvSpPr>
          <p:nvPr>
            <p:ph type="title"/>
          </p:nvPr>
        </p:nvSpPr>
        <p:spPr>
          <a:xfrm>
            <a:off x="535020" y="685800"/>
            <a:ext cx="2780271" cy="5105400"/>
          </a:xfrm>
        </p:spPr>
        <p:txBody>
          <a:bodyPr>
            <a:normAutofit/>
          </a:bodyPr>
          <a:lstStyle/>
          <a:p>
            <a:r>
              <a:rPr lang="en-US" sz="4000" b="1" dirty="0">
                <a:solidFill>
                  <a:srgbClr val="FFFFFF"/>
                </a:solidFill>
              </a:rPr>
              <a:t>Difference between data and information</a:t>
            </a:r>
          </a:p>
        </p:txBody>
      </p:sp>
    </p:spTree>
    <p:extLst>
      <p:ext uri="{BB962C8B-B14F-4D97-AF65-F5344CB8AC3E}">
        <p14:creationId xmlns:p14="http://schemas.microsoft.com/office/powerpoint/2010/main" val="314928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3347</TotalTime>
  <Words>1589</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ArialMT</vt:lpstr>
      <vt:lpstr>Calibri</vt:lpstr>
      <vt:lpstr>Calibri Light</vt:lpstr>
      <vt:lpstr>ff3</vt:lpstr>
      <vt:lpstr>TimesNewRomanPSMT</vt:lpstr>
      <vt:lpstr>Wingdings</vt:lpstr>
      <vt:lpstr>Office Theme</vt:lpstr>
      <vt:lpstr>Course title: Data Management</vt:lpstr>
      <vt:lpstr>Course Textbook  •PRINCOPLES OF MANAGEMENT Facilitating information sharing Third edition   Keith Gordon </vt:lpstr>
      <vt:lpstr>PowerPoint Presentation</vt:lpstr>
      <vt:lpstr>Part 1: Preliminaries</vt:lpstr>
      <vt:lpstr>1-1 Information is a key business resource المعلومات مصدر رئيسي للأعمال</vt:lpstr>
      <vt:lpstr>1-1 Information is a key business resource المعلومات مصدر رئيسي للأعمال</vt:lpstr>
      <vt:lpstr>1-1 Information is a key business resource المعلومات مصدر رئيسي للأعمال</vt:lpstr>
      <vt:lpstr>1-2 THE RELATIONSHIP BETWEEN INFORMATION AND DATA العلاقة بين المعلومات والبيانات</vt:lpstr>
      <vt:lpstr>Difference between data and information</vt:lpstr>
      <vt:lpstr>1-2 THE RELATIONSHIP BETWEEN INFORMATION AND DATA العلاقة بين المعلومات والبيانات</vt:lpstr>
      <vt:lpstr> The relationship between data and information الشكل يوضح العلاقة بين البيانات والمعلومات</vt:lpstr>
      <vt:lpstr>1-3 THE DATA LANDSCAPE نظرة على البيانات</vt:lpstr>
      <vt:lpstr> The data landscape الشكل يوضح نظرة على اشكال البيانات</vt:lpstr>
      <vt:lpstr>THE DATA forms  اشكال البيانات</vt:lpstr>
      <vt:lpstr> Example of data arranged in tables and columns الشكل يوضح البيانات  المنتظمة داخل جداول وحقول</vt:lpstr>
      <vt:lpstr>THE DATA forms  اشكال البيانات</vt:lpstr>
      <vt:lpstr>THE DATA forms  اشكال البيانات</vt:lpstr>
      <vt:lpstr>THE DATA forms  اشكال البيانات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Administration</dc:title>
  <dc:creator>Nuha Elamin Elbashir Ahmed</dc:creator>
  <cp:lastModifiedBy>Nuha Elamin Elbashir Ahmed</cp:lastModifiedBy>
  <cp:revision>27</cp:revision>
  <dcterms:created xsi:type="dcterms:W3CDTF">2023-03-03T10:20:18Z</dcterms:created>
  <dcterms:modified xsi:type="dcterms:W3CDTF">2023-03-31T21:43:59Z</dcterms:modified>
</cp:coreProperties>
</file>