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8" r:id="rId3"/>
    <p:sldId id="291" r:id="rId4"/>
    <p:sldId id="292" r:id="rId5"/>
    <p:sldId id="293" r:id="rId6"/>
    <p:sldId id="294" r:id="rId7"/>
    <p:sldId id="295" r:id="rId8"/>
    <p:sldId id="297" r:id="rId9"/>
    <p:sldId id="29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FA"/>
    <a:srgbClr val="006699"/>
    <a:srgbClr val="00BCB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CDD74-3561-243A-9662-75DDF381009C}" v="5" dt="2023-03-15T08:06:17.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ha Elamin Elbashir Ahmed" userId="S::neeahmed@nu.edu.sa::7b434c80-069f-480c-883d-809229938a00" providerId="AD" clId="Web-{732CDD74-3561-243A-9662-75DDF381009C}"/>
    <pc:docChg chg="addSld modSld">
      <pc:chgData name="Nuha Elamin Elbashir Ahmed" userId="S::neeahmed@nu.edu.sa::7b434c80-069f-480c-883d-809229938a00" providerId="AD" clId="Web-{732CDD74-3561-243A-9662-75DDF381009C}" dt="2023-03-15T08:06:17.906" v="4" actId="20577"/>
      <pc:docMkLst>
        <pc:docMk/>
      </pc:docMkLst>
      <pc:sldChg chg="modSp add replId">
        <pc:chgData name="Nuha Elamin Elbashir Ahmed" userId="S::neeahmed@nu.edu.sa::7b434c80-069f-480c-883d-809229938a00" providerId="AD" clId="Web-{732CDD74-3561-243A-9662-75DDF381009C}" dt="2023-03-15T08:06:17.906" v="4" actId="20577"/>
        <pc:sldMkLst>
          <pc:docMk/>
          <pc:sldMk cId="3387252119" sldId="293"/>
        </pc:sldMkLst>
        <pc:spChg chg="mod">
          <ac:chgData name="Nuha Elamin Elbashir Ahmed" userId="S::neeahmed@nu.edu.sa::7b434c80-069f-480c-883d-809229938a00" providerId="AD" clId="Web-{732CDD74-3561-243A-9662-75DDF381009C}" dt="2023-03-15T08:06:17.906" v="4" actId="20577"/>
          <ac:spMkLst>
            <pc:docMk/>
            <pc:sldMk cId="3387252119" sldId="293"/>
            <ac:spMk id="8" creationId="{588D9B0F-9550-2C35-15A5-1D3AC8FFAC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C818-2202-A869-1BC3-9A0ABFBFA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5DC69C-9710-F380-C4A3-0E3062E6D6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B03DE2-10D3-E678-B6E3-8934D3475886}"/>
              </a:ext>
            </a:extLst>
          </p:cNvPr>
          <p:cNvSpPr>
            <a:spLocks noGrp="1"/>
          </p:cNvSpPr>
          <p:nvPr>
            <p:ph type="dt" sz="half" idx="10"/>
          </p:nvPr>
        </p:nvSpPr>
        <p:spPr/>
        <p:txBody>
          <a:bodyPr/>
          <a:lstStyle/>
          <a:p>
            <a:fld id="{12E1D3D7-6DAC-43A0-AF36-DBCF5AB034EA}" type="datetimeFigureOut">
              <a:rPr lang="en-US" smtClean="0"/>
              <a:t>4/6/2023</a:t>
            </a:fld>
            <a:endParaRPr lang="en-US"/>
          </a:p>
        </p:txBody>
      </p:sp>
      <p:sp>
        <p:nvSpPr>
          <p:cNvPr id="5" name="Footer Placeholder 4">
            <a:extLst>
              <a:ext uri="{FF2B5EF4-FFF2-40B4-BE49-F238E27FC236}">
                <a16:creationId xmlns:a16="http://schemas.microsoft.com/office/drawing/2014/main" id="{E70176BF-36A8-DD6D-C64E-4FA7D4DBD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10652-E47A-E64C-9E93-972B6723E7B6}"/>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176662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BA56-8A31-6E0D-5901-8BCCCEA8B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CA87A-60B7-C59D-B419-5EADFF0DC6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A92D2-A473-CA21-8EEC-55F2D49DD296}"/>
              </a:ext>
            </a:extLst>
          </p:cNvPr>
          <p:cNvSpPr>
            <a:spLocks noGrp="1"/>
          </p:cNvSpPr>
          <p:nvPr>
            <p:ph type="dt" sz="half" idx="10"/>
          </p:nvPr>
        </p:nvSpPr>
        <p:spPr/>
        <p:txBody>
          <a:bodyPr/>
          <a:lstStyle/>
          <a:p>
            <a:fld id="{12E1D3D7-6DAC-43A0-AF36-DBCF5AB034EA}" type="datetimeFigureOut">
              <a:rPr lang="en-US" smtClean="0"/>
              <a:t>4/6/2023</a:t>
            </a:fld>
            <a:endParaRPr lang="en-US"/>
          </a:p>
        </p:txBody>
      </p:sp>
      <p:sp>
        <p:nvSpPr>
          <p:cNvPr id="5" name="Footer Placeholder 4">
            <a:extLst>
              <a:ext uri="{FF2B5EF4-FFF2-40B4-BE49-F238E27FC236}">
                <a16:creationId xmlns:a16="http://schemas.microsoft.com/office/drawing/2014/main" id="{73555AB8-1F6E-FEF5-5B52-C8415F8EE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B8524-E9EE-E25D-C5C1-F9D5AB649868}"/>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165620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12147-84EC-73C1-49DE-DEC7F96AE2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2115EA-9AE0-D54B-C1F6-0B69B0518C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CC060-6911-039E-55A5-29651DE5BB1F}"/>
              </a:ext>
            </a:extLst>
          </p:cNvPr>
          <p:cNvSpPr>
            <a:spLocks noGrp="1"/>
          </p:cNvSpPr>
          <p:nvPr>
            <p:ph type="dt" sz="half" idx="10"/>
          </p:nvPr>
        </p:nvSpPr>
        <p:spPr/>
        <p:txBody>
          <a:bodyPr/>
          <a:lstStyle/>
          <a:p>
            <a:fld id="{12E1D3D7-6DAC-43A0-AF36-DBCF5AB034EA}" type="datetimeFigureOut">
              <a:rPr lang="en-US" smtClean="0"/>
              <a:t>4/6/2023</a:t>
            </a:fld>
            <a:endParaRPr lang="en-US"/>
          </a:p>
        </p:txBody>
      </p:sp>
      <p:sp>
        <p:nvSpPr>
          <p:cNvPr id="5" name="Footer Placeholder 4">
            <a:extLst>
              <a:ext uri="{FF2B5EF4-FFF2-40B4-BE49-F238E27FC236}">
                <a16:creationId xmlns:a16="http://schemas.microsoft.com/office/drawing/2014/main" id="{9C356BFD-E8BF-4FA5-D4EB-D1C6B8941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C0E92-6197-7031-6421-F46472CC5F41}"/>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396610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712D-FCEA-CA3B-2590-15C81ADE5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39AA55-3319-D3E0-3A02-72296FF522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103D4-6D91-2F4A-FC6A-8947E4CCDE4F}"/>
              </a:ext>
            </a:extLst>
          </p:cNvPr>
          <p:cNvSpPr>
            <a:spLocks noGrp="1"/>
          </p:cNvSpPr>
          <p:nvPr>
            <p:ph type="dt" sz="half" idx="10"/>
          </p:nvPr>
        </p:nvSpPr>
        <p:spPr/>
        <p:txBody>
          <a:bodyPr/>
          <a:lstStyle/>
          <a:p>
            <a:fld id="{12E1D3D7-6DAC-43A0-AF36-DBCF5AB034EA}" type="datetimeFigureOut">
              <a:rPr lang="en-US" smtClean="0"/>
              <a:t>4/6/2023</a:t>
            </a:fld>
            <a:endParaRPr lang="en-US"/>
          </a:p>
        </p:txBody>
      </p:sp>
      <p:sp>
        <p:nvSpPr>
          <p:cNvPr id="5" name="Footer Placeholder 4">
            <a:extLst>
              <a:ext uri="{FF2B5EF4-FFF2-40B4-BE49-F238E27FC236}">
                <a16:creationId xmlns:a16="http://schemas.microsoft.com/office/drawing/2014/main" id="{2D3B59BE-E285-EB52-398F-D3A1713E6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E907-9C79-402D-22A4-5F1EFF9EC735}"/>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211460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C55F-1B02-2358-46EC-C2CEC5FE80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F49693-1E40-469B-2D85-305F366ED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91DB01-4E57-0143-D0F6-43C276851CA0}"/>
              </a:ext>
            </a:extLst>
          </p:cNvPr>
          <p:cNvSpPr>
            <a:spLocks noGrp="1"/>
          </p:cNvSpPr>
          <p:nvPr>
            <p:ph type="dt" sz="half" idx="10"/>
          </p:nvPr>
        </p:nvSpPr>
        <p:spPr/>
        <p:txBody>
          <a:bodyPr/>
          <a:lstStyle/>
          <a:p>
            <a:fld id="{12E1D3D7-6DAC-43A0-AF36-DBCF5AB034EA}" type="datetimeFigureOut">
              <a:rPr lang="en-US" smtClean="0"/>
              <a:t>4/6/2023</a:t>
            </a:fld>
            <a:endParaRPr lang="en-US"/>
          </a:p>
        </p:txBody>
      </p:sp>
      <p:sp>
        <p:nvSpPr>
          <p:cNvPr id="5" name="Footer Placeholder 4">
            <a:extLst>
              <a:ext uri="{FF2B5EF4-FFF2-40B4-BE49-F238E27FC236}">
                <a16:creationId xmlns:a16="http://schemas.microsoft.com/office/drawing/2014/main" id="{6BA61E3A-7487-2EB6-E476-AD8828C96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8C7C2-F16F-DD71-4382-7B77EC444BEE}"/>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2582151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BDD1-B03D-227A-419C-F45EA7432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5F464-880A-7B74-6AA0-E014CF4188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BFC4E0-E4EE-071C-3514-1C2EAB1F9C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87463B-A62D-E8F0-B327-9028E79E323C}"/>
              </a:ext>
            </a:extLst>
          </p:cNvPr>
          <p:cNvSpPr>
            <a:spLocks noGrp="1"/>
          </p:cNvSpPr>
          <p:nvPr>
            <p:ph type="dt" sz="half" idx="10"/>
          </p:nvPr>
        </p:nvSpPr>
        <p:spPr/>
        <p:txBody>
          <a:bodyPr/>
          <a:lstStyle/>
          <a:p>
            <a:fld id="{12E1D3D7-6DAC-43A0-AF36-DBCF5AB034EA}" type="datetimeFigureOut">
              <a:rPr lang="en-US" smtClean="0"/>
              <a:t>4/6/2023</a:t>
            </a:fld>
            <a:endParaRPr lang="en-US"/>
          </a:p>
        </p:txBody>
      </p:sp>
      <p:sp>
        <p:nvSpPr>
          <p:cNvPr id="6" name="Footer Placeholder 5">
            <a:extLst>
              <a:ext uri="{FF2B5EF4-FFF2-40B4-BE49-F238E27FC236}">
                <a16:creationId xmlns:a16="http://schemas.microsoft.com/office/drawing/2014/main" id="{A50E7682-96D9-9DCE-FDA1-F07A3CC0D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D1F56-98D9-7669-0165-EBD056D49E40}"/>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341749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F5E0-4161-AA8D-CDE8-C13A0767C9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BDF58B-574B-1177-9416-0EA8996B6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1DA309-2D91-405A-8382-951A6DCC03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8B8869-4B18-FFBF-39B2-342696287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AE8521-E1AE-6E12-748D-4C75DC7A6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CA4F7-B430-5DC6-3B6D-39100B9C49B5}"/>
              </a:ext>
            </a:extLst>
          </p:cNvPr>
          <p:cNvSpPr>
            <a:spLocks noGrp="1"/>
          </p:cNvSpPr>
          <p:nvPr>
            <p:ph type="dt" sz="half" idx="10"/>
          </p:nvPr>
        </p:nvSpPr>
        <p:spPr/>
        <p:txBody>
          <a:bodyPr/>
          <a:lstStyle/>
          <a:p>
            <a:fld id="{12E1D3D7-6DAC-43A0-AF36-DBCF5AB034EA}" type="datetimeFigureOut">
              <a:rPr lang="en-US" smtClean="0"/>
              <a:t>4/6/2023</a:t>
            </a:fld>
            <a:endParaRPr lang="en-US"/>
          </a:p>
        </p:txBody>
      </p:sp>
      <p:sp>
        <p:nvSpPr>
          <p:cNvPr id="8" name="Footer Placeholder 7">
            <a:extLst>
              <a:ext uri="{FF2B5EF4-FFF2-40B4-BE49-F238E27FC236}">
                <a16:creationId xmlns:a16="http://schemas.microsoft.com/office/drawing/2014/main" id="{4EA97EF5-410B-1B0C-0516-DB46AEE66B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EB4C52-7A89-7F5C-DA30-522D7B8AD0CF}"/>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135728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C2CF-E663-D700-DD90-A4CA58CCE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53B530-A84C-15D8-9809-4314611FECB5}"/>
              </a:ext>
            </a:extLst>
          </p:cNvPr>
          <p:cNvSpPr>
            <a:spLocks noGrp="1"/>
          </p:cNvSpPr>
          <p:nvPr>
            <p:ph type="dt" sz="half" idx="10"/>
          </p:nvPr>
        </p:nvSpPr>
        <p:spPr/>
        <p:txBody>
          <a:bodyPr/>
          <a:lstStyle/>
          <a:p>
            <a:fld id="{12E1D3D7-6DAC-43A0-AF36-DBCF5AB034EA}" type="datetimeFigureOut">
              <a:rPr lang="en-US" smtClean="0"/>
              <a:t>4/6/2023</a:t>
            </a:fld>
            <a:endParaRPr lang="en-US"/>
          </a:p>
        </p:txBody>
      </p:sp>
      <p:sp>
        <p:nvSpPr>
          <p:cNvPr id="4" name="Footer Placeholder 3">
            <a:extLst>
              <a:ext uri="{FF2B5EF4-FFF2-40B4-BE49-F238E27FC236}">
                <a16:creationId xmlns:a16="http://schemas.microsoft.com/office/drawing/2014/main" id="{00049E3C-C366-1E5C-25F0-990ABB2C43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F3D5B1-75D7-58A5-5F1A-F44EE22DAAFF}"/>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50319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271F7-B78B-CCCC-DE0E-A91D40B2A6DE}"/>
              </a:ext>
            </a:extLst>
          </p:cNvPr>
          <p:cNvSpPr>
            <a:spLocks noGrp="1"/>
          </p:cNvSpPr>
          <p:nvPr>
            <p:ph type="dt" sz="half" idx="10"/>
          </p:nvPr>
        </p:nvSpPr>
        <p:spPr/>
        <p:txBody>
          <a:bodyPr/>
          <a:lstStyle/>
          <a:p>
            <a:fld id="{12E1D3D7-6DAC-43A0-AF36-DBCF5AB034EA}" type="datetimeFigureOut">
              <a:rPr lang="en-US" smtClean="0"/>
              <a:t>4/6/2023</a:t>
            </a:fld>
            <a:endParaRPr lang="en-US"/>
          </a:p>
        </p:txBody>
      </p:sp>
      <p:sp>
        <p:nvSpPr>
          <p:cNvPr id="3" name="Footer Placeholder 2">
            <a:extLst>
              <a:ext uri="{FF2B5EF4-FFF2-40B4-BE49-F238E27FC236}">
                <a16:creationId xmlns:a16="http://schemas.microsoft.com/office/drawing/2014/main" id="{C267FC4E-B7B3-BE44-DA4E-8F250BD517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8F1245-8399-16C3-FE82-4D50081DEA32}"/>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308505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677A-E054-026E-6DA0-15031A7E0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CA8A7-5682-474D-1220-0949D6132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845644-92E6-391A-F9A2-0B3F9BCD1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745C8-CB60-7988-0BAB-620E6CC01E19}"/>
              </a:ext>
            </a:extLst>
          </p:cNvPr>
          <p:cNvSpPr>
            <a:spLocks noGrp="1"/>
          </p:cNvSpPr>
          <p:nvPr>
            <p:ph type="dt" sz="half" idx="10"/>
          </p:nvPr>
        </p:nvSpPr>
        <p:spPr/>
        <p:txBody>
          <a:bodyPr/>
          <a:lstStyle/>
          <a:p>
            <a:fld id="{12E1D3D7-6DAC-43A0-AF36-DBCF5AB034EA}" type="datetimeFigureOut">
              <a:rPr lang="en-US" smtClean="0"/>
              <a:t>4/6/2023</a:t>
            </a:fld>
            <a:endParaRPr lang="en-US"/>
          </a:p>
        </p:txBody>
      </p:sp>
      <p:sp>
        <p:nvSpPr>
          <p:cNvPr id="6" name="Footer Placeholder 5">
            <a:extLst>
              <a:ext uri="{FF2B5EF4-FFF2-40B4-BE49-F238E27FC236}">
                <a16:creationId xmlns:a16="http://schemas.microsoft.com/office/drawing/2014/main" id="{ABC3409F-9919-9F37-E410-5549C46B6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8B672-B1DA-4779-C0CC-074526150581}"/>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22098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D3CF-945F-1F87-667F-43D687707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036B96-C83A-865A-BC89-D974C61424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AF4854-3C7A-585A-141D-C4062CB2A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22557-7367-A0FC-5C85-3C0C1CEFA8FA}"/>
              </a:ext>
            </a:extLst>
          </p:cNvPr>
          <p:cNvSpPr>
            <a:spLocks noGrp="1"/>
          </p:cNvSpPr>
          <p:nvPr>
            <p:ph type="dt" sz="half" idx="10"/>
          </p:nvPr>
        </p:nvSpPr>
        <p:spPr/>
        <p:txBody>
          <a:bodyPr/>
          <a:lstStyle/>
          <a:p>
            <a:fld id="{12E1D3D7-6DAC-43A0-AF36-DBCF5AB034EA}" type="datetimeFigureOut">
              <a:rPr lang="en-US" smtClean="0"/>
              <a:t>4/6/2023</a:t>
            </a:fld>
            <a:endParaRPr lang="en-US"/>
          </a:p>
        </p:txBody>
      </p:sp>
      <p:sp>
        <p:nvSpPr>
          <p:cNvPr id="6" name="Footer Placeholder 5">
            <a:extLst>
              <a:ext uri="{FF2B5EF4-FFF2-40B4-BE49-F238E27FC236}">
                <a16:creationId xmlns:a16="http://schemas.microsoft.com/office/drawing/2014/main" id="{5A932D9E-4528-E1AC-B951-76B33AA60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7EA907-E70F-9FF4-5A21-3D3AD498FD59}"/>
              </a:ext>
            </a:extLst>
          </p:cNvPr>
          <p:cNvSpPr>
            <a:spLocks noGrp="1"/>
          </p:cNvSpPr>
          <p:nvPr>
            <p:ph type="sldNum" sz="quarter" idx="12"/>
          </p:nvPr>
        </p:nvSpPr>
        <p:spPr/>
        <p:txBody>
          <a:bodyPr/>
          <a:lstStyle/>
          <a:p>
            <a:fld id="{C4C46651-F08F-44FF-B034-DC7FA4AD5F6B}" type="slidenum">
              <a:rPr lang="en-US" smtClean="0"/>
              <a:t>‹#›</a:t>
            </a:fld>
            <a:endParaRPr lang="en-US"/>
          </a:p>
        </p:txBody>
      </p:sp>
    </p:spTree>
    <p:extLst>
      <p:ext uri="{BB962C8B-B14F-4D97-AF65-F5344CB8AC3E}">
        <p14:creationId xmlns:p14="http://schemas.microsoft.com/office/powerpoint/2010/main" val="61138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752877-394C-6B6C-E88D-71162E2B8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AEB309-92E8-896A-4B73-4FC0FD9A7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72B46-5CA4-13A3-4EF6-C8D5DB996D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1D3D7-6DAC-43A0-AF36-DBCF5AB034EA}" type="datetimeFigureOut">
              <a:rPr lang="en-US" smtClean="0"/>
              <a:t>4/6/2023</a:t>
            </a:fld>
            <a:endParaRPr lang="en-US"/>
          </a:p>
        </p:txBody>
      </p:sp>
      <p:sp>
        <p:nvSpPr>
          <p:cNvPr id="5" name="Footer Placeholder 4">
            <a:extLst>
              <a:ext uri="{FF2B5EF4-FFF2-40B4-BE49-F238E27FC236}">
                <a16:creationId xmlns:a16="http://schemas.microsoft.com/office/drawing/2014/main" id="{ED0C1D8C-54BB-90C6-0724-9290306E9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E64BA3-E3FB-118E-BCDD-A433779D5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46651-F08F-44FF-B034-DC7FA4AD5F6B}" type="slidenum">
              <a:rPr lang="en-US" smtClean="0"/>
              <a:t>‹#›</a:t>
            </a:fld>
            <a:endParaRPr lang="en-US"/>
          </a:p>
        </p:txBody>
      </p:sp>
    </p:spTree>
    <p:extLst>
      <p:ext uri="{BB962C8B-B14F-4D97-AF65-F5344CB8AC3E}">
        <p14:creationId xmlns:p14="http://schemas.microsoft.com/office/powerpoint/2010/main" val="417800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a:extLst>
              <a:ext uri="{FF2B5EF4-FFF2-40B4-BE49-F238E27FC236}">
                <a16:creationId xmlns:a16="http://schemas.microsoft.com/office/drawing/2014/main" id="{1F9866A9-B167-4D75-8F7F-360025AD6B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55" name="Color">
              <a:extLst>
                <a:ext uri="{FF2B5EF4-FFF2-40B4-BE49-F238E27FC236}">
                  <a16:creationId xmlns:a16="http://schemas.microsoft.com/office/drawing/2014/main" id="{C2DD07C1-6CFB-48E5-AD0E-AC091042B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olor">
              <a:extLst>
                <a:ext uri="{FF2B5EF4-FFF2-40B4-BE49-F238E27FC236}">
                  <a16:creationId xmlns:a16="http://schemas.microsoft.com/office/drawing/2014/main" id="{F9A8FC0F-BD29-4D9A-ABF1-D75E3A269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Graphic 8" descr="Database">
            <a:extLst>
              <a:ext uri="{FF2B5EF4-FFF2-40B4-BE49-F238E27FC236}">
                <a16:creationId xmlns:a16="http://schemas.microsoft.com/office/drawing/2014/main" id="{3EAC7CA0-9A09-102F-FE58-A41DB26B96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1406" y="1047879"/>
            <a:ext cx="4727448" cy="4727448"/>
          </a:xfrm>
          <a:prstGeom prst="rect">
            <a:avLst/>
          </a:prstGeom>
        </p:spPr>
      </p:pic>
      <p:grpSp>
        <p:nvGrpSpPr>
          <p:cNvPr id="58" name="Group 5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9" name="Freeform: Shape 5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0" name="Freeform: Shape 5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6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3" name="Freeform: Shape 6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4" name="Freeform: Shape 6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5" name="Freeform: Shape 6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4" name="Title 3">
            <a:extLst>
              <a:ext uri="{FF2B5EF4-FFF2-40B4-BE49-F238E27FC236}">
                <a16:creationId xmlns:a16="http://schemas.microsoft.com/office/drawing/2014/main" id="{7B41FABD-2B6D-53CF-195B-76AAD993C65A}"/>
              </a:ext>
            </a:extLst>
          </p:cNvPr>
          <p:cNvSpPr>
            <a:spLocks noGrp="1"/>
          </p:cNvSpPr>
          <p:nvPr>
            <p:ph type="ctrTitle"/>
          </p:nvPr>
        </p:nvSpPr>
        <p:spPr>
          <a:xfrm>
            <a:off x="789708" y="1014574"/>
            <a:ext cx="5633531" cy="2226769"/>
          </a:xfrm>
        </p:spPr>
        <p:txBody>
          <a:bodyPr anchor="ctr">
            <a:normAutofit/>
          </a:bodyPr>
          <a:lstStyle/>
          <a:p>
            <a:pPr algn="l"/>
            <a:r>
              <a:rPr lang="en-US" sz="4800" b="1" dirty="0">
                <a:solidFill>
                  <a:srgbClr val="FFFF00"/>
                </a:solidFill>
              </a:rPr>
              <a:t>Part 1: Preliminaries</a:t>
            </a:r>
          </a:p>
        </p:txBody>
      </p:sp>
      <p:sp>
        <p:nvSpPr>
          <p:cNvPr id="5" name="Subtitle 4">
            <a:extLst>
              <a:ext uri="{FF2B5EF4-FFF2-40B4-BE49-F238E27FC236}">
                <a16:creationId xmlns:a16="http://schemas.microsoft.com/office/drawing/2014/main" id="{AE89FC4F-1347-FC2D-0790-F640482C89EA}"/>
              </a:ext>
            </a:extLst>
          </p:cNvPr>
          <p:cNvSpPr>
            <a:spLocks noGrp="1"/>
          </p:cNvSpPr>
          <p:nvPr>
            <p:ph type="subTitle" idx="1"/>
          </p:nvPr>
        </p:nvSpPr>
        <p:spPr>
          <a:xfrm>
            <a:off x="722969" y="3398769"/>
            <a:ext cx="7324662" cy="2487212"/>
          </a:xfrm>
        </p:spPr>
        <p:txBody>
          <a:bodyPr anchor="ctr">
            <a:normAutofit/>
          </a:bodyPr>
          <a:lstStyle/>
          <a:p>
            <a:pPr algn="l"/>
            <a:r>
              <a:rPr lang="en-US" b="1" dirty="0">
                <a:solidFill>
                  <a:schemeClr val="tx2"/>
                </a:solidFill>
              </a:rPr>
              <a:t>Lecture  02:</a:t>
            </a:r>
          </a:p>
          <a:p>
            <a:pPr marL="800100" marR="0" indent="-342900" algn="l">
              <a:lnSpc>
                <a:spcPct val="150000"/>
              </a:lnSpc>
              <a:spcBef>
                <a:spcPts val="0"/>
              </a:spcBef>
              <a:spcAft>
                <a:spcPts val="0"/>
              </a:spcAft>
              <a:buFont typeface="Wingdings" panose="05000000000000000000" pitchFamily="2" charset="2"/>
              <a:buChar char="ü"/>
            </a:pPr>
            <a:r>
              <a:rPr lang="en-US" dirty="0">
                <a:solidFill>
                  <a:srgbClr val="0000EF"/>
                </a:solidFill>
                <a:effectLst/>
                <a:latin typeface="ArialMT"/>
                <a:ea typeface="Calibri" panose="020F0502020204030204" pitchFamily="34" charset="0"/>
                <a:cs typeface="ArialMT"/>
              </a:rPr>
              <a:t>1-4 The importance of the quality of data</a:t>
            </a:r>
          </a:p>
          <a:p>
            <a:pPr marL="800100" marR="0" indent="-342900" algn="l">
              <a:lnSpc>
                <a:spcPct val="150000"/>
              </a:lnSpc>
              <a:spcBef>
                <a:spcPts val="0"/>
              </a:spcBef>
              <a:spcAft>
                <a:spcPts val="0"/>
              </a:spcAft>
              <a:buFont typeface="Wingdings" panose="05000000000000000000" pitchFamily="2" charset="2"/>
              <a:buChar char="ü"/>
            </a:pPr>
            <a:r>
              <a:rPr lang="en-US" dirty="0">
                <a:solidFill>
                  <a:srgbClr val="0000EF"/>
                </a:solidFill>
                <a:effectLst/>
                <a:latin typeface="ArialMT"/>
                <a:ea typeface="Calibri" panose="020F0502020204030204" pitchFamily="34" charset="0"/>
                <a:cs typeface="ArialMT"/>
              </a:rPr>
              <a:t>1-5 The common problems with data</a:t>
            </a:r>
          </a:p>
        </p:txBody>
      </p:sp>
    </p:spTree>
    <p:extLst>
      <p:ext uri="{BB962C8B-B14F-4D97-AF65-F5344CB8AC3E}">
        <p14:creationId xmlns:p14="http://schemas.microsoft.com/office/powerpoint/2010/main" val="348162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DCABB8-D827-D155-7A60-50A8F65B2561}"/>
              </a:ext>
            </a:extLst>
          </p:cNvPr>
          <p:cNvSpPr>
            <a:spLocks noGrp="1"/>
          </p:cNvSpPr>
          <p:nvPr>
            <p:ph type="title"/>
          </p:nvPr>
        </p:nvSpPr>
        <p:spPr>
          <a:xfrm>
            <a:off x="808083" y="424808"/>
            <a:ext cx="10515600" cy="1116039"/>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rmAutofit fontScale="90000"/>
          </a:bodyPr>
          <a:lstStyle/>
          <a:p>
            <a:pPr algn="ctr">
              <a:lnSpc>
                <a:spcPct val="100000"/>
              </a:lnSpc>
            </a:pPr>
            <a:r>
              <a:rPr lang="en-US" b="1" dirty="0"/>
              <a:t>1-4 The importance of the quality of data</a:t>
            </a:r>
            <a:br>
              <a:rPr lang="en-US" b="1" dirty="0"/>
            </a:br>
            <a:r>
              <a:rPr lang="ar-SA" b="1" dirty="0"/>
              <a:t>أهمية جودة البيانات</a:t>
            </a:r>
            <a:endParaRPr lang="en-US" dirty="0"/>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808083" y="1754972"/>
            <a:ext cx="10535678" cy="5318678"/>
          </a:xfrm>
        </p:spPr>
        <p:txBody>
          <a:bodyPr>
            <a:normAutofit/>
          </a:bodyPr>
          <a:lstStyle/>
          <a:p>
            <a:pPr algn="just">
              <a:lnSpc>
                <a:spcPct val="160000"/>
              </a:lnSpc>
              <a:spcBef>
                <a:spcPts val="600"/>
              </a:spcBef>
              <a:buFont typeface="Wingdings" panose="05000000000000000000" pitchFamily="2" charset="2"/>
              <a:buChar char="q"/>
            </a:pPr>
            <a:r>
              <a:rPr lang="en-US" sz="2400" dirty="0">
                <a:latin typeface="ff3"/>
              </a:rPr>
              <a:t>Information presented to users must be of </a:t>
            </a:r>
            <a:r>
              <a:rPr lang="en-US" sz="2400" dirty="0">
                <a:solidFill>
                  <a:srgbClr val="FF0000"/>
                </a:solidFill>
                <a:latin typeface="ff3"/>
              </a:rPr>
              <a:t>high quality</a:t>
            </a:r>
            <a:r>
              <a:rPr lang="en-US" sz="2400" dirty="0">
                <a:latin typeface="ff3"/>
              </a:rPr>
              <a:t>. The information must be </a:t>
            </a:r>
            <a:r>
              <a:rPr lang="en-US" sz="2400" dirty="0">
                <a:solidFill>
                  <a:srgbClr val="FF0000"/>
                </a:solidFill>
                <a:latin typeface="ff3"/>
              </a:rPr>
              <a:t>up to date</a:t>
            </a:r>
            <a:r>
              <a:rPr lang="en-US" sz="2400" dirty="0">
                <a:latin typeface="ff3"/>
              </a:rPr>
              <a:t>, </a:t>
            </a:r>
            <a:r>
              <a:rPr lang="en-US" sz="2400" dirty="0">
                <a:solidFill>
                  <a:srgbClr val="FF0000"/>
                </a:solidFill>
                <a:latin typeface="ff3"/>
              </a:rPr>
              <a:t>complete</a:t>
            </a:r>
            <a:r>
              <a:rPr lang="en-US" sz="2400" dirty="0">
                <a:latin typeface="ff3"/>
              </a:rPr>
              <a:t>, </a:t>
            </a:r>
            <a:r>
              <a:rPr lang="en-US" sz="2400" dirty="0">
                <a:solidFill>
                  <a:srgbClr val="FF0000"/>
                </a:solidFill>
                <a:latin typeface="ff3"/>
              </a:rPr>
              <a:t>sufficiently</a:t>
            </a:r>
            <a:r>
              <a:rPr lang="en-US" sz="2400" dirty="0">
                <a:latin typeface="ff3"/>
              </a:rPr>
              <a:t> </a:t>
            </a:r>
            <a:r>
              <a:rPr lang="en-US" sz="2400" dirty="0">
                <a:solidFill>
                  <a:srgbClr val="FF0000"/>
                </a:solidFill>
                <a:latin typeface="ff3"/>
              </a:rPr>
              <a:t>accurate for the purpose </a:t>
            </a:r>
            <a:r>
              <a:rPr lang="en-US" sz="2400" dirty="0">
                <a:latin typeface="ff3"/>
              </a:rPr>
              <a:t>it is required for, </a:t>
            </a:r>
            <a:r>
              <a:rPr lang="en-US" sz="2400" dirty="0">
                <a:solidFill>
                  <a:srgbClr val="FF0000"/>
                </a:solidFill>
                <a:latin typeface="ff3"/>
              </a:rPr>
              <a:t>unambiguously</a:t>
            </a:r>
            <a:r>
              <a:rPr lang="en-US" sz="2400" dirty="0">
                <a:latin typeface="ff3"/>
              </a:rPr>
              <a:t> understood, </a:t>
            </a:r>
            <a:r>
              <a:rPr lang="en-US" sz="2400" dirty="0">
                <a:solidFill>
                  <a:srgbClr val="FF0000"/>
                </a:solidFill>
                <a:latin typeface="ff3"/>
              </a:rPr>
              <a:t>consistent</a:t>
            </a:r>
            <a:r>
              <a:rPr lang="en-US" sz="2400" dirty="0">
                <a:latin typeface="ff3"/>
              </a:rPr>
              <a:t> and </a:t>
            </a:r>
            <a:r>
              <a:rPr lang="en-US" sz="2400" dirty="0">
                <a:solidFill>
                  <a:srgbClr val="FF0000"/>
                </a:solidFill>
                <a:latin typeface="ff3"/>
              </a:rPr>
              <a:t>available</a:t>
            </a:r>
            <a:r>
              <a:rPr lang="en-US" sz="2400" dirty="0">
                <a:latin typeface="ff3"/>
              </a:rPr>
              <a:t> when it is required.</a:t>
            </a:r>
            <a:endParaRPr lang="ar-SA" sz="2400" dirty="0">
              <a:latin typeface="ff3"/>
            </a:endParaRPr>
          </a:p>
          <a:p>
            <a:pPr algn="just">
              <a:lnSpc>
                <a:spcPct val="160000"/>
              </a:lnSpc>
              <a:spcBef>
                <a:spcPts val="600"/>
              </a:spcBef>
              <a:buFont typeface="Wingdings" panose="05000000000000000000" pitchFamily="2" charset="2"/>
              <a:buChar char="q"/>
            </a:pPr>
            <a:endParaRPr lang="ar-SA" sz="2400" dirty="0">
              <a:latin typeface="ff3"/>
            </a:endParaRPr>
          </a:p>
          <a:p>
            <a:pPr marL="0" indent="0" algn="just" rtl="1">
              <a:lnSpc>
                <a:spcPct val="160000"/>
              </a:lnSpc>
              <a:spcBef>
                <a:spcPts val="600"/>
              </a:spcBef>
              <a:buNone/>
            </a:pPr>
            <a:r>
              <a:rPr lang="ar-SA" sz="2000" b="1" dirty="0">
                <a:latin typeface="ff3"/>
              </a:rPr>
              <a:t>يجب أن تكون المعلومات المقدمة للمستخدمين </a:t>
            </a:r>
            <a:r>
              <a:rPr lang="ar-SA" sz="2000" b="1" u="sng" dirty="0">
                <a:solidFill>
                  <a:srgbClr val="FF0000"/>
                </a:solidFill>
                <a:latin typeface="ff3"/>
              </a:rPr>
              <a:t>عالية الجودة</a:t>
            </a:r>
            <a:r>
              <a:rPr lang="ar-SA" sz="2000" b="1" dirty="0">
                <a:latin typeface="ff3"/>
              </a:rPr>
              <a:t>. يجب أن تكون المعلومات </a:t>
            </a:r>
            <a:r>
              <a:rPr lang="ar-SA" sz="2000" b="1" u="sng" dirty="0">
                <a:solidFill>
                  <a:srgbClr val="FF0000"/>
                </a:solidFill>
                <a:latin typeface="ff3"/>
              </a:rPr>
              <a:t>محدثة</a:t>
            </a:r>
            <a:r>
              <a:rPr lang="ar-SA" sz="2000" b="1" dirty="0">
                <a:solidFill>
                  <a:srgbClr val="FF0000"/>
                </a:solidFill>
                <a:latin typeface="ff3"/>
              </a:rPr>
              <a:t> </a:t>
            </a:r>
            <a:r>
              <a:rPr lang="ar-SA" sz="2000" b="1" u="sng" dirty="0">
                <a:solidFill>
                  <a:srgbClr val="FF0000"/>
                </a:solidFill>
                <a:latin typeface="ff3"/>
              </a:rPr>
              <a:t>وكاملة</a:t>
            </a:r>
            <a:r>
              <a:rPr lang="ar-SA" sz="2000" b="1" dirty="0">
                <a:solidFill>
                  <a:srgbClr val="FF0000"/>
                </a:solidFill>
                <a:latin typeface="ff3"/>
              </a:rPr>
              <a:t> </a:t>
            </a:r>
            <a:r>
              <a:rPr lang="ar-SA" sz="2000" b="1" u="sng" dirty="0">
                <a:solidFill>
                  <a:srgbClr val="FF0000"/>
                </a:solidFill>
                <a:latin typeface="ff3"/>
              </a:rPr>
              <a:t>ودقيقة</a:t>
            </a:r>
            <a:r>
              <a:rPr lang="ar-SA" sz="2000" b="1" dirty="0">
                <a:solidFill>
                  <a:srgbClr val="FF0000"/>
                </a:solidFill>
                <a:latin typeface="ff3"/>
              </a:rPr>
              <a:t> </a:t>
            </a:r>
            <a:r>
              <a:rPr lang="ar-SA" sz="2000" b="1" dirty="0">
                <a:latin typeface="ff3"/>
              </a:rPr>
              <a:t>بما يكفي للغرض الذي طلبت  من أجله ، </a:t>
            </a:r>
            <a:r>
              <a:rPr lang="ar-SA" sz="2000" b="1" u="sng" dirty="0">
                <a:solidFill>
                  <a:srgbClr val="FF0000"/>
                </a:solidFill>
                <a:latin typeface="ff3"/>
              </a:rPr>
              <a:t>ومفهومة</a:t>
            </a:r>
            <a:r>
              <a:rPr lang="ar-SA" sz="2000" b="1" dirty="0">
                <a:latin typeface="ff3"/>
              </a:rPr>
              <a:t> بشكل لا لبس فيه ، </a:t>
            </a:r>
            <a:r>
              <a:rPr lang="ar-SA" sz="2000" b="1" u="sng" dirty="0">
                <a:solidFill>
                  <a:srgbClr val="FF0000"/>
                </a:solidFill>
                <a:latin typeface="ff3"/>
              </a:rPr>
              <a:t>ومتسقة</a:t>
            </a:r>
            <a:r>
              <a:rPr lang="ar-SA" sz="2000" b="1" dirty="0">
                <a:latin typeface="ff3"/>
              </a:rPr>
              <a:t> </a:t>
            </a:r>
            <a:r>
              <a:rPr lang="ar-SA" sz="2000" b="1" u="sng" dirty="0">
                <a:solidFill>
                  <a:srgbClr val="FF0000"/>
                </a:solidFill>
                <a:latin typeface="ff3"/>
              </a:rPr>
              <a:t>ومتاحة</a:t>
            </a:r>
            <a:r>
              <a:rPr lang="ar-SA" sz="2000" b="1" dirty="0">
                <a:latin typeface="ff3"/>
              </a:rPr>
              <a:t> عند الطلب.</a:t>
            </a:r>
            <a:endParaRPr lang="en-US" sz="2000" dirty="0"/>
          </a:p>
        </p:txBody>
      </p:sp>
    </p:spTree>
    <p:extLst>
      <p:ext uri="{BB962C8B-B14F-4D97-AF65-F5344CB8AC3E}">
        <p14:creationId xmlns:p14="http://schemas.microsoft.com/office/powerpoint/2010/main" val="2306575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437322" y="1172504"/>
            <a:ext cx="11304104" cy="5685495"/>
          </a:xfrm>
        </p:spPr>
        <p:txBody>
          <a:bodyPr>
            <a:normAutofit fontScale="92500" lnSpcReduction="10000"/>
          </a:bodyPr>
          <a:lstStyle/>
          <a:p>
            <a:pPr algn="just">
              <a:lnSpc>
                <a:spcPct val="160000"/>
              </a:lnSpc>
              <a:spcBef>
                <a:spcPts val="0"/>
              </a:spcBef>
              <a:buFont typeface="Wingdings" panose="05000000000000000000" pitchFamily="2" charset="2"/>
              <a:buChar char="q"/>
            </a:pPr>
            <a:r>
              <a:rPr lang="en-US" sz="2400" b="0" i="0" dirty="0">
                <a:effectLst/>
                <a:latin typeface="ff3"/>
              </a:rPr>
              <a:t> </a:t>
            </a:r>
            <a:r>
              <a:rPr lang="en-US" sz="2400" b="1" dirty="0">
                <a:latin typeface="ff3"/>
              </a:rPr>
              <a:t>It is essential that information is up to date</a:t>
            </a:r>
            <a:r>
              <a:rPr lang="en-US" sz="2400" dirty="0">
                <a:latin typeface="ff3"/>
              </a:rPr>
              <a:t>.</a:t>
            </a:r>
            <a:r>
              <a:rPr lang="ar-SA" sz="2400" dirty="0">
                <a:latin typeface="ff3"/>
              </a:rPr>
              <a:t>من الضروري ان تكون المعلومات محدثة</a:t>
            </a:r>
            <a:endParaRPr lang="en-US" sz="2400" dirty="0">
              <a:latin typeface="ff3"/>
            </a:endParaRPr>
          </a:p>
          <a:p>
            <a:pPr algn="just">
              <a:lnSpc>
                <a:spcPct val="150000"/>
              </a:lnSpc>
              <a:spcBef>
                <a:spcPts val="600"/>
              </a:spcBef>
              <a:buFont typeface="Wingdings" panose="05000000000000000000" pitchFamily="2" charset="2"/>
              <a:buChar char="q"/>
            </a:pPr>
            <a:r>
              <a:rPr lang="ar-SA" sz="1800" dirty="0">
                <a:latin typeface="ff3"/>
              </a:rPr>
              <a:t> </a:t>
            </a:r>
            <a:r>
              <a:rPr lang="en-US" sz="2400" b="1" dirty="0">
                <a:latin typeface="ff3"/>
              </a:rPr>
              <a:t>Only when the information is complete can appropriate decisions be made</a:t>
            </a:r>
            <a:endParaRPr lang="ar-SA" sz="2400" b="1" dirty="0">
              <a:latin typeface="ff3"/>
            </a:endParaRPr>
          </a:p>
          <a:p>
            <a:pPr marL="0" indent="0" algn="just" rtl="1">
              <a:lnSpc>
                <a:spcPct val="150000"/>
              </a:lnSpc>
              <a:spcBef>
                <a:spcPts val="600"/>
              </a:spcBef>
              <a:buNone/>
            </a:pPr>
            <a:r>
              <a:rPr lang="ar-SA" sz="2400" dirty="0">
                <a:latin typeface="ff3"/>
              </a:rPr>
              <a:t>فقط عندما تكون المعلومات كاملة ومستوفية يمكن اتخاذ القرار المناسب </a:t>
            </a:r>
            <a:endParaRPr lang="en-US" sz="2400" dirty="0">
              <a:latin typeface="ff3"/>
            </a:endParaRPr>
          </a:p>
          <a:p>
            <a:pPr algn="just">
              <a:lnSpc>
                <a:spcPct val="160000"/>
              </a:lnSpc>
              <a:spcBef>
                <a:spcPts val="0"/>
              </a:spcBef>
              <a:buFont typeface="Wingdings" panose="05000000000000000000" pitchFamily="2" charset="2"/>
              <a:buChar char="q"/>
            </a:pPr>
            <a:r>
              <a:rPr lang="ar-SA" sz="2400" dirty="0">
                <a:latin typeface="ff3"/>
              </a:rPr>
              <a:t> </a:t>
            </a:r>
            <a:r>
              <a:rPr lang="en-US" sz="2400" b="1" dirty="0">
                <a:latin typeface="ff3"/>
              </a:rPr>
              <a:t>Information on which important decisions are made must be accurate.</a:t>
            </a:r>
          </a:p>
          <a:p>
            <a:pPr marL="0" indent="0" algn="just" rtl="1">
              <a:lnSpc>
                <a:spcPct val="160000"/>
              </a:lnSpc>
              <a:spcBef>
                <a:spcPts val="0"/>
              </a:spcBef>
              <a:buNone/>
            </a:pPr>
            <a:r>
              <a:rPr lang="ar-SA" sz="2400" dirty="0">
                <a:latin typeface="ff3"/>
              </a:rPr>
              <a:t>يجب ان تكون المعلومات التي يتم اتخاذ القرارات المهمة بشأنها دقيقة</a:t>
            </a:r>
            <a:r>
              <a:rPr lang="en-US" sz="2400" dirty="0">
                <a:latin typeface="ff3"/>
              </a:rPr>
              <a:t>.</a:t>
            </a:r>
            <a:endParaRPr lang="ar-SA" sz="2400" dirty="0">
              <a:latin typeface="ff3"/>
            </a:endParaRPr>
          </a:p>
          <a:p>
            <a:pPr algn="just">
              <a:lnSpc>
                <a:spcPct val="160000"/>
              </a:lnSpc>
              <a:spcBef>
                <a:spcPts val="0"/>
              </a:spcBef>
              <a:buFont typeface="Wingdings" panose="05000000000000000000" pitchFamily="2" charset="2"/>
              <a:buChar char="q"/>
            </a:pPr>
            <a:r>
              <a:rPr lang="ar-SA" sz="2400" b="1" dirty="0">
                <a:latin typeface="ff3"/>
              </a:rPr>
              <a:t>  </a:t>
            </a:r>
            <a:r>
              <a:rPr lang="en-US" sz="2400" b="1" dirty="0">
                <a:latin typeface="ff3"/>
              </a:rPr>
              <a:t>To be accurate from the user’s perspective, information must also be unambiguously understood</a:t>
            </a:r>
            <a:r>
              <a:rPr lang="en-US" sz="2400" dirty="0">
                <a:latin typeface="ff3"/>
              </a:rPr>
              <a:t>.</a:t>
            </a:r>
            <a:r>
              <a:rPr lang="ar-SA" sz="2400" dirty="0">
                <a:latin typeface="ff3"/>
              </a:rPr>
              <a:t>لكي تكون المعلومات موثوقة لدى المستخدم يجب ان تكون واضحة لا لبس ولا غموض فيها</a:t>
            </a:r>
          </a:p>
          <a:p>
            <a:pPr algn="just">
              <a:lnSpc>
                <a:spcPct val="160000"/>
              </a:lnSpc>
              <a:spcBef>
                <a:spcPts val="0"/>
              </a:spcBef>
              <a:buFont typeface="Wingdings" panose="05000000000000000000" pitchFamily="2" charset="2"/>
              <a:buChar char="q"/>
            </a:pPr>
            <a:r>
              <a:rPr lang="ar-SA" sz="2400" dirty="0">
                <a:latin typeface="ff3"/>
              </a:rPr>
              <a:t> </a:t>
            </a:r>
            <a:r>
              <a:rPr lang="en-US" sz="2400" b="1" dirty="0">
                <a:latin typeface="ff3"/>
              </a:rPr>
              <a:t>Information must be readily available when and where it is required to be used.</a:t>
            </a:r>
            <a:endParaRPr lang="ar-SA" sz="2400" b="1" dirty="0">
              <a:latin typeface="ff3"/>
            </a:endParaRPr>
          </a:p>
          <a:p>
            <a:pPr marL="0" indent="0" algn="just" rtl="1">
              <a:lnSpc>
                <a:spcPct val="160000"/>
              </a:lnSpc>
              <a:spcBef>
                <a:spcPts val="0"/>
              </a:spcBef>
              <a:buNone/>
            </a:pPr>
            <a:r>
              <a:rPr lang="ar-SA" sz="2400" dirty="0">
                <a:latin typeface="ff3"/>
              </a:rPr>
              <a:t>يجب ضمان توفر البيانات حالما تم طلبها للاستخدام او اتخاذ قرار معين</a:t>
            </a:r>
          </a:p>
          <a:p>
            <a:pPr algn="just">
              <a:lnSpc>
                <a:spcPct val="160000"/>
              </a:lnSpc>
              <a:spcBef>
                <a:spcPts val="0"/>
              </a:spcBef>
              <a:buFont typeface="Wingdings" panose="05000000000000000000" pitchFamily="2" charset="2"/>
              <a:buChar char="q"/>
            </a:pPr>
            <a:r>
              <a:rPr lang="en-US" sz="2400" b="1" dirty="0">
                <a:latin typeface="ff3"/>
              </a:rPr>
              <a:t>Only with good-quality data can we guarantee the quality of the information</a:t>
            </a:r>
            <a:endParaRPr lang="ar-SA" sz="2400" b="1" dirty="0">
              <a:latin typeface="ff3"/>
            </a:endParaRPr>
          </a:p>
          <a:p>
            <a:pPr marL="0" indent="0" algn="r">
              <a:lnSpc>
                <a:spcPct val="160000"/>
              </a:lnSpc>
              <a:spcBef>
                <a:spcPts val="0"/>
              </a:spcBef>
              <a:buNone/>
            </a:pPr>
            <a:r>
              <a:rPr lang="ar-SA" sz="1800" dirty="0">
                <a:latin typeface="ff3"/>
              </a:rPr>
              <a:t> </a:t>
            </a:r>
            <a:r>
              <a:rPr lang="ar-SA" sz="2400" dirty="0">
                <a:latin typeface="ff3"/>
              </a:rPr>
              <a:t>فقط من خلال البيانات عالية الجودة يمكننا ضمان جودة المعلومات</a:t>
            </a:r>
            <a:endParaRPr lang="en-US" sz="2400" dirty="0">
              <a:latin typeface="ff3"/>
            </a:endParaRPr>
          </a:p>
        </p:txBody>
      </p:sp>
      <p:sp>
        <p:nvSpPr>
          <p:cNvPr id="8" name="Title 1">
            <a:extLst>
              <a:ext uri="{FF2B5EF4-FFF2-40B4-BE49-F238E27FC236}">
                <a16:creationId xmlns:a16="http://schemas.microsoft.com/office/drawing/2014/main" id="{588D9B0F-9550-2C35-15A5-1D3AC8FFAC0E}"/>
              </a:ext>
            </a:extLst>
          </p:cNvPr>
          <p:cNvSpPr>
            <a:spLocks noGrp="1"/>
          </p:cNvSpPr>
          <p:nvPr>
            <p:ph type="title"/>
          </p:nvPr>
        </p:nvSpPr>
        <p:spPr>
          <a:xfrm>
            <a:off x="828161" y="186339"/>
            <a:ext cx="10515600" cy="986165"/>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Autofit/>
          </a:bodyPr>
          <a:lstStyle/>
          <a:p>
            <a:pPr algn="ctr">
              <a:lnSpc>
                <a:spcPct val="100000"/>
              </a:lnSpc>
            </a:pPr>
            <a:r>
              <a:rPr lang="en-US" sz="3200" b="1" dirty="0"/>
              <a:t>1-4 The importance of the quality of data</a:t>
            </a:r>
            <a:br>
              <a:rPr lang="en-US" sz="3200" b="1" dirty="0"/>
            </a:br>
            <a:r>
              <a:rPr lang="ar-SA" sz="3200" b="1" dirty="0"/>
              <a:t>أهمية جودة البيانات</a:t>
            </a:r>
            <a:endParaRPr lang="en-US" sz="3200" dirty="0"/>
          </a:p>
        </p:txBody>
      </p:sp>
    </p:spTree>
    <p:extLst>
      <p:ext uri="{BB962C8B-B14F-4D97-AF65-F5344CB8AC3E}">
        <p14:creationId xmlns:p14="http://schemas.microsoft.com/office/powerpoint/2010/main" val="40135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121" y="457200"/>
            <a:ext cx="10563758"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9015" y="457201"/>
            <a:ext cx="983724" cy="41426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293095" y="2349327"/>
            <a:ext cx="3538975" cy="35389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Arrow: Left 4">
            <a:extLst>
              <a:ext uri="{FF2B5EF4-FFF2-40B4-BE49-F238E27FC236}">
                <a16:creationId xmlns:a16="http://schemas.microsoft.com/office/drawing/2014/main" id="{11FA95A8-9695-8761-4F9B-7F94C6F5FF0B}"/>
              </a:ext>
            </a:extLst>
          </p:cNvPr>
          <p:cNvSpPr/>
          <p:nvPr/>
        </p:nvSpPr>
        <p:spPr>
          <a:xfrm rot="19664387">
            <a:off x="5929271" y="1390318"/>
            <a:ext cx="2085658" cy="930153"/>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786384">
              <a:spcAft>
                <a:spcPts val="600"/>
              </a:spcAft>
            </a:pPr>
            <a:r>
              <a:rPr lang="en-US" sz="2064" kern="1200">
                <a:solidFill>
                  <a:srgbClr val="FF0000"/>
                </a:solidFill>
                <a:latin typeface="ff3"/>
                <a:ea typeface="+mn-ea"/>
                <a:cs typeface="+mn-cs"/>
              </a:rPr>
              <a:t>Unambiguously</a:t>
            </a:r>
            <a:endParaRPr lang="en-US" sz="2400"/>
          </a:p>
        </p:txBody>
      </p:sp>
      <p:sp>
        <p:nvSpPr>
          <p:cNvPr id="6" name="Arrow: Left 5">
            <a:extLst>
              <a:ext uri="{FF2B5EF4-FFF2-40B4-BE49-F238E27FC236}">
                <a16:creationId xmlns:a16="http://schemas.microsoft.com/office/drawing/2014/main" id="{7A5EB897-FC90-2A7C-6312-389166B200B5}"/>
              </a:ext>
            </a:extLst>
          </p:cNvPr>
          <p:cNvSpPr/>
          <p:nvPr/>
        </p:nvSpPr>
        <p:spPr>
          <a:xfrm rot="21284296">
            <a:off x="6522962" y="2487660"/>
            <a:ext cx="2085658" cy="930153"/>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786384">
              <a:spcAft>
                <a:spcPts val="600"/>
              </a:spcAft>
            </a:pPr>
            <a:r>
              <a:rPr lang="en-US" sz="2064" kern="1200">
                <a:solidFill>
                  <a:srgbClr val="FF0000"/>
                </a:solidFill>
                <a:latin typeface="ff3"/>
                <a:ea typeface="+mn-ea"/>
                <a:cs typeface="+mn-cs"/>
              </a:rPr>
              <a:t>Updated</a:t>
            </a:r>
            <a:endParaRPr lang="en-US" sz="2400"/>
          </a:p>
        </p:txBody>
      </p:sp>
      <p:sp>
        <p:nvSpPr>
          <p:cNvPr id="7" name="Arrow: Left 6">
            <a:extLst>
              <a:ext uri="{FF2B5EF4-FFF2-40B4-BE49-F238E27FC236}">
                <a16:creationId xmlns:a16="http://schemas.microsoft.com/office/drawing/2014/main" id="{FB9C7675-35E2-391A-C776-CF37CB397348}"/>
              </a:ext>
            </a:extLst>
          </p:cNvPr>
          <p:cNvSpPr/>
          <p:nvPr/>
        </p:nvSpPr>
        <p:spPr>
          <a:xfrm rot="2074160">
            <a:off x="6245550" y="3882374"/>
            <a:ext cx="2085658" cy="930153"/>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786384">
              <a:spcAft>
                <a:spcPts val="600"/>
              </a:spcAft>
            </a:pPr>
            <a:r>
              <a:rPr lang="en-US" sz="2064" kern="1200">
                <a:solidFill>
                  <a:srgbClr val="FF0000"/>
                </a:solidFill>
                <a:latin typeface="ff3"/>
                <a:ea typeface="+mn-ea"/>
                <a:cs typeface="+mn-cs"/>
              </a:rPr>
              <a:t>Complete</a:t>
            </a:r>
            <a:endParaRPr lang="en-US" sz="2400"/>
          </a:p>
        </p:txBody>
      </p:sp>
      <p:sp>
        <p:nvSpPr>
          <p:cNvPr id="11" name="Arrow: Left 10">
            <a:extLst>
              <a:ext uri="{FF2B5EF4-FFF2-40B4-BE49-F238E27FC236}">
                <a16:creationId xmlns:a16="http://schemas.microsoft.com/office/drawing/2014/main" id="{7B502473-0FDF-CB01-BB1B-82CA372DDD17}"/>
              </a:ext>
            </a:extLst>
          </p:cNvPr>
          <p:cNvSpPr/>
          <p:nvPr/>
        </p:nvSpPr>
        <p:spPr>
          <a:xfrm rot="3103387">
            <a:off x="5439243" y="4681553"/>
            <a:ext cx="2085658" cy="930153"/>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786384">
              <a:spcAft>
                <a:spcPts val="600"/>
              </a:spcAft>
            </a:pPr>
            <a:r>
              <a:rPr lang="en-US" sz="2064" kern="1200">
                <a:solidFill>
                  <a:srgbClr val="FF0000"/>
                </a:solidFill>
                <a:latin typeface="ff3"/>
                <a:ea typeface="+mn-ea"/>
                <a:cs typeface="+mn-cs"/>
              </a:rPr>
              <a:t>Accurate</a:t>
            </a:r>
            <a:endParaRPr lang="en-US" sz="2400"/>
          </a:p>
        </p:txBody>
      </p:sp>
      <p:sp>
        <p:nvSpPr>
          <p:cNvPr id="14" name="Arrow: Left 13">
            <a:extLst>
              <a:ext uri="{FF2B5EF4-FFF2-40B4-BE49-F238E27FC236}">
                <a16:creationId xmlns:a16="http://schemas.microsoft.com/office/drawing/2014/main" id="{534AC57B-F3B7-20DC-B16B-172242A0C063}"/>
              </a:ext>
            </a:extLst>
          </p:cNvPr>
          <p:cNvSpPr/>
          <p:nvPr/>
        </p:nvSpPr>
        <p:spPr>
          <a:xfrm rot="19664387">
            <a:off x="5094174" y="766041"/>
            <a:ext cx="2085658" cy="930153"/>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786384">
              <a:spcAft>
                <a:spcPts val="600"/>
              </a:spcAft>
            </a:pPr>
            <a:r>
              <a:rPr lang="en-US" sz="2064" kern="1200">
                <a:solidFill>
                  <a:srgbClr val="FF0000"/>
                </a:solidFill>
                <a:latin typeface="ff3"/>
                <a:ea typeface="+mn-ea"/>
                <a:cs typeface="+mn-cs"/>
              </a:rPr>
              <a:t>high quality</a:t>
            </a:r>
            <a:endParaRPr lang="en-US" sz="2400"/>
          </a:p>
        </p:txBody>
      </p:sp>
      <p:sp>
        <p:nvSpPr>
          <p:cNvPr id="15" name="Arrow: Left 14">
            <a:extLst>
              <a:ext uri="{FF2B5EF4-FFF2-40B4-BE49-F238E27FC236}">
                <a16:creationId xmlns:a16="http://schemas.microsoft.com/office/drawing/2014/main" id="{7AC34AC4-07EA-BEC9-C49A-CA14F0772D5D}"/>
              </a:ext>
            </a:extLst>
          </p:cNvPr>
          <p:cNvSpPr/>
          <p:nvPr/>
        </p:nvSpPr>
        <p:spPr>
          <a:xfrm rot="3924837">
            <a:off x="4404410" y="4709872"/>
            <a:ext cx="1923307" cy="930153"/>
          </a:xfrm>
          <a:prstGeom prst="leftArrow">
            <a:avLst>
              <a:gd name="adj1" fmla="val 55288"/>
              <a:gd name="adj2"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786384">
              <a:spcAft>
                <a:spcPts val="600"/>
              </a:spcAft>
            </a:pPr>
            <a:r>
              <a:rPr lang="en-US" sz="2064" kern="1200">
                <a:solidFill>
                  <a:srgbClr val="FF0000"/>
                </a:solidFill>
                <a:latin typeface="ff3"/>
                <a:ea typeface="+mn-ea"/>
                <a:cs typeface="+mn-cs"/>
              </a:rPr>
              <a:t>Available</a:t>
            </a:r>
            <a:endParaRPr lang="en-US" sz="2400"/>
          </a:p>
        </p:txBody>
      </p:sp>
      <p:sp>
        <p:nvSpPr>
          <p:cNvPr id="16" name="Flowchart: Magnetic Disk 15">
            <a:extLst>
              <a:ext uri="{FF2B5EF4-FFF2-40B4-BE49-F238E27FC236}">
                <a16:creationId xmlns:a16="http://schemas.microsoft.com/office/drawing/2014/main" id="{9ADB614A-BE0D-4021-77BF-573610F99082}"/>
              </a:ext>
            </a:extLst>
          </p:cNvPr>
          <p:cNvSpPr/>
          <p:nvPr/>
        </p:nvSpPr>
        <p:spPr>
          <a:xfrm>
            <a:off x="4417167" y="2218991"/>
            <a:ext cx="1389711" cy="1899821"/>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defTabSz="786384">
              <a:spcAft>
                <a:spcPts val="600"/>
              </a:spcAft>
            </a:pPr>
            <a:r>
              <a:rPr lang="en-US" sz="1548" b="1" kern="1200">
                <a:solidFill>
                  <a:schemeClr val="lt1"/>
                </a:solidFill>
                <a:latin typeface="+mn-lt"/>
                <a:ea typeface="+mn-ea"/>
                <a:cs typeface="+mn-cs"/>
              </a:rPr>
              <a:t>The quality of data</a:t>
            </a:r>
            <a:endParaRPr lang="en-US"/>
          </a:p>
        </p:txBody>
      </p:sp>
    </p:spTree>
    <p:extLst>
      <p:ext uri="{BB962C8B-B14F-4D97-AF65-F5344CB8AC3E}">
        <p14:creationId xmlns:p14="http://schemas.microsoft.com/office/powerpoint/2010/main" val="883039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433909" y="1358842"/>
            <a:ext cx="11304104" cy="5685495"/>
          </a:xfrm>
        </p:spPr>
        <p:txBody>
          <a:bodyPr>
            <a:normAutofit fontScale="77500" lnSpcReduction="20000"/>
          </a:bodyPr>
          <a:lstStyle/>
          <a:p>
            <a:pPr algn="just">
              <a:lnSpc>
                <a:spcPct val="160000"/>
              </a:lnSpc>
              <a:spcBef>
                <a:spcPts val="0"/>
              </a:spcBef>
              <a:buFont typeface="Wingdings" panose="05000000000000000000" pitchFamily="2" charset="2"/>
              <a:buChar char="q"/>
            </a:pPr>
            <a:r>
              <a:rPr lang="en-US" b="1" i="0" dirty="0">
                <a:effectLst/>
                <a:latin typeface="ff3"/>
              </a:rPr>
              <a:t> </a:t>
            </a:r>
            <a:r>
              <a:rPr lang="en-US" b="1" dirty="0">
                <a:latin typeface="ff3"/>
              </a:rPr>
              <a:t>Unfortunately, in many organizations there are some major, yet unrecognized or misunderstood</a:t>
            </a:r>
            <a:r>
              <a:rPr lang="en-US" dirty="0">
                <a:latin typeface="ff3"/>
              </a:rPr>
              <a:t>.</a:t>
            </a:r>
          </a:p>
          <a:p>
            <a:pPr marL="0" indent="0" algn="r">
              <a:lnSpc>
                <a:spcPct val="160000"/>
              </a:lnSpc>
              <a:spcBef>
                <a:spcPts val="0"/>
              </a:spcBef>
              <a:buNone/>
            </a:pPr>
            <a:r>
              <a:rPr lang="ar-SA" dirty="0">
                <a:latin typeface="ff3"/>
              </a:rPr>
              <a:t>في العديد من المنظمات هنالك العديد من المشاكل المتعلقة بالبيانات ولكن غير معترف بها او يساء فهمها</a:t>
            </a:r>
            <a:endParaRPr lang="en-US" dirty="0">
              <a:latin typeface="ff3"/>
            </a:endParaRPr>
          </a:p>
          <a:p>
            <a:pPr algn="just">
              <a:lnSpc>
                <a:spcPct val="150000"/>
              </a:lnSpc>
              <a:spcBef>
                <a:spcPts val="600"/>
              </a:spcBef>
              <a:buFont typeface="Wingdings" panose="05000000000000000000" pitchFamily="2" charset="2"/>
              <a:buChar char="q"/>
            </a:pPr>
            <a:r>
              <a:rPr lang="ar-SA" sz="2400" dirty="0">
                <a:latin typeface="ff3"/>
              </a:rPr>
              <a:t> </a:t>
            </a:r>
            <a:r>
              <a:rPr lang="en-US" b="1" dirty="0">
                <a:latin typeface="ff3"/>
              </a:rPr>
              <a:t>These problems are generally caused by duplicate, inconsistent and data misunderstanding caused by a lack of a solid, enterprise-wide system of data definition.</a:t>
            </a:r>
            <a:endParaRPr lang="ar-SA" b="1" dirty="0">
              <a:latin typeface="ff3"/>
            </a:endParaRPr>
          </a:p>
          <a:p>
            <a:pPr marL="0" indent="0" algn="r">
              <a:lnSpc>
                <a:spcPct val="150000"/>
              </a:lnSpc>
              <a:spcBef>
                <a:spcPts val="600"/>
              </a:spcBef>
              <a:buNone/>
            </a:pPr>
            <a:r>
              <a:rPr lang="ar-SA" dirty="0">
                <a:latin typeface="ff3"/>
              </a:rPr>
              <a:t>تحدث هذه المشكلات بشكل عام بسبب التكرار وعدم  الاتساق وسوء فهم البيانات و ذلك ناتج لعدم وجود نظام قوي على مستوى المؤسسة لتعريف البيانات.</a:t>
            </a:r>
            <a:endParaRPr lang="en-US" dirty="0">
              <a:latin typeface="ff3"/>
            </a:endParaRPr>
          </a:p>
          <a:p>
            <a:pPr algn="just">
              <a:lnSpc>
                <a:spcPct val="160000"/>
              </a:lnSpc>
              <a:spcBef>
                <a:spcPts val="0"/>
              </a:spcBef>
              <a:buFont typeface="Wingdings" panose="05000000000000000000" pitchFamily="2" charset="2"/>
              <a:buChar char="q"/>
            </a:pPr>
            <a:r>
              <a:rPr lang="ar-SA" dirty="0">
                <a:latin typeface="ff3"/>
              </a:rPr>
              <a:t> </a:t>
            </a:r>
            <a:r>
              <a:rPr lang="en-US" b="1" dirty="0">
                <a:latin typeface="ff3"/>
              </a:rPr>
              <a:t>Duplication of data is  getting worse because of the move away from centralized mainframe systems, the proliferation of separate departmental information systems.</a:t>
            </a:r>
          </a:p>
          <a:p>
            <a:pPr marL="0" indent="0" algn="r">
              <a:lnSpc>
                <a:spcPct val="160000"/>
              </a:lnSpc>
              <a:spcBef>
                <a:spcPts val="0"/>
              </a:spcBef>
              <a:buNone/>
            </a:pPr>
            <a:r>
              <a:rPr lang="ar-SA" dirty="0">
                <a:latin typeface="ff3"/>
              </a:rPr>
              <a:t>تزداد ازدواجية البيانات سوءًا بسبب الابتعاد عن أنظمة الكمبيوتر المركزية ، وانتشار أنظمة المعلومات الإدارية المنفصلة.  </a:t>
            </a:r>
            <a:endParaRPr lang="en-US" dirty="0">
              <a:latin typeface="ff3"/>
            </a:endParaRPr>
          </a:p>
        </p:txBody>
      </p:sp>
      <p:sp>
        <p:nvSpPr>
          <p:cNvPr id="8" name="Title 1">
            <a:extLst>
              <a:ext uri="{FF2B5EF4-FFF2-40B4-BE49-F238E27FC236}">
                <a16:creationId xmlns:a16="http://schemas.microsoft.com/office/drawing/2014/main" id="{588D9B0F-9550-2C35-15A5-1D3AC8FFAC0E}"/>
              </a:ext>
            </a:extLst>
          </p:cNvPr>
          <p:cNvSpPr>
            <a:spLocks noGrp="1"/>
          </p:cNvSpPr>
          <p:nvPr>
            <p:ph type="title"/>
          </p:nvPr>
        </p:nvSpPr>
        <p:spPr>
          <a:xfrm>
            <a:off x="828161" y="186339"/>
            <a:ext cx="10515600" cy="986165"/>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Autofit/>
          </a:bodyPr>
          <a:lstStyle/>
          <a:p>
            <a:pPr algn="ctr">
              <a:lnSpc>
                <a:spcPct val="100000"/>
              </a:lnSpc>
            </a:pPr>
            <a:r>
              <a:rPr lang="en-US" sz="3200" b="1" dirty="0">
                <a:latin typeface="Times New Roman"/>
                <a:cs typeface="Times New Roman"/>
              </a:rPr>
              <a:t>1-5 </a:t>
            </a:r>
            <a:r>
              <a:rPr lang="ar-SA" sz="3200" b="1" dirty="0">
                <a:latin typeface="Times New Roman"/>
                <a:cs typeface="Times New Roman"/>
              </a:rPr>
              <a:t>THE COMMON PROBLEMS WITH DATA</a:t>
            </a:r>
            <a:br>
              <a:rPr lang="ar-SA" sz="3200" b="1" dirty="0">
                <a:latin typeface="Times New Roman"/>
                <a:cs typeface="Times New Roman"/>
              </a:rPr>
            </a:br>
            <a:r>
              <a:rPr lang="ar-SA" sz="3200" b="1" dirty="0">
                <a:latin typeface="Times New Roman"/>
                <a:cs typeface="Times New Roman"/>
              </a:rPr>
              <a:t>  المشاكل الشائعة مع البيانات</a:t>
            </a:r>
            <a:endParaRPr lang="en-US" dirty="0"/>
          </a:p>
        </p:txBody>
      </p:sp>
    </p:spTree>
    <p:extLst>
      <p:ext uri="{BB962C8B-B14F-4D97-AF65-F5344CB8AC3E}">
        <p14:creationId xmlns:p14="http://schemas.microsoft.com/office/powerpoint/2010/main" val="338725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437322" y="1172504"/>
            <a:ext cx="11304104" cy="5685495"/>
          </a:xfrm>
        </p:spPr>
        <p:txBody>
          <a:bodyPr>
            <a:normAutofit fontScale="92500" lnSpcReduction="10000"/>
          </a:bodyPr>
          <a:lstStyle/>
          <a:p>
            <a:pPr marL="0" indent="0" algn="just">
              <a:lnSpc>
                <a:spcPct val="160000"/>
              </a:lnSpc>
              <a:spcBef>
                <a:spcPts val="0"/>
              </a:spcBef>
              <a:buNone/>
            </a:pPr>
            <a:r>
              <a:rPr lang="en-US" b="0" i="0" dirty="0">
                <a:effectLst/>
                <a:latin typeface="ff3"/>
              </a:rPr>
              <a:t> </a:t>
            </a:r>
            <a:r>
              <a:rPr lang="en-US" sz="2600" dirty="0">
                <a:latin typeface="ff3"/>
              </a:rPr>
              <a:t>Central Computer and Telecommunications Agency recognized that there are several possible </a:t>
            </a:r>
            <a:r>
              <a:rPr lang="en-US" sz="2600" b="1" dirty="0">
                <a:latin typeface="ff3"/>
              </a:rPr>
              <a:t>reasons for sharing information</a:t>
            </a:r>
            <a:r>
              <a:rPr lang="en-US" sz="2600" dirty="0">
                <a:latin typeface="ff3"/>
              </a:rPr>
              <a:t>.</a:t>
            </a:r>
            <a:r>
              <a:rPr lang="ar-SA" sz="2600" dirty="0">
                <a:latin typeface="ff3"/>
              </a:rPr>
              <a:t> </a:t>
            </a:r>
            <a:r>
              <a:rPr lang="en-US" sz="2600" dirty="0">
                <a:latin typeface="ff3"/>
              </a:rPr>
              <a:t>These are:</a:t>
            </a:r>
          </a:p>
          <a:p>
            <a:pPr marL="0" indent="0" algn="r">
              <a:lnSpc>
                <a:spcPct val="160000"/>
              </a:lnSpc>
              <a:spcBef>
                <a:spcPts val="0"/>
              </a:spcBef>
              <a:buNone/>
            </a:pPr>
            <a:r>
              <a:rPr lang="ar-SA" sz="2600" dirty="0">
                <a:latin typeface="ff3"/>
              </a:rPr>
              <a:t>أقرت الوكالة المركزية للحاسوب والاتصالات بأن هناك عددًا من </a:t>
            </a:r>
            <a:r>
              <a:rPr lang="ar-SA" sz="2600" b="1" dirty="0">
                <a:solidFill>
                  <a:srgbClr val="FF0000"/>
                </a:solidFill>
                <a:latin typeface="ff3"/>
              </a:rPr>
              <a:t>الأسباب لمشاركة المعلومات وهي:</a:t>
            </a:r>
          </a:p>
          <a:p>
            <a:pPr marL="514350" indent="-514350">
              <a:lnSpc>
                <a:spcPct val="160000"/>
              </a:lnSpc>
              <a:spcBef>
                <a:spcPts val="0"/>
              </a:spcBef>
              <a:buFont typeface="+mj-lt"/>
              <a:buAutoNum type="arabicPeriod"/>
            </a:pPr>
            <a:r>
              <a:rPr lang="ar-SA" sz="2600" dirty="0">
                <a:latin typeface="ff3"/>
              </a:rPr>
              <a:t> </a:t>
            </a:r>
            <a:r>
              <a:rPr lang="en-US" sz="2600" dirty="0">
                <a:latin typeface="ff3"/>
              </a:rPr>
              <a:t> When central reference data is used by independent operational units, such as </a:t>
            </a:r>
          </a:p>
          <a:p>
            <a:pPr marL="0" indent="0">
              <a:lnSpc>
                <a:spcPct val="160000"/>
              </a:lnSpc>
              <a:spcBef>
                <a:spcPts val="0"/>
              </a:spcBef>
              <a:buNone/>
            </a:pPr>
            <a:r>
              <a:rPr lang="en-US" sz="2600" dirty="0">
                <a:latin typeface="ff3"/>
              </a:rPr>
              <a:t>product codes and product prices.</a:t>
            </a:r>
          </a:p>
          <a:p>
            <a:pPr marL="0" indent="0" algn="r">
              <a:lnSpc>
                <a:spcPct val="160000"/>
              </a:lnSpc>
              <a:spcBef>
                <a:spcPts val="0"/>
              </a:spcBef>
              <a:buNone/>
            </a:pPr>
            <a:r>
              <a:rPr lang="ar-SA" sz="2600" dirty="0">
                <a:latin typeface="ff3"/>
              </a:rPr>
              <a:t>عندما يتم استخدام البيانات المرجعية المركزية بواسطة وحدات تشغيلية مستقلة ، مثل أكواد المنتج وأسعار المنتجات.</a:t>
            </a:r>
            <a:endParaRPr lang="en-US" sz="2600" dirty="0">
              <a:latin typeface="ff3"/>
            </a:endParaRPr>
          </a:p>
          <a:p>
            <a:pPr marL="514350" indent="-514350">
              <a:lnSpc>
                <a:spcPct val="160000"/>
              </a:lnSpc>
              <a:spcBef>
                <a:spcPts val="0"/>
              </a:spcBef>
              <a:buFont typeface="+mj-lt"/>
              <a:buAutoNum type="arabicPeriod" startAt="2"/>
            </a:pPr>
            <a:r>
              <a:rPr lang="en-US" sz="2600" dirty="0">
                <a:latin typeface="ff3"/>
              </a:rPr>
              <a:t> When public domain datatypes are used and  exchanged – for example, when publicly available statistical datasets are to be used;</a:t>
            </a:r>
          </a:p>
          <a:p>
            <a:pPr marL="0" indent="0" algn="r">
              <a:lnSpc>
                <a:spcPct val="160000"/>
              </a:lnSpc>
              <a:spcBef>
                <a:spcPts val="0"/>
              </a:spcBef>
              <a:buNone/>
            </a:pPr>
            <a:r>
              <a:rPr lang="ar-SA" sz="2600" dirty="0">
                <a:latin typeface="ff3"/>
              </a:rPr>
              <a:t>عند استخدام أنواع بيانات المجال العام وتبادلها - على سبيل المثال ، عند استخدام مجموعات البيانات الإحصائية المتاحة للجمهور</a:t>
            </a:r>
            <a:endParaRPr lang="en-US" sz="2600" dirty="0">
              <a:latin typeface="ff3"/>
            </a:endParaRPr>
          </a:p>
        </p:txBody>
      </p:sp>
      <p:sp>
        <p:nvSpPr>
          <p:cNvPr id="8" name="Title 1">
            <a:extLst>
              <a:ext uri="{FF2B5EF4-FFF2-40B4-BE49-F238E27FC236}">
                <a16:creationId xmlns:a16="http://schemas.microsoft.com/office/drawing/2014/main" id="{588D9B0F-9550-2C35-15A5-1D3AC8FFAC0E}"/>
              </a:ext>
            </a:extLst>
          </p:cNvPr>
          <p:cNvSpPr>
            <a:spLocks noGrp="1"/>
          </p:cNvSpPr>
          <p:nvPr>
            <p:ph type="title"/>
          </p:nvPr>
        </p:nvSpPr>
        <p:spPr>
          <a:xfrm>
            <a:off x="828161" y="186339"/>
            <a:ext cx="10515600" cy="986165"/>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Autofit/>
          </a:bodyPr>
          <a:lstStyle/>
          <a:p>
            <a:pPr algn="ctr">
              <a:lnSpc>
                <a:spcPct val="100000"/>
              </a:lnSpc>
            </a:pPr>
            <a:r>
              <a:rPr lang="en-US" sz="2800" b="1" dirty="0">
                <a:latin typeface="Times New Roman"/>
                <a:cs typeface="Times New Roman"/>
              </a:rPr>
              <a:t>1-5 </a:t>
            </a:r>
            <a:r>
              <a:rPr lang="ar-SA" sz="2800" b="1" dirty="0">
                <a:latin typeface="Times New Roman"/>
                <a:cs typeface="Times New Roman"/>
              </a:rPr>
              <a:t>THE COMMON PROBLEMS WITH DATA</a:t>
            </a:r>
            <a:br>
              <a:rPr lang="ar-SA" sz="2800" b="1" dirty="0">
                <a:latin typeface="Times New Roman"/>
                <a:cs typeface="Times New Roman"/>
              </a:rPr>
            </a:br>
            <a:r>
              <a:rPr lang="ar-SA" sz="2800" b="1" dirty="0">
                <a:latin typeface="Times New Roman"/>
                <a:cs typeface="Times New Roman"/>
              </a:rPr>
              <a:t>  المشاكل الشائعة مع البيانات</a:t>
            </a:r>
            <a:endParaRPr lang="en-US" sz="4000" dirty="0"/>
          </a:p>
        </p:txBody>
      </p:sp>
    </p:spTree>
    <p:extLst>
      <p:ext uri="{BB962C8B-B14F-4D97-AF65-F5344CB8AC3E}">
        <p14:creationId xmlns:p14="http://schemas.microsoft.com/office/powerpoint/2010/main" val="174912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437322" y="1172504"/>
            <a:ext cx="11304104" cy="5685495"/>
          </a:xfrm>
        </p:spPr>
        <p:txBody>
          <a:bodyPr>
            <a:normAutofit fontScale="92500"/>
          </a:bodyPr>
          <a:lstStyle/>
          <a:p>
            <a:pPr marL="457200" indent="-457200">
              <a:lnSpc>
                <a:spcPct val="160000"/>
              </a:lnSpc>
              <a:spcBef>
                <a:spcPts val="0"/>
              </a:spcBef>
              <a:buFont typeface="+mj-lt"/>
              <a:buAutoNum type="arabicPeriod" startAt="3"/>
            </a:pPr>
            <a:r>
              <a:rPr lang="en-US" sz="2400" dirty="0">
                <a:latin typeface="ff3"/>
              </a:rPr>
              <a:t> </a:t>
            </a:r>
            <a:r>
              <a:rPr lang="en-US" sz="2400" b="1" dirty="0">
                <a:latin typeface="ff3"/>
              </a:rPr>
              <a:t>When operational results need to be collated  across several profit centers – for example,  to collate or compare the sales figures of  stores within a supermarket chain</a:t>
            </a:r>
          </a:p>
          <a:p>
            <a:pPr marL="0" indent="0" algn="r" rtl="1">
              <a:lnSpc>
                <a:spcPct val="160000"/>
              </a:lnSpc>
              <a:spcBef>
                <a:spcPts val="0"/>
              </a:spcBef>
              <a:buNone/>
            </a:pPr>
            <a:r>
              <a:rPr lang="ar-SA" sz="2400" dirty="0">
                <a:latin typeface="ff3"/>
              </a:rPr>
              <a:t>عندما يلزم تجميع النتائج التشغيلية عبر العديد من مراكز الربح - على سبيل المثال ، لجمع أو مقارنة أرقام مبيعات المتاجر داخل سلسلة سوبر ماركت</a:t>
            </a:r>
            <a:r>
              <a:rPr lang="en-US" sz="2400" dirty="0">
                <a:latin typeface="ff3"/>
              </a:rPr>
              <a:t> </a:t>
            </a:r>
          </a:p>
          <a:p>
            <a:pPr marL="457200" indent="-457200" algn="just">
              <a:lnSpc>
                <a:spcPct val="160000"/>
              </a:lnSpc>
              <a:spcBef>
                <a:spcPts val="0"/>
              </a:spcBef>
              <a:buFont typeface="+mj-lt"/>
              <a:buAutoNum type="arabicPeriod" startAt="4"/>
            </a:pPr>
            <a:r>
              <a:rPr lang="en-US" sz="2400" b="1" dirty="0">
                <a:latin typeface="ff3"/>
              </a:rPr>
              <a:t>When the output from one system forms the input to another.</a:t>
            </a:r>
          </a:p>
          <a:p>
            <a:pPr marL="0" indent="0" algn="r">
              <a:lnSpc>
                <a:spcPct val="160000"/>
              </a:lnSpc>
              <a:spcBef>
                <a:spcPts val="0"/>
              </a:spcBef>
              <a:buNone/>
            </a:pPr>
            <a:r>
              <a:rPr lang="ar-SA" sz="2400" dirty="0">
                <a:latin typeface="ff3"/>
              </a:rPr>
              <a:t>عندما تشكل مخرجات أحد الأنظمة مدخلات إلى نظام آخر.</a:t>
            </a:r>
          </a:p>
          <a:p>
            <a:pPr marL="457200" indent="-457200">
              <a:lnSpc>
                <a:spcPct val="160000"/>
              </a:lnSpc>
              <a:spcBef>
                <a:spcPts val="0"/>
              </a:spcBef>
              <a:buFont typeface="+mj-lt"/>
              <a:buAutoNum type="arabicPeriod" startAt="5"/>
            </a:pPr>
            <a:r>
              <a:rPr lang="en-US" sz="2400" b="1" dirty="0">
                <a:latin typeface="ff3"/>
              </a:rPr>
              <a:t>When application systems performing similar functions for distinct autonomous units are required to harmonize their data to permit close collaboration.</a:t>
            </a:r>
          </a:p>
          <a:p>
            <a:pPr marL="0" indent="0" algn="r">
              <a:lnSpc>
                <a:spcPct val="160000"/>
              </a:lnSpc>
              <a:spcBef>
                <a:spcPts val="0"/>
              </a:spcBef>
              <a:buNone/>
            </a:pPr>
            <a:r>
              <a:rPr lang="ar-SA" sz="2400" dirty="0">
                <a:latin typeface="ff3"/>
              </a:rPr>
              <a:t>عندما تكون أنظمة التطبيق التي تؤدي وظائف مماثلة لوحدات مستقلة مطلوبة لمواءمة بياناتها للسماح بالتعاون الوثيق - على سبيل المثال ، يجب أن تعمل أنظمة القيادة والتحكم للشرطة وخدمات الإطفاء والإسعاف معًا في حالة الطوارئ.</a:t>
            </a:r>
            <a:endParaRPr lang="en-US" sz="2400" dirty="0">
              <a:latin typeface="ff3"/>
            </a:endParaRPr>
          </a:p>
        </p:txBody>
      </p:sp>
      <p:sp>
        <p:nvSpPr>
          <p:cNvPr id="8" name="Title 1">
            <a:extLst>
              <a:ext uri="{FF2B5EF4-FFF2-40B4-BE49-F238E27FC236}">
                <a16:creationId xmlns:a16="http://schemas.microsoft.com/office/drawing/2014/main" id="{588D9B0F-9550-2C35-15A5-1D3AC8FFAC0E}"/>
              </a:ext>
            </a:extLst>
          </p:cNvPr>
          <p:cNvSpPr>
            <a:spLocks noGrp="1"/>
          </p:cNvSpPr>
          <p:nvPr>
            <p:ph type="title"/>
          </p:nvPr>
        </p:nvSpPr>
        <p:spPr>
          <a:xfrm>
            <a:off x="828161" y="186339"/>
            <a:ext cx="10515600" cy="986165"/>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Autofit/>
          </a:bodyPr>
          <a:lstStyle/>
          <a:p>
            <a:pPr algn="ctr">
              <a:lnSpc>
                <a:spcPct val="100000"/>
              </a:lnSpc>
            </a:pPr>
            <a:r>
              <a:rPr lang="en-US" sz="2800" b="1" dirty="0">
                <a:latin typeface="Times New Roman"/>
                <a:cs typeface="Times New Roman"/>
              </a:rPr>
              <a:t>1-5 </a:t>
            </a:r>
            <a:r>
              <a:rPr lang="ar-SA" sz="2800" b="1" dirty="0">
                <a:latin typeface="Times New Roman"/>
                <a:cs typeface="Times New Roman"/>
              </a:rPr>
              <a:t>THE COMMON PROBLEMS WITH DATA</a:t>
            </a:r>
            <a:br>
              <a:rPr lang="ar-SA" sz="2800" b="1" dirty="0">
                <a:latin typeface="Times New Roman"/>
                <a:cs typeface="Times New Roman"/>
              </a:rPr>
            </a:br>
            <a:r>
              <a:rPr lang="ar-SA" sz="2800" b="1" dirty="0">
                <a:latin typeface="Times New Roman"/>
                <a:cs typeface="Times New Roman"/>
              </a:rPr>
              <a:t>  المشاكل الشائعة مع البيانات</a:t>
            </a:r>
            <a:endParaRPr lang="en-US" sz="4000" dirty="0"/>
          </a:p>
        </p:txBody>
      </p:sp>
    </p:spTree>
    <p:extLst>
      <p:ext uri="{BB962C8B-B14F-4D97-AF65-F5344CB8AC3E}">
        <p14:creationId xmlns:p14="http://schemas.microsoft.com/office/powerpoint/2010/main" val="16822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437322" y="1172504"/>
            <a:ext cx="11304104" cy="5685495"/>
          </a:xfrm>
        </p:spPr>
        <p:txBody>
          <a:bodyPr>
            <a:normAutofit/>
          </a:bodyPr>
          <a:lstStyle/>
          <a:p>
            <a:pPr marL="0" indent="0">
              <a:lnSpc>
                <a:spcPct val="160000"/>
              </a:lnSpc>
              <a:spcBef>
                <a:spcPts val="0"/>
              </a:spcBef>
              <a:buNone/>
            </a:pPr>
            <a:r>
              <a:rPr lang="en-US" sz="2400" dirty="0">
                <a:latin typeface="ff3"/>
              </a:rPr>
              <a:t> </a:t>
            </a:r>
            <a:r>
              <a:rPr lang="en-US" sz="2400" b="1" dirty="0">
                <a:latin typeface="ff3"/>
              </a:rPr>
              <a:t>The sharing of information between independently information systems is technically straightforward. It is a relatively simple matter to electronically connect two or more information systems together using a network and then to transfer data between them.</a:t>
            </a:r>
          </a:p>
          <a:p>
            <a:pPr marL="0" indent="0" algn="r" rtl="1">
              <a:lnSpc>
                <a:spcPct val="160000"/>
              </a:lnSpc>
              <a:spcBef>
                <a:spcPts val="0"/>
              </a:spcBef>
              <a:buNone/>
            </a:pPr>
            <a:r>
              <a:rPr lang="ar-SA" sz="2400" dirty="0">
                <a:latin typeface="ff3"/>
              </a:rPr>
              <a:t>عندما يلزم تجميع النتائج التشغيلية عبر العديد من مراكز الربح - على سبيل المثال ، لجمع أو مقارنة أرقام مبيعات المتاجر داخل سلسلة سوبر ماركت</a:t>
            </a:r>
            <a:r>
              <a:rPr lang="en-US" sz="2400" dirty="0">
                <a:latin typeface="ff3"/>
              </a:rPr>
              <a:t> </a:t>
            </a:r>
          </a:p>
          <a:p>
            <a:pPr marL="0" indent="0" algn="just">
              <a:lnSpc>
                <a:spcPct val="160000"/>
              </a:lnSpc>
              <a:spcBef>
                <a:spcPts val="0"/>
              </a:spcBef>
              <a:buNone/>
            </a:pPr>
            <a:r>
              <a:rPr lang="en-US" sz="2400" dirty="0">
                <a:latin typeface="ff3"/>
              </a:rPr>
              <a:t>The difficulties come after the data has been transferred if the receiving information system cannot interpret the data or, worse still, interprets the received data according to its understanding of the meaning of the data but this interpretation differs from that used in the originating system</a:t>
            </a:r>
          </a:p>
        </p:txBody>
      </p:sp>
      <p:sp>
        <p:nvSpPr>
          <p:cNvPr id="8" name="Title 1">
            <a:extLst>
              <a:ext uri="{FF2B5EF4-FFF2-40B4-BE49-F238E27FC236}">
                <a16:creationId xmlns:a16="http://schemas.microsoft.com/office/drawing/2014/main" id="{588D9B0F-9550-2C35-15A5-1D3AC8FFAC0E}"/>
              </a:ext>
            </a:extLst>
          </p:cNvPr>
          <p:cNvSpPr>
            <a:spLocks noGrp="1"/>
          </p:cNvSpPr>
          <p:nvPr>
            <p:ph type="title"/>
          </p:nvPr>
        </p:nvSpPr>
        <p:spPr>
          <a:xfrm>
            <a:off x="828161" y="186339"/>
            <a:ext cx="10515600" cy="986165"/>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Autofit/>
          </a:bodyPr>
          <a:lstStyle/>
          <a:p>
            <a:pPr algn="ctr">
              <a:lnSpc>
                <a:spcPct val="100000"/>
              </a:lnSpc>
            </a:pPr>
            <a:r>
              <a:rPr lang="en-US" sz="2800" b="1" dirty="0">
                <a:latin typeface="Times New Roman"/>
                <a:cs typeface="Times New Roman"/>
              </a:rPr>
              <a:t>1-5 </a:t>
            </a:r>
            <a:r>
              <a:rPr lang="ar-SA" sz="2800" b="1" dirty="0">
                <a:latin typeface="Times New Roman"/>
                <a:cs typeface="Times New Roman"/>
              </a:rPr>
              <a:t>THE COMMON PROBLEMS WITH DATA</a:t>
            </a:r>
            <a:br>
              <a:rPr lang="ar-SA" sz="2800" b="1" dirty="0">
                <a:latin typeface="Times New Roman"/>
                <a:cs typeface="Times New Roman"/>
              </a:rPr>
            </a:br>
            <a:r>
              <a:rPr lang="ar-SA" sz="2800" b="1" dirty="0">
                <a:latin typeface="Times New Roman"/>
                <a:cs typeface="Times New Roman"/>
              </a:rPr>
              <a:t>  المشاكل الشائعة مع البيانات</a:t>
            </a:r>
            <a:endParaRPr lang="en-US" sz="4000" dirty="0"/>
          </a:p>
        </p:txBody>
      </p:sp>
    </p:spTree>
    <p:extLst>
      <p:ext uri="{BB962C8B-B14F-4D97-AF65-F5344CB8AC3E}">
        <p14:creationId xmlns:p14="http://schemas.microsoft.com/office/powerpoint/2010/main" val="3684782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9F8353-EFF4-6E22-0163-739965C7C185}"/>
              </a:ext>
            </a:extLst>
          </p:cNvPr>
          <p:cNvSpPr>
            <a:spLocks noGrp="1"/>
          </p:cNvSpPr>
          <p:nvPr>
            <p:ph idx="1"/>
          </p:nvPr>
        </p:nvSpPr>
        <p:spPr>
          <a:xfrm>
            <a:off x="437322" y="1172504"/>
            <a:ext cx="11304104" cy="5685495"/>
          </a:xfrm>
        </p:spPr>
        <p:txBody>
          <a:bodyPr>
            <a:normAutofit/>
          </a:bodyPr>
          <a:lstStyle/>
          <a:p>
            <a:pPr marL="0" indent="0">
              <a:lnSpc>
                <a:spcPct val="160000"/>
              </a:lnSpc>
              <a:spcBef>
                <a:spcPts val="0"/>
              </a:spcBef>
              <a:buNone/>
            </a:pPr>
            <a:r>
              <a:rPr lang="en-US" sz="2400" dirty="0">
                <a:latin typeface="ff3"/>
              </a:rPr>
              <a:t>The proliferation of departmental or function specific information systems, each with its own database designed without recognition of wider data requirements, has led to widespread problems with data: </a:t>
            </a:r>
          </a:p>
          <a:p>
            <a:pPr lvl="1">
              <a:lnSpc>
                <a:spcPct val="160000"/>
              </a:lnSpc>
              <a:spcBef>
                <a:spcPts val="0"/>
              </a:spcBef>
              <a:buFont typeface="Wingdings" panose="05000000000000000000" pitchFamily="2" charset="2"/>
              <a:buChar char="v"/>
            </a:pPr>
            <a:r>
              <a:rPr lang="en-US" dirty="0">
                <a:latin typeface="ff3"/>
              </a:rPr>
              <a:t>Inconsistency caused by duplication across different information systems</a:t>
            </a:r>
          </a:p>
          <a:p>
            <a:pPr lvl="1">
              <a:lnSpc>
                <a:spcPct val="160000"/>
              </a:lnSpc>
              <a:spcBef>
                <a:spcPts val="0"/>
              </a:spcBef>
              <a:buFont typeface="Wingdings" panose="05000000000000000000" pitchFamily="2" charset="2"/>
              <a:buChar char="v"/>
            </a:pPr>
            <a:r>
              <a:rPr lang="en-US" dirty="0">
                <a:latin typeface="ff3"/>
              </a:rPr>
              <a:t> Misinterpretation when data is shared between information systems.</a:t>
            </a:r>
          </a:p>
        </p:txBody>
      </p:sp>
      <p:sp>
        <p:nvSpPr>
          <p:cNvPr id="8" name="Title 1">
            <a:extLst>
              <a:ext uri="{FF2B5EF4-FFF2-40B4-BE49-F238E27FC236}">
                <a16:creationId xmlns:a16="http://schemas.microsoft.com/office/drawing/2014/main" id="{588D9B0F-9550-2C35-15A5-1D3AC8FFAC0E}"/>
              </a:ext>
            </a:extLst>
          </p:cNvPr>
          <p:cNvSpPr>
            <a:spLocks noGrp="1"/>
          </p:cNvSpPr>
          <p:nvPr>
            <p:ph type="title"/>
          </p:nvPr>
        </p:nvSpPr>
        <p:spPr>
          <a:xfrm>
            <a:off x="828161" y="186339"/>
            <a:ext cx="10515600" cy="986165"/>
          </a:xfrm>
          <a:solidFill>
            <a:srgbClr val="FFFFCC"/>
          </a:solidFill>
          <a:ln>
            <a:noFill/>
          </a:ln>
          <a:effectLst>
            <a:glow rad="2286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a:noAutofit/>
          </a:bodyPr>
          <a:lstStyle/>
          <a:p>
            <a:pPr algn="ctr">
              <a:lnSpc>
                <a:spcPct val="100000"/>
              </a:lnSpc>
            </a:pPr>
            <a:r>
              <a:rPr lang="en-US" sz="2800" b="1" dirty="0">
                <a:latin typeface="Times New Roman"/>
                <a:cs typeface="Times New Roman"/>
              </a:rPr>
              <a:t>1-5 </a:t>
            </a:r>
            <a:r>
              <a:rPr lang="ar-SA" sz="2800" b="1" dirty="0">
                <a:latin typeface="Times New Roman"/>
                <a:cs typeface="Times New Roman"/>
              </a:rPr>
              <a:t>THE COMMON PROBLEMS WITH DATA</a:t>
            </a:r>
            <a:br>
              <a:rPr lang="ar-SA" sz="2800" b="1" dirty="0">
                <a:latin typeface="Times New Roman"/>
                <a:cs typeface="Times New Roman"/>
              </a:rPr>
            </a:br>
            <a:r>
              <a:rPr lang="ar-SA" sz="2800" b="1" dirty="0">
                <a:latin typeface="Times New Roman"/>
                <a:cs typeface="Times New Roman"/>
              </a:rPr>
              <a:t>  المشاكل الشائعة مع البيانات</a:t>
            </a:r>
            <a:endParaRPr lang="en-US" sz="4000" dirty="0"/>
          </a:p>
        </p:txBody>
      </p:sp>
    </p:spTree>
    <p:extLst>
      <p:ext uri="{BB962C8B-B14F-4D97-AF65-F5344CB8AC3E}">
        <p14:creationId xmlns:p14="http://schemas.microsoft.com/office/powerpoint/2010/main" val="2747975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3515</TotalTime>
  <Words>871</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ArialMT</vt:lpstr>
      <vt:lpstr>Calibri</vt:lpstr>
      <vt:lpstr>Calibri Light</vt:lpstr>
      <vt:lpstr>ff3</vt:lpstr>
      <vt:lpstr>Times New Roman</vt:lpstr>
      <vt:lpstr>Wingdings</vt:lpstr>
      <vt:lpstr>Office Theme</vt:lpstr>
      <vt:lpstr>Part 1: Preliminaries</vt:lpstr>
      <vt:lpstr>1-4 The importance of the quality of data أهمية جودة البيانات</vt:lpstr>
      <vt:lpstr>1-4 The importance of the quality of data أهمية جودة البيانات</vt:lpstr>
      <vt:lpstr>PowerPoint Presentation</vt:lpstr>
      <vt:lpstr>1-5 THE COMMON PROBLEMS WITH DATA   المشاكل الشائعة مع البيانات</vt:lpstr>
      <vt:lpstr>1-5 THE COMMON PROBLEMS WITH DATA   المشاكل الشائعة مع البيانات</vt:lpstr>
      <vt:lpstr>1-5 THE COMMON PROBLEMS WITH DATA   المشاكل الشائعة مع البيانات</vt:lpstr>
      <vt:lpstr>1-5 THE COMMON PROBLEMS WITH DATA   المشاكل الشائعة مع البيانات</vt:lpstr>
      <vt:lpstr>1-5 THE COMMON PROBLEMS WITH DATA   المشاكل الشائعة مع البيانات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Administration</dc:title>
  <dc:creator>Nuha Elamin Elbashir Ahmed</dc:creator>
  <cp:lastModifiedBy>Nuha Elamin Elbashir Ahmed</cp:lastModifiedBy>
  <cp:revision>39</cp:revision>
  <dcterms:created xsi:type="dcterms:W3CDTF">2023-03-03T10:20:18Z</dcterms:created>
  <dcterms:modified xsi:type="dcterms:W3CDTF">2023-04-06T11:06:51Z</dcterms:modified>
</cp:coreProperties>
</file>