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9" r:id="rId6"/>
    <p:sldId id="268" r:id="rId7"/>
    <p:sldId id="269" r:id="rId8"/>
    <p:sldId id="260" r:id="rId9"/>
    <p:sldId id="261" r:id="rId10"/>
    <p:sldId id="263" r:id="rId11"/>
    <p:sldId id="264" r:id="rId12"/>
    <p:sldId id="265" r:id="rId13"/>
    <p:sldId id="273" r:id="rId14"/>
    <p:sldId id="267" r:id="rId15"/>
    <p:sldId id="270" r:id="rId16"/>
    <p:sldId id="271" r:id="rId17"/>
    <p:sldId id="272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D082D-296A-4980-B737-0FC4A9C46A5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33F830-F32C-4C30-9683-AC91AA52A7E7}">
      <dgm:prSet/>
      <dgm:spPr/>
      <dgm:t>
        <a:bodyPr/>
        <a:lstStyle/>
        <a:p>
          <a:pPr>
            <a:defRPr cap="all"/>
          </a:pPr>
          <a:r>
            <a:rPr lang="en-US"/>
            <a:t>Population statistics in Frankfurt</a:t>
          </a:r>
        </a:p>
      </dgm:t>
    </dgm:pt>
    <dgm:pt modelId="{8E1EB535-AD92-4FB2-9121-F5EBF37F74AD}" type="parTrans" cxnId="{73B4DBD9-125D-4756-A907-DF818A7C5AF7}">
      <dgm:prSet/>
      <dgm:spPr/>
      <dgm:t>
        <a:bodyPr/>
        <a:lstStyle/>
        <a:p>
          <a:endParaRPr lang="en-US"/>
        </a:p>
      </dgm:t>
    </dgm:pt>
    <dgm:pt modelId="{1EEBEFB5-4FEE-4CC3-806C-5E4855B3B186}" type="sibTrans" cxnId="{73B4DBD9-125D-4756-A907-DF818A7C5AF7}">
      <dgm:prSet/>
      <dgm:spPr/>
      <dgm:t>
        <a:bodyPr/>
        <a:lstStyle/>
        <a:p>
          <a:endParaRPr lang="en-US"/>
        </a:p>
      </dgm:t>
    </dgm:pt>
    <dgm:pt modelId="{E82CC90C-D9EF-4310-BED6-D91FBB64F5A1}">
      <dgm:prSet/>
      <dgm:spPr/>
      <dgm:t>
        <a:bodyPr/>
        <a:lstStyle/>
        <a:p>
          <a:pPr>
            <a:defRPr cap="all"/>
          </a:pPr>
          <a:r>
            <a:rPr lang="en-US"/>
            <a:t>Average ages, families, foreigners, Germans with a migration background</a:t>
          </a:r>
        </a:p>
      </dgm:t>
    </dgm:pt>
    <dgm:pt modelId="{026A872D-EE1B-4ADF-8B6D-0EC2201B53DF}" type="parTrans" cxnId="{963E28AA-E0A8-4EB7-920A-4DC7BA1E80EA}">
      <dgm:prSet/>
      <dgm:spPr/>
      <dgm:t>
        <a:bodyPr/>
        <a:lstStyle/>
        <a:p>
          <a:endParaRPr lang="en-US"/>
        </a:p>
      </dgm:t>
    </dgm:pt>
    <dgm:pt modelId="{7200C590-3223-4A6B-9EE9-7E35EA934207}" type="sibTrans" cxnId="{963E28AA-E0A8-4EB7-920A-4DC7BA1E80EA}">
      <dgm:prSet/>
      <dgm:spPr/>
      <dgm:t>
        <a:bodyPr/>
        <a:lstStyle/>
        <a:p>
          <a:endParaRPr lang="en-US"/>
        </a:p>
      </dgm:t>
    </dgm:pt>
    <dgm:pt modelId="{9521FAB3-D1D3-4AD8-880F-E73D40920DAA}" type="pres">
      <dgm:prSet presAssocID="{FDAD082D-296A-4980-B737-0FC4A9C46A56}" presName="root" presStyleCnt="0">
        <dgm:presLayoutVars>
          <dgm:dir/>
          <dgm:resizeHandles val="exact"/>
        </dgm:presLayoutVars>
      </dgm:prSet>
      <dgm:spPr/>
    </dgm:pt>
    <dgm:pt modelId="{277F444F-4299-4A71-A15E-9A2EA3B05D24}" type="pres">
      <dgm:prSet presAssocID="{B433F830-F32C-4C30-9683-AC91AA52A7E7}" presName="compNode" presStyleCnt="0"/>
      <dgm:spPr/>
    </dgm:pt>
    <dgm:pt modelId="{B372620B-6381-491B-A9B4-46293E3BFD49}" type="pres">
      <dgm:prSet presAssocID="{B433F830-F32C-4C30-9683-AC91AA52A7E7}" presName="iconBgRect" presStyleLbl="bgShp" presStyleIdx="0" presStyleCnt="2"/>
      <dgm:spPr/>
    </dgm:pt>
    <dgm:pt modelId="{4F547F3B-5280-4F72-B04E-B54EC6231B7C}" type="pres">
      <dgm:prSet presAssocID="{B433F830-F32C-4C30-9683-AC91AA52A7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A71027F-3ED7-474E-B336-F2935CD487C0}" type="pres">
      <dgm:prSet presAssocID="{B433F830-F32C-4C30-9683-AC91AA52A7E7}" presName="spaceRect" presStyleCnt="0"/>
      <dgm:spPr/>
    </dgm:pt>
    <dgm:pt modelId="{2BA17CDB-DAE5-4571-AE87-8BFE17DB3769}" type="pres">
      <dgm:prSet presAssocID="{B433F830-F32C-4C30-9683-AC91AA52A7E7}" presName="textRect" presStyleLbl="revTx" presStyleIdx="0" presStyleCnt="2">
        <dgm:presLayoutVars>
          <dgm:chMax val="1"/>
          <dgm:chPref val="1"/>
        </dgm:presLayoutVars>
      </dgm:prSet>
      <dgm:spPr/>
    </dgm:pt>
    <dgm:pt modelId="{CEA68290-3001-4630-B22B-32F9D480A80F}" type="pres">
      <dgm:prSet presAssocID="{1EEBEFB5-4FEE-4CC3-806C-5E4855B3B186}" presName="sibTrans" presStyleCnt="0"/>
      <dgm:spPr/>
    </dgm:pt>
    <dgm:pt modelId="{54816566-AAB1-400D-899C-5319329ED6CE}" type="pres">
      <dgm:prSet presAssocID="{E82CC90C-D9EF-4310-BED6-D91FBB64F5A1}" presName="compNode" presStyleCnt="0"/>
      <dgm:spPr/>
    </dgm:pt>
    <dgm:pt modelId="{8B7DF600-50CB-4757-9090-09AC21284674}" type="pres">
      <dgm:prSet presAssocID="{E82CC90C-D9EF-4310-BED6-D91FBB64F5A1}" presName="iconBgRect" presStyleLbl="bgShp" presStyleIdx="1" presStyleCnt="2"/>
      <dgm:spPr/>
    </dgm:pt>
    <dgm:pt modelId="{0AF96560-F162-4CD5-AFF9-EB3EE96288F8}" type="pres">
      <dgm:prSet presAssocID="{E82CC90C-D9EF-4310-BED6-D91FBB64F5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5E436804-ACBC-404A-955F-B813FDE65CC4}" type="pres">
      <dgm:prSet presAssocID="{E82CC90C-D9EF-4310-BED6-D91FBB64F5A1}" presName="spaceRect" presStyleCnt="0"/>
      <dgm:spPr/>
    </dgm:pt>
    <dgm:pt modelId="{8E46A41F-8CD3-4224-A9C0-090E3DE1E04E}" type="pres">
      <dgm:prSet presAssocID="{E82CC90C-D9EF-4310-BED6-D91FBB64F5A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49F1C22-71CE-4FEE-8E6C-8AFE401672B0}" type="presOf" srcId="{E82CC90C-D9EF-4310-BED6-D91FBB64F5A1}" destId="{8E46A41F-8CD3-4224-A9C0-090E3DE1E04E}" srcOrd="0" destOrd="0" presId="urn:microsoft.com/office/officeart/2018/5/layout/IconCircleLabelList"/>
    <dgm:cxn modelId="{B8962B2C-447D-403E-A1D6-E01AED318D11}" type="presOf" srcId="{FDAD082D-296A-4980-B737-0FC4A9C46A56}" destId="{9521FAB3-D1D3-4AD8-880F-E73D40920DAA}" srcOrd="0" destOrd="0" presId="urn:microsoft.com/office/officeart/2018/5/layout/IconCircleLabelList"/>
    <dgm:cxn modelId="{963E28AA-E0A8-4EB7-920A-4DC7BA1E80EA}" srcId="{FDAD082D-296A-4980-B737-0FC4A9C46A56}" destId="{E82CC90C-D9EF-4310-BED6-D91FBB64F5A1}" srcOrd="1" destOrd="0" parTransId="{026A872D-EE1B-4ADF-8B6D-0EC2201B53DF}" sibTransId="{7200C590-3223-4A6B-9EE9-7E35EA934207}"/>
    <dgm:cxn modelId="{F6F17EC3-4486-4A22-945C-A263E7CFB1D5}" type="presOf" srcId="{B433F830-F32C-4C30-9683-AC91AA52A7E7}" destId="{2BA17CDB-DAE5-4571-AE87-8BFE17DB3769}" srcOrd="0" destOrd="0" presId="urn:microsoft.com/office/officeart/2018/5/layout/IconCircleLabelList"/>
    <dgm:cxn modelId="{73B4DBD9-125D-4756-A907-DF818A7C5AF7}" srcId="{FDAD082D-296A-4980-B737-0FC4A9C46A56}" destId="{B433F830-F32C-4C30-9683-AC91AA52A7E7}" srcOrd="0" destOrd="0" parTransId="{8E1EB535-AD92-4FB2-9121-F5EBF37F74AD}" sibTransId="{1EEBEFB5-4FEE-4CC3-806C-5E4855B3B186}"/>
    <dgm:cxn modelId="{7D160D5E-C1E6-4940-A754-A04296062880}" type="presParOf" srcId="{9521FAB3-D1D3-4AD8-880F-E73D40920DAA}" destId="{277F444F-4299-4A71-A15E-9A2EA3B05D24}" srcOrd="0" destOrd="0" presId="urn:microsoft.com/office/officeart/2018/5/layout/IconCircleLabelList"/>
    <dgm:cxn modelId="{D645A1C8-A020-4EB4-ADCB-D1DCD957E364}" type="presParOf" srcId="{277F444F-4299-4A71-A15E-9A2EA3B05D24}" destId="{B372620B-6381-491B-A9B4-46293E3BFD49}" srcOrd="0" destOrd="0" presId="urn:microsoft.com/office/officeart/2018/5/layout/IconCircleLabelList"/>
    <dgm:cxn modelId="{87D64874-DE41-4970-8B7E-F43D9C457690}" type="presParOf" srcId="{277F444F-4299-4A71-A15E-9A2EA3B05D24}" destId="{4F547F3B-5280-4F72-B04E-B54EC6231B7C}" srcOrd="1" destOrd="0" presId="urn:microsoft.com/office/officeart/2018/5/layout/IconCircleLabelList"/>
    <dgm:cxn modelId="{AF5C9FA3-1B59-41C8-B302-5DA1ADAEA44B}" type="presParOf" srcId="{277F444F-4299-4A71-A15E-9A2EA3B05D24}" destId="{6A71027F-3ED7-474E-B336-F2935CD487C0}" srcOrd="2" destOrd="0" presId="urn:microsoft.com/office/officeart/2018/5/layout/IconCircleLabelList"/>
    <dgm:cxn modelId="{D0500C63-C652-4FF7-B2DA-EE2EB31EF28F}" type="presParOf" srcId="{277F444F-4299-4A71-A15E-9A2EA3B05D24}" destId="{2BA17CDB-DAE5-4571-AE87-8BFE17DB3769}" srcOrd="3" destOrd="0" presId="urn:microsoft.com/office/officeart/2018/5/layout/IconCircleLabelList"/>
    <dgm:cxn modelId="{8DACB06B-5829-4CB6-83B5-85D0C0B0A01E}" type="presParOf" srcId="{9521FAB3-D1D3-4AD8-880F-E73D40920DAA}" destId="{CEA68290-3001-4630-B22B-32F9D480A80F}" srcOrd="1" destOrd="0" presId="urn:microsoft.com/office/officeart/2018/5/layout/IconCircleLabelList"/>
    <dgm:cxn modelId="{0FE8B4F1-A427-4B0B-B276-CEAE470FD93D}" type="presParOf" srcId="{9521FAB3-D1D3-4AD8-880F-E73D40920DAA}" destId="{54816566-AAB1-400D-899C-5319329ED6CE}" srcOrd="2" destOrd="0" presId="urn:microsoft.com/office/officeart/2018/5/layout/IconCircleLabelList"/>
    <dgm:cxn modelId="{A815898C-D408-4513-B460-C37490AC51F7}" type="presParOf" srcId="{54816566-AAB1-400D-899C-5319329ED6CE}" destId="{8B7DF600-50CB-4757-9090-09AC21284674}" srcOrd="0" destOrd="0" presId="urn:microsoft.com/office/officeart/2018/5/layout/IconCircleLabelList"/>
    <dgm:cxn modelId="{4AF5560B-517B-4143-8505-1D38AAA175FE}" type="presParOf" srcId="{54816566-AAB1-400D-899C-5319329ED6CE}" destId="{0AF96560-F162-4CD5-AFF9-EB3EE96288F8}" srcOrd="1" destOrd="0" presId="urn:microsoft.com/office/officeart/2018/5/layout/IconCircleLabelList"/>
    <dgm:cxn modelId="{D6CE23D8-D581-4F81-B8AE-7CE0C99A6409}" type="presParOf" srcId="{54816566-AAB1-400D-899C-5319329ED6CE}" destId="{5E436804-ACBC-404A-955F-B813FDE65CC4}" srcOrd="2" destOrd="0" presId="urn:microsoft.com/office/officeart/2018/5/layout/IconCircleLabelList"/>
    <dgm:cxn modelId="{C9C6C7E5-95D0-498A-9ACE-2B7622A10205}" type="presParOf" srcId="{54816566-AAB1-400D-899C-5319329ED6CE}" destId="{8E46A41F-8CD3-4224-A9C0-090E3DE1E0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66122-A63E-4671-B5A4-005F2EA62D3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58B9DA5-7BB1-43B8-B459-264A454D86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LIME</a:t>
          </a:r>
          <a:endParaRPr lang="en-US"/>
        </a:p>
      </dgm:t>
    </dgm:pt>
    <dgm:pt modelId="{ECE6085B-B2B0-43C0-A7FE-104ED831CBF3}" type="parTrans" cxnId="{A48E2546-70DA-4ABC-A992-E3A1207D1DA5}">
      <dgm:prSet/>
      <dgm:spPr/>
      <dgm:t>
        <a:bodyPr/>
        <a:lstStyle/>
        <a:p>
          <a:endParaRPr lang="en-US"/>
        </a:p>
      </dgm:t>
    </dgm:pt>
    <dgm:pt modelId="{35A43B1A-1BE0-41C7-8ABD-114F1ECC2870}" type="sibTrans" cxnId="{A48E2546-70DA-4ABC-A992-E3A1207D1DA5}">
      <dgm:prSet/>
      <dgm:spPr/>
      <dgm:t>
        <a:bodyPr/>
        <a:lstStyle/>
        <a:p>
          <a:endParaRPr lang="en-US"/>
        </a:p>
      </dgm:t>
    </dgm:pt>
    <dgm:pt modelId="{697EEE39-B5E8-4983-BAD7-03ECD9FF1BB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de-DE" dirty="0"/>
            <a:t>-Approximate a black-box model by a simple linear surrogate model locally</a:t>
          </a:r>
        </a:p>
        <a:p>
          <a:pPr algn="l">
            <a:lnSpc>
              <a:spcPct val="100000"/>
            </a:lnSpc>
          </a:pPr>
          <a:r>
            <a:rPr lang="de-DE" dirty="0"/>
            <a:t>-In some cases faster than SHAP</a:t>
          </a:r>
          <a:endParaRPr lang="en-US" dirty="0"/>
        </a:p>
      </dgm:t>
    </dgm:pt>
    <dgm:pt modelId="{6B69C755-FE02-4BD3-8D78-CE297CDE54E7}" type="parTrans" cxnId="{DD7328C7-6B79-488B-B5E4-995D5FDDE6FB}">
      <dgm:prSet/>
      <dgm:spPr/>
      <dgm:t>
        <a:bodyPr/>
        <a:lstStyle/>
        <a:p>
          <a:endParaRPr lang="en-US"/>
        </a:p>
      </dgm:t>
    </dgm:pt>
    <dgm:pt modelId="{B1D4F08E-7E36-4B89-9F41-323E8B3004EA}" type="sibTrans" cxnId="{DD7328C7-6B79-488B-B5E4-995D5FDDE6FB}">
      <dgm:prSet/>
      <dgm:spPr/>
      <dgm:t>
        <a:bodyPr/>
        <a:lstStyle/>
        <a:p>
          <a:endParaRPr lang="en-US"/>
        </a:p>
      </dgm:t>
    </dgm:pt>
    <dgm:pt modelId="{60DFBD80-DD0B-44E1-980F-A0AB3EC2754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de-DE" dirty="0"/>
            <a:t>-It does not work out-of-the-box on all models</a:t>
          </a:r>
          <a:endParaRPr lang="en-US" dirty="0"/>
        </a:p>
      </dgm:t>
    </dgm:pt>
    <dgm:pt modelId="{76C4AC6A-C4F6-4A03-B155-EC0B1E1CC244}" type="parTrans" cxnId="{26BB2C53-16EE-44E1-B7D4-FDB803C5E824}">
      <dgm:prSet/>
      <dgm:spPr/>
      <dgm:t>
        <a:bodyPr/>
        <a:lstStyle/>
        <a:p>
          <a:endParaRPr lang="en-US"/>
        </a:p>
      </dgm:t>
    </dgm:pt>
    <dgm:pt modelId="{BC53D871-FF33-4F6A-8EFE-E4C5E2826F29}" type="sibTrans" cxnId="{26BB2C53-16EE-44E1-B7D4-FDB803C5E824}">
      <dgm:prSet/>
      <dgm:spPr/>
      <dgm:t>
        <a:bodyPr/>
        <a:lstStyle/>
        <a:p>
          <a:endParaRPr lang="en-US"/>
        </a:p>
      </dgm:t>
    </dgm:pt>
    <dgm:pt modelId="{7BA1B743-2121-4323-B949-C8B7CE4286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SHAP</a:t>
          </a:r>
          <a:endParaRPr lang="en-US"/>
        </a:p>
      </dgm:t>
    </dgm:pt>
    <dgm:pt modelId="{3832C003-2500-4ECC-8907-71C00D171342}" type="parTrans" cxnId="{9FD427BF-C03A-4ADA-B4C5-BEB713EA190B}">
      <dgm:prSet/>
      <dgm:spPr/>
      <dgm:t>
        <a:bodyPr/>
        <a:lstStyle/>
        <a:p>
          <a:endParaRPr lang="en-US"/>
        </a:p>
      </dgm:t>
    </dgm:pt>
    <dgm:pt modelId="{B5D74761-7DBE-41FD-8729-88562054EB16}" type="sibTrans" cxnId="{9FD427BF-C03A-4ADA-B4C5-BEB713EA190B}">
      <dgm:prSet/>
      <dgm:spPr/>
      <dgm:t>
        <a:bodyPr/>
        <a:lstStyle/>
        <a:p>
          <a:endParaRPr lang="en-US"/>
        </a:p>
      </dgm:t>
    </dgm:pt>
    <dgm:pt modelId="{8AD0384B-564F-4D82-87CD-4C6D4956158E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de-DE" dirty="0"/>
            <a:t>-To unify various model explanation methods: Model-Agnostic or Model-Specific Approximations</a:t>
          </a:r>
          <a:endParaRPr lang="en-US" dirty="0"/>
        </a:p>
      </dgm:t>
    </dgm:pt>
    <dgm:pt modelId="{15531DC3-ECCA-43E3-BC54-42FB61468762}" type="parTrans" cxnId="{E1EB4CCC-6294-4F4A-8328-C4EDC431385E}">
      <dgm:prSet/>
      <dgm:spPr/>
      <dgm:t>
        <a:bodyPr/>
        <a:lstStyle/>
        <a:p>
          <a:endParaRPr lang="en-US"/>
        </a:p>
      </dgm:t>
    </dgm:pt>
    <dgm:pt modelId="{F9E92558-DBCF-460D-BDBD-81041356BA8D}" type="sibTrans" cxnId="{E1EB4CCC-6294-4F4A-8328-C4EDC431385E}">
      <dgm:prSet/>
      <dgm:spPr/>
      <dgm:t>
        <a:bodyPr/>
        <a:lstStyle/>
        <a:p>
          <a:endParaRPr lang="en-US"/>
        </a:p>
      </dgm:t>
    </dgm:pt>
    <dgm:pt modelId="{A7C4328D-762A-4648-B623-E002A698155D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de-DE" dirty="0"/>
            <a:t>-Based on the game theory „Shapley Values“</a:t>
          </a:r>
          <a:endParaRPr lang="en-US" dirty="0"/>
        </a:p>
      </dgm:t>
    </dgm:pt>
    <dgm:pt modelId="{625328A2-4290-4AB0-8043-B9A5F53BF2B8}" type="parTrans" cxnId="{4F808923-3D08-44E0-B340-21BD8DD282A9}">
      <dgm:prSet/>
      <dgm:spPr/>
      <dgm:t>
        <a:bodyPr/>
        <a:lstStyle/>
        <a:p>
          <a:endParaRPr lang="en-US"/>
        </a:p>
      </dgm:t>
    </dgm:pt>
    <dgm:pt modelId="{9537B5EE-DD1C-4A05-B4AA-7EE4BD42C547}" type="sibTrans" cxnId="{4F808923-3D08-44E0-B340-21BD8DD282A9}">
      <dgm:prSet/>
      <dgm:spPr/>
      <dgm:t>
        <a:bodyPr/>
        <a:lstStyle/>
        <a:p>
          <a:endParaRPr lang="en-US"/>
        </a:p>
      </dgm:t>
    </dgm:pt>
    <dgm:pt modelId="{706B7387-D334-4DF9-8B36-29EC2F181C9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de-DE" dirty="0"/>
            <a:t>-Shapley value is the average contribution of features which are predicting in different situation</a:t>
          </a:r>
          <a:endParaRPr lang="en-US" dirty="0"/>
        </a:p>
      </dgm:t>
    </dgm:pt>
    <dgm:pt modelId="{A8F08231-4DE0-4324-8FC2-A51120A3C8FE}" type="parTrans" cxnId="{FB643EA6-2028-4498-985C-9559600E1452}">
      <dgm:prSet/>
      <dgm:spPr/>
      <dgm:t>
        <a:bodyPr/>
        <a:lstStyle/>
        <a:p>
          <a:endParaRPr lang="en-US"/>
        </a:p>
      </dgm:t>
    </dgm:pt>
    <dgm:pt modelId="{59507A0A-B5AB-4E26-A5CE-F77D836BE194}" type="sibTrans" cxnId="{FB643EA6-2028-4498-985C-9559600E1452}">
      <dgm:prSet/>
      <dgm:spPr/>
      <dgm:t>
        <a:bodyPr/>
        <a:lstStyle/>
        <a:p>
          <a:endParaRPr lang="en-US"/>
        </a:p>
      </dgm:t>
    </dgm:pt>
    <dgm:pt modelId="{5498FB18-2B97-4A6B-9ECB-55AD93064FF4}" type="pres">
      <dgm:prSet presAssocID="{9E266122-A63E-4671-B5A4-005F2EA62D36}" presName="root" presStyleCnt="0">
        <dgm:presLayoutVars>
          <dgm:dir/>
          <dgm:resizeHandles val="exact"/>
        </dgm:presLayoutVars>
      </dgm:prSet>
      <dgm:spPr/>
    </dgm:pt>
    <dgm:pt modelId="{FD5BFE9B-C0B0-4485-872B-52D16F48E558}" type="pres">
      <dgm:prSet presAssocID="{C58B9DA5-7BB1-43B8-B459-264A454D869C}" presName="compNode" presStyleCnt="0"/>
      <dgm:spPr/>
    </dgm:pt>
    <dgm:pt modelId="{4A21DAE4-D465-4233-B8FD-427DD98FA077}" type="pres">
      <dgm:prSet presAssocID="{C58B9DA5-7BB1-43B8-B459-264A454D86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0118B44-629B-42C0-973D-31A5724ACC1A}" type="pres">
      <dgm:prSet presAssocID="{C58B9DA5-7BB1-43B8-B459-264A454D869C}" presName="iconSpace" presStyleCnt="0"/>
      <dgm:spPr/>
    </dgm:pt>
    <dgm:pt modelId="{09F9215E-4263-434A-AF7A-3114C76CF880}" type="pres">
      <dgm:prSet presAssocID="{C58B9DA5-7BB1-43B8-B459-264A454D869C}" presName="parTx" presStyleLbl="revTx" presStyleIdx="0" presStyleCnt="4">
        <dgm:presLayoutVars>
          <dgm:chMax val="0"/>
          <dgm:chPref val="0"/>
        </dgm:presLayoutVars>
      </dgm:prSet>
      <dgm:spPr/>
    </dgm:pt>
    <dgm:pt modelId="{15AE4DC5-F05A-4DDA-BA60-0D22AF28F5AE}" type="pres">
      <dgm:prSet presAssocID="{C58B9DA5-7BB1-43B8-B459-264A454D869C}" presName="txSpace" presStyleCnt="0"/>
      <dgm:spPr/>
    </dgm:pt>
    <dgm:pt modelId="{4A1E935A-1BCC-426E-90E2-238F86AC38DB}" type="pres">
      <dgm:prSet presAssocID="{C58B9DA5-7BB1-43B8-B459-264A454D869C}" presName="desTx" presStyleLbl="revTx" presStyleIdx="1" presStyleCnt="4" custScaleX="116154">
        <dgm:presLayoutVars/>
      </dgm:prSet>
      <dgm:spPr/>
    </dgm:pt>
    <dgm:pt modelId="{3B4702DE-E2AC-48F0-B49F-4521C75FE0D4}" type="pres">
      <dgm:prSet presAssocID="{35A43B1A-1BE0-41C7-8ABD-114F1ECC2870}" presName="sibTrans" presStyleCnt="0"/>
      <dgm:spPr/>
    </dgm:pt>
    <dgm:pt modelId="{0DEA4C58-4691-46C3-8392-68B8E00F219D}" type="pres">
      <dgm:prSet presAssocID="{7BA1B743-2121-4323-B949-C8B7CE4286A5}" presName="compNode" presStyleCnt="0"/>
      <dgm:spPr/>
    </dgm:pt>
    <dgm:pt modelId="{824D251A-2276-4C04-ACAA-96A883C1BF28}" type="pres">
      <dgm:prSet presAssocID="{7BA1B743-2121-4323-B949-C8B7CE4286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177200A-A40F-4040-A20B-78DB845114E3}" type="pres">
      <dgm:prSet presAssocID="{7BA1B743-2121-4323-B949-C8B7CE4286A5}" presName="iconSpace" presStyleCnt="0"/>
      <dgm:spPr/>
    </dgm:pt>
    <dgm:pt modelId="{33EDC35E-FB07-46EE-88B5-6D00CCED4CE1}" type="pres">
      <dgm:prSet presAssocID="{7BA1B743-2121-4323-B949-C8B7CE4286A5}" presName="parTx" presStyleLbl="revTx" presStyleIdx="2" presStyleCnt="4">
        <dgm:presLayoutVars>
          <dgm:chMax val="0"/>
          <dgm:chPref val="0"/>
        </dgm:presLayoutVars>
      </dgm:prSet>
      <dgm:spPr/>
    </dgm:pt>
    <dgm:pt modelId="{A7E42BD7-760C-4A3C-A657-57EDC1DC70DB}" type="pres">
      <dgm:prSet presAssocID="{7BA1B743-2121-4323-B949-C8B7CE4286A5}" presName="txSpace" presStyleCnt="0"/>
      <dgm:spPr/>
    </dgm:pt>
    <dgm:pt modelId="{135AC5FF-2C77-4446-A0A8-C3617DEB2CE8}" type="pres">
      <dgm:prSet presAssocID="{7BA1B743-2121-4323-B949-C8B7CE4286A5}" presName="desTx" presStyleLbl="revTx" presStyleIdx="3" presStyleCnt="4" custScaleX="125359">
        <dgm:presLayoutVars/>
      </dgm:prSet>
      <dgm:spPr/>
    </dgm:pt>
  </dgm:ptLst>
  <dgm:cxnLst>
    <dgm:cxn modelId="{519D6E13-A198-44DD-BBF9-C7E29C5AE7DC}" type="presOf" srcId="{C58B9DA5-7BB1-43B8-B459-264A454D869C}" destId="{09F9215E-4263-434A-AF7A-3114C76CF880}" srcOrd="0" destOrd="0" presId="urn:microsoft.com/office/officeart/2018/5/layout/CenteredIconLabelDescriptionList"/>
    <dgm:cxn modelId="{9C121819-3137-4F87-9C89-2366EC184367}" type="presOf" srcId="{706B7387-D334-4DF9-8B36-29EC2F181C97}" destId="{135AC5FF-2C77-4446-A0A8-C3617DEB2CE8}" srcOrd="0" destOrd="2" presId="urn:microsoft.com/office/officeart/2018/5/layout/CenteredIconLabelDescriptionList"/>
    <dgm:cxn modelId="{4F808923-3D08-44E0-B340-21BD8DD282A9}" srcId="{7BA1B743-2121-4323-B949-C8B7CE4286A5}" destId="{A7C4328D-762A-4648-B623-E002A698155D}" srcOrd="1" destOrd="0" parTransId="{625328A2-4290-4AB0-8043-B9A5F53BF2B8}" sibTransId="{9537B5EE-DD1C-4A05-B4AA-7EE4BD42C547}"/>
    <dgm:cxn modelId="{DDB7F65E-D1C9-4543-8D0C-08B58E4B9023}" type="presOf" srcId="{697EEE39-B5E8-4983-BAD7-03ECD9FF1BBB}" destId="{4A1E935A-1BCC-426E-90E2-238F86AC38DB}" srcOrd="0" destOrd="0" presId="urn:microsoft.com/office/officeart/2018/5/layout/CenteredIconLabelDescriptionList"/>
    <dgm:cxn modelId="{B704BE42-F285-4353-AEB3-79CE1F7A8719}" type="presOf" srcId="{7BA1B743-2121-4323-B949-C8B7CE4286A5}" destId="{33EDC35E-FB07-46EE-88B5-6D00CCED4CE1}" srcOrd="0" destOrd="0" presId="urn:microsoft.com/office/officeart/2018/5/layout/CenteredIconLabelDescriptionList"/>
    <dgm:cxn modelId="{A48E2546-70DA-4ABC-A992-E3A1207D1DA5}" srcId="{9E266122-A63E-4671-B5A4-005F2EA62D36}" destId="{C58B9DA5-7BB1-43B8-B459-264A454D869C}" srcOrd="0" destOrd="0" parTransId="{ECE6085B-B2B0-43C0-A7FE-104ED831CBF3}" sibTransId="{35A43B1A-1BE0-41C7-8ABD-114F1ECC2870}"/>
    <dgm:cxn modelId="{26BB2C53-16EE-44E1-B7D4-FDB803C5E824}" srcId="{C58B9DA5-7BB1-43B8-B459-264A454D869C}" destId="{60DFBD80-DD0B-44E1-980F-A0AB3EC27547}" srcOrd="1" destOrd="0" parTransId="{76C4AC6A-C4F6-4A03-B155-EC0B1E1CC244}" sibTransId="{BC53D871-FF33-4F6A-8EFE-E4C5E2826F29}"/>
    <dgm:cxn modelId="{ECDF195A-B630-42F1-BA15-44DD000B318F}" type="presOf" srcId="{A7C4328D-762A-4648-B623-E002A698155D}" destId="{135AC5FF-2C77-4446-A0A8-C3617DEB2CE8}" srcOrd="0" destOrd="1" presId="urn:microsoft.com/office/officeart/2018/5/layout/CenteredIconLabelDescriptionList"/>
    <dgm:cxn modelId="{43E624A4-8416-4A6D-B1FE-8E490E216C45}" type="presOf" srcId="{60DFBD80-DD0B-44E1-980F-A0AB3EC27547}" destId="{4A1E935A-1BCC-426E-90E2-238F86AC38DB}" srcOrd="0" destOrd="1" presId="urn:microsoft.com/office/officeart/2018/5/layout/CenteredIconLabelDescriptionList"/>
    <dgm:cxn modelId="{FB643EA6-2028-4498-985C-9559600E1452}" srcId="{7BA1B743-2121-4323-B949-C8B7CE4286A5}" destId="{706B7387-D334-4DF9-8B36-29EC2F181C97}" srcOrd="2" destOrd="0" parTransId="{A8F08231-4DE0-4324-8FC2-A51120A3C8FE}" sibTransId="{59507A0A-B5AB-4E26-A5CE-F77D836BE194}"/>
    <dgm:cxn modelId="{CA0AE9BE-B975-4AEA-8BB3-1F707CB82D7C}" type="presOf" srcId="{9E266122-A63E-4671-B5A4-005F2EA62D36}" destId="{5498FB18-2B97-4A6B-9ECB-55AD93064FF4}" srcOrd="0" destOrd="0" presId="urn:microsoft.com/office/officeart/2018/5/layout/CenteredIconLabelDescriptionList"/>
    <dgm:cxn modelId="{9FD427BF-C03A-4ADA-B4C5-BEB713EA190B}" srcId="{9E266122-A63E-4671-B5A4-005F2EA62D36}" destId="{7BA1B743-2121-4323-B949-C8B7CE4286A5}" srcOrd="1" destOrd="0" parTransId="{3832C003-2500-4ECC-8907-71C00D171342}" sibTransId="{B5D74761-7DBE-41FD-8729-88562054EB16}"/>
    <dgm:cxn modelId="{DD7328C7-6B79-488B-B5E4-995D5FDDE6FB}" srcId="{C58B9DA5-7BB1-43B8-B459-264A454D869C}" destId="{697EEE39-B5E8-4983-BAD7-03ECD9FF1BBB}" srcOrd="0" destOrd="0" parTransId="{6B69C755-FE02-4BD3-8D78-CE297CDE54E7}" sibTransId="{B1D4F08E-7E36-4B89-9F41-323E8B3004EA}"/>
    <dgm:cxn modelId="{E1EB4CCC-6294-4F4A-8328-C4EDC431385E}" srcId="{7BA1B743-2121-4323-B949-C8B7CE4286A5}" destId="{8AD0384B-564F-4D82-87CD-4C6D4956158E}" srcOrd="0" destOrd="0" parTransId="{15531DC3-ECCA-43E3-BC54-42FB61468762}" sibTransId="{F9E92558-DBCF-460D-BDBD-81041356BA8D}"/>
    <dgm:cxn modelId="{323699E3-F6AC-4E53-8B19-9018CBEB4BC9}" type="presOf" srcId="{8AD0384B-564F-4D82-87CD-4C6D4956158E}" destId="{135AC5FF-2C77-4446-A0A8-C3617DEB2CE8}" srcOrd="0" destOrd="0" presId="urn:microsoft.com/office/officeart/2018/5/layout/CenteredIconLabelDescriptionList"/>
    <dgm:cxn modelId="{10E8608B-F22E-4C68-AAB4-E597A90A9D70}" type="presParOf" srcId="{5498FB18-2B97-4A6B-9ECB-55AD93064FF4}" destId="{FD5BFE9B-C0B0-4485-872B-52D16F48E558}" srcOrd="0" destOrd="0" presId="urn:microsoft.com/office/officeart/2018/5/layout/CenteredIconLabelDescriptionList"/>
    <dgm:cxn modelId="{9F2F0222-FC95-4D69-8D83-0967E33E5C41}" type="presParOf" srcId="{FD5BFE9B-C0B0-4485-872B-52D16F48E558}" destId="{4A21DAE4-D465-4233-B8FD-427DD98FA077}" srcOrd="0" destOrd="0" presId="urn:microsoft.com/office/officeart/2018/5/layout/CenteredIconLabelDescriptionList"/>
    <dgm:cxn modelId="{6CCA416D-3E4B-4FD5-97F7-31953E53B090}" type="presParOf" srcId="{FD5BFE9B-C0B0-4485-872B-52D16F48E558}" destId="{F0118B44-629B-42C0-973D-31A5724ACC1A}" srcOrd="1" destOrd="0" presId="urn:microsoft.com/office/officeart/2018/5/layout/CenteredIconLabelDescriptionList"/>
    <dgm:cxn modelId="{4D8F8547-E9CE-446A-943F-5D4C1E846AD0}" type="presParOf" srcId="{FD5BFE9B-C0B0-4485-872B-52D16F48E558}" destId="{09F9215E-4263-434A-AF7A-3114C76CF880}" srcOrd="2" destOrd="0" presId="urn:microsoft.com/office/officeart/2018/5/layout/CenteredIconLabelDescriptionList"/>
    <dgm:cxn modelId="{4745D801-9FFA-42B6-9192-67BB6A244FD4}" type="presParOf" srcId="{FD5BFE9B-C0B0-4485-872B-52D16F48E558}" destId="{15AE4DC5-F05A-4DDA-BA60-0D22AF28F5AE}" srcOrd="3" destOrd="0" presId="urn:microsoft.com/office/officeart/2018/5/layout/CenteredIconLabelDescriptionList"/>
    <dgm:cxn modelId="{13AB1A6F-ED2D-4253-875F-00D82AF47D03}" type="presParOf" srcId="{FD5BFE9B-C0B0-4485-872B-52D16F48E558}" destId="{4A1E935A-1BCC-426E-90E2-238F86AC38DB}" srcOrd="4" destOrd="0" presId="urn:microsoft.com/office/officeart/2018/5/layout/CenteredIconLabelDescriptionList"/>
    <dgm:cxn modelId="{896B2462-5455-4128-AAE5-55610C1D1B45}" type="presParOf" srcId="{5498FB18-2B97-4A6B-9ECB-55AD93064FF4}" destId="{3B4702DE-E2AC-48F0-B49F-4521C75FE0D4}" srcOrd="1" destOrd="0" presId="urn:microsoft.com/office/officeart/2018/5/layout/CenteredIconLabelDescriptionList"/>
    <dgm:cxn modelId="{43747F3B-01E9-47FE-9274-4C77383CDAFA}" type="presParOf" srcId="{5498FB18-2B97-4A6B-9ECB-55AD93064FF4}" destId="{0DEA4C58-4691-46C3-8392-68B8E00F219D}" srcOrd="2" destOrd="0" presId="urn:microsoft.com/office/officeart/2018/5/layout/CenteredIconLabelDescriptionList"/>
    <dgm:cxn modelId="{27524000-E1FA-4A8C-BF65-52356263758A}" type="presParOf" srcId="{0DEA4C58-4691-46C3-8392-68B8E00F219D}" destId="{824D251A-2276-4C04-ACAA-96A883C1BF28}" srcOrd="0" destOrd="0" presId="urn:microsoft.com/office/officeart/2018/5/layout/CenteredIconLabelDescriptionList"/>
    <dgm:cxn modelId="{F9EE10D9-CE56-4719-8F1F-F0B8DECF7FEC}" type="presParOf" srcId="{0DEA4C58-4691-46C3-8392-68B8E00F219D}" destId="{9177200A-A40F-4040-A20B-78DB845114E3}" srcOrd="1" destOrd="0" presId="urn:microsoft.com/office/officeart/2018/5/layout/CenteredIconLabelDescriptionList"/>
    <dgm:cxn modelId="{6AB21A08-7434-44E3-87F2-A4546283FF90}" type="presParOf" srcId="{0DEA4C58-4691-46C3-8392-68B8E00F219D}" destId="{33EDC35E-FB07-46EE-88B5-6D00CCED4CE1}" srcOrd="2" destOrd="0" presId="urn:microsoft.com/office/officeart/2018/5/layout/CenteredIconLabelDescriptionList"/>
    <dgm:cxn modelId="{FFC78ABE-F98E-49A1-9C16-71C04D5224F2}" type="presParOf" srcId="{0DEA4C58-4691-46C3-8392-68B8E00F219D}" destId="{A7E42BD7-760C-4A3C-A657-57EDC1DC70DB}" srcOrd="3" destOrd="0" presId="urn:microsoft.com/office/officeart/2018/5/layout/CenteredIconLabelDescriptionList"/>
    <dgm:cxn modelId="{54691E1C-9824-49A6-96E0-AA33612B7C94}" type="presParOf" srcId="{0DEA4C58-4691-46C3-8392-68B8E00F219D}" destId="{135AC5FF-2C77-4446-A0A8-C3617DEB2CE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2620B-6381-491B-A9B4-46293E3BFD49}">
      <dsp:nvSpPr>
        <dsp:cNvPr id="0" name=""/>
        <dsp:cNvSpPr/>
      </dsp:nvSpPr>
      <dsp:spPr>
        <a:xfrm>
          <a:off x="2301974" y="1071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47F3B-5280-4F72-B04E-B54EC6231B7C}">
      <dsp:nvSpPr>
        <dsp:cNvPr id="0" name=""/>
        <dsp:cNvSpPr/>
      </dsp:nvSpPr>
      <dsp:spPr>
        <a:xfrm>
          <a:off x="2769974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17CDB-DAE5-4571-AE87-8BFE17DB3769}">
      <dsp:nvSpPr>
        <dsp:cNvPr id="0" name=""/>
        <dsp:cNvSpPr/>
      </dsp:nvSpPr>
      <dsp:spPr>
        <a:xfrm>
          <a:off x="1599974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Population statistics in Frankfurt</a:t>
          </a:r>
        </a:p>
      </dsp:txBody>
      <dsp:txXfrm>
        <a:off x="1599974" y="2987140"/>
        <a:ext cx="3600000" cy="720000"/>
      </dsp:txXfrm>
    </dsp:sp>
    <dsp:sp modelId="{8B7DF600-50CB-4757-9090-09AC21284674}">
      <dsp:nvSpPr>
        <dsp:cNvPr id="0" name=""/>
        <dsp:cNvSpPr/>
      </dsp:nvSpPr>
      <dsp:spPr>
        <a:xfrm>
          <a:off x="6531975" y="1071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96560-F162-4CD5-AFF9-EB3EE96288F8}">
      <dsp:nvSpPr>
        <dsp:cNvPr id="0" name=""/>
        <dsp:cNvSpPr/>
      </dsp:nvSpPr>
      <dsp:spPr>
        <a:xfrm>
          <a:off x="6999975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6A41F-8CD3-4224-A9C0-090E3DE1E04E}">
      <dsp:nvSpPr>
        <dsp:cNvPr id="0" name=""/>
        <dsp:cNvSpPr/>
      </dsp:nvSpPr>
      <dsp:spPr>
        <a:xfrm>
          <a:off x="5829975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Average ages, families, foreigners, Germans with a migration background</a:t>
          </a:r>
        </a:p>
      </dsp:txBody>
      <dsp:txXfrm>
        <a:off x="5829975" y="298714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1DAE4-D465-4233-B8FD-427DD98FA077}">
      <dsp:nvSpPr>
        <dsp:cNvPr id="0" name=""/>
        <dsp:cNvSpPr/>
      </dsp:nvSpPr>
      <dsp:spPr>
        <a:xfrm>
          <a:off x="1736886" y="322895"/>
          <a:ext cx="1486943" cy="1486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9215E-4263-434A-AF7A-3114C76CF880}">
      <dsp:nvSpPr>
        <dsp:cNvPr id="0" name=""/>
        <dsp:cNvSpPr/>
      </dsp:nvSpPr>
      <dsp:spPr>
        <a:xfrm>
          <a:off x="356153" y="1907453"/>
          <a:ext cx="4248408" cy="63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LIME</a:t>
          </a:r>
          <a:endParaRPr lang="en-US" sz="3600" kern="1200"/>
        </a:p>
      </dsp:txBody>
      <dsp:txXfrm>
        <a:off x="356153" y="1907453"/>
        <a:ext cx="4248408" cy="637261"/>
      </dsp:txXfrm>
    </dsp:sp>
    <dsp:sp modelId="{4A1E935A-1BCC-426E-90E2-238F86AC38DB}">
      <dsp:nvSpPr>
        <dsp:cNvPr id="0" name=""/>
        <dsp:cNvSpPr/>
      </dsp:nvSpPr>
      <dsp:spPr>
        <a:xfrm>
          <a:off x="13009" y="2574254"/>
          <a:ext cx="4934696" cy="3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-Approximate a black-box model by a simple linear surrogate model locally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-In some cases faster than SHAP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-It does not work out-of-the-box on all models</a:t>
          </a:r>
          <a:endParaRPr lang="en-US" sz="1700" kern="1200" dirty="0"/>
        </a:p>
      </dsp:txBody>
      <dsp:txXfrm>
        <a:off x="13009" y="2574254"/>
        <a:ext cx="4934696" cy="34622"/>
      </dsp:txXfrm>
    </dsp:sp>
    <dsp:sp modelId="{824D251A-2276-4C04-ACAA-96A883C1BF28}">
      <dsp:nvSpPr>
        <dsp:cNvPr id="0" name=""/>
        <dsp:cNvSpPr/>
      </dsp:nvSpPr>
      <dsp:spPr>
        <a:xfrm>
          <a:off x="7610587" y="322895"/>
          <a:ext cx="1486943" cy="1486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DC35E-FB07-46EE-88B5-6D00CCED4CE1}">
      <dsp:nvSpPr>
        <dsp:cNvPr id="0" name=""/>
        <dsp:cNvSpPr/>
      </dsp:nvSpPr>
      <dsp:spPr>
        <a:xfrm>
          <a:off x="6229854" y="1907453"/>
          <a:ext cx="4248408" cy="63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SHAP</a:t>
          </a:r>
          <a:endParaRPr lang="en-US" sz="3600" kern="1200"/>
        </a:p>
      </dsp:txBody>
      <dsp:txXfrm>
        <a:off x="6229854" y="1907453"/>
        <a:ext cx="4248408" cy="637261"/>
      </dsp:txXfrm>
    </dsp:sp>
    <dsp:sp modelId="{135AC5FF-2C77-4446-A0A8-C3617DEB2CE8}">
      <dsp:nvSpPr>
        <dsp:cNvPr id="0" name=""/>
        <dsp:cNvSpPr/>
      </dsp:nvSpPr>
      <dsp:spPr>
        <a:xfrm>
          <a:off x="5691177" y="2574254"/>
          <a:ext cx="5325762" cy="3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-To unify various model explanation methods: Model-Agnostic or Model-Specific Approximations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-Based on the game theory „Shapley Values“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-Shapley value is the average contribution of features which are predicting in different situation</a:t>
          </a:r>
          <a:endParaRPr lang="en-US" sz="1700" kern="1200" dirty="0"/>
        </a:p>
      </dsp:txBody>
      <dsp:txXfrm>
        <a:off x="5691177" y="2574254"/>
        <a:ext cx="5325762" cy="34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9.03012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offenedaten.frankfurt.de/dataset/stadtteilprofile-bevoelkerung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s.nips.cc/paper/7062-a-unified-approach-to-interpreting-model-prediction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www.youtube.com/watch?v=d4PPMpdUCz8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35975801_InterpretML_A_Unified_Framework_for_Machine_Learning_Interpretabilit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ix360.readthedocs.io/en/latest/?badge=lates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9.03012.pdf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INTERPRETML vs AIX 360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de-DE" dirty="0"/>
              <a:t>Using S</a:t>
            </a:r>
            <a:r>
              <a:rPr lang="en-US" dirty="0"/>
              <a:t>HAP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BEBF72-083D-44E3-BCF3-E56B362CF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23" y="599724"/>
            <a:ext cx="9163560" cy="520032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C3BCC-0AC5-4AF0-9ADB-E78973DD60C3}"/>
              </a:ext>
            </a:extLst>
          </p:cNvPr>
          <p:cNvSpPr txBox="1"/>
          <p:nvPr/>
        </p:nvSpPr>
        <p:spPr>
          <a:xfrm>
            <a:off x="9158046" y="6465039"/>
            <a:ext cx="30339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Source: </a:t>
            </a:r>
            <a:r>
              <a:rPr lang="en-US" sz="700" dirty="0"/>
              <a:t>One Explanation Does Not Fit All: A Toolkit and Taxonomy of AI </a:t>
            </a:r>
            <a:r>
              <a:rPr lang="en-US" sz="700" dirty="0" err="1"/>
              <a:t>Explainability</a:t>
            </a:r>
            <a:r>
              <a:rPr lang="en-US" sz="700" dirty="0"/>
              <a:t> Techniques </a:t>
            </a:r>
            <a:r>
              <a:rPr lang="en-US" sz="800" dirty="0">
                <a:hlinkClick r:id="rId3"/>
              </a:rPr>
              <a:t>https://arxiv.org/pdf/1909.03012.pdf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68996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562-79FA-466D-AC2B-7BFA8D4B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Examples =&gt; AIX360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1730B-3910-45B4-BF2D-5F519DAC2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010" y="2476546"/>
            <a:ext cx="7567316" cy="9221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8482F-A8E7-41C5-BB0D-9AAD9F61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010" y="3961198"/>
            <a:ext cx="712531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2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0E1610-BDB0-4E67-B0F8-BF7CA5CBE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3" y="4367814"/>
            <a:ext cx="7148179" cy="200423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B0E52B-7EC4-475F-99B2-91F4B7BC7760}"/>
              </a:ext>
            </a:extLst>
          </p:cNvPr>
          <p:cNvSpPr txBox="1">
            <a:spLocks/>
          </p:cNvSpPr>
          <p:nvPr/>
        </p:nvSpPr>
        <p:spPr>
          <a:xfrm>
            <a:off x="581191" y="755165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Examples =&gt; AIX360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7C8645-277C-4BC4-AF56-640217F0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44" y="4367814"/>
            <a:ext cx="3320803" cy="2277122"/>
          </a:xfrm>
          <a:prstGeom prst="rect">
            <a:avLst/>
          </a:prstGeom>
        </p:spPr>
      </p:pic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C10357A-93FB-477A-904A-12372440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821" y="2124206"/>
            <a:ext cx="7590178" cy="236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4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8E539AD-33A6-43E3-8473-1C5B6499D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4B067C-8E48-4EDA-B22D-6C5482B9B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A31678-B57E-4AA3-93CC-2B2A6C53E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rgbClr val="237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C0B164-FA5E-474E-8E8B-C6F6847F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4EF234-7FAB-4F3C-9A3E-A9B97740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1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64DCC2-2CB7-46E6-A861-0FF11FC9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70" y="2546902"/>
            <a:ext cx="3032061" cy="19480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52C9A40-4A50-4228-9C38-A7C4807D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3641" y="638174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9D8E8C-3236-49D7-84F6-214A4456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774" y="1063221"/>
            <a:ext cx="3033384" cy="194894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D7503E9-9D5A-4A58-B9F7-87E42E071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9024" y="3568647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BB7D2E7-FEEE-44C9-81FB-C07B86990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992" y="4001617"/>
            <a:ext cx="3033384" cy="194894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CF2E60F-9D3E-4EC9-A8F7-9D77131E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7305" y="638175"/>
            <a:ext cx="3682784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0F0F26-36E4-44B5-ACF4-D5340D8909D9}"/>
              </a:ext>
            </a:extLst>
          </p:cNvPr>
          <p:cNvSpPr txBox="1">
            <a:spLocks/>
          </p:cNvSpPr>
          <p:nvPr/>
        </p:nvSpPr>
        <p:spPr>
          <a:xfrm>
            <a:off x="8341123" y="1656292"/>
            <a:ext cx="3150659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Examples =&gt; </a:t>
            </a:r>
            <a:r>
              <a:rPr lang="en-US" sz="3600" dirty="0" err="1">
                <a:solidFill>
                  <a:srgbClr val="FFFFFF"/>
                </a:solidFill>
              </a:rPr>
              <a:t>Interpretml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2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A0F4CC-F443-40C1-B000-84065080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F3DAE6-FFD2-4E7C-8FB8-E958A258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F7A394-B482-4D36-A98E-11A3212A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910B0D-8E24-46E7-93D7-329948C6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5609383" cy="952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215A71-CFAF-4964-A613-D07F75FC1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035" y="453825"/>
            <a:ext cx="5596432" cy="983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50B144-4E5D-4E87-9F69-FB5792A7E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1907455"/>
            <a:ext cx="5609384" cy="3043090"/>
          </a:xfrm>
          <a:prstGeom prst="rect">
            <a:avLst/>
          </a:prstGeom>
        </p:spPr>
      </p:pic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8D30DD-4734-479F-9409-D8743A2E6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9035" y="1631147"/>
            <a:ext cx="5596432" cy="35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7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1C2B2-ED81-4599-9EF8-19DC51B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de-DE" sz="6600" dirty="0"/>
              <a:t>Conclusion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22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6B6D-92E3-4295-9DA4-B951F926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0A6C-5006-46C3-8D0C-55C69D99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07" y="2878899"/>
            <a:ext cx="11029615" cy="302124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Dataset</a:t>
            </a:r>
          </a:p>
          <a:p>
            <a:r>
              <a:rPr lang="de-DE" dirty="0"/>
              <a:t>SHAP</a:t>
            </a:r>
          </a:p>
          <a:p>
            <a:r>
              <a:rPr lang="de-DE" dirty="0"/>
              <a:t>SHAP VS LIME</a:t>
            </a:r>
          </a:p>
          <a:p>
            <a:r>
              <a:rPr lang="de-DE" dirty="0"/>
              <a:t>InterpretML</a:t>
            </a:r>
          </a:p>
          <a:p>
            <a:r>
              <a:rPr lang="de-DE" dirty="0"/>
              <a:t>AIX360</a:t>
            </a:r>
          </a:p>
          <a:p>
            <a:r>
              <a:rPr lang="de-DE" dirty="0"/>
              <a:t>InterpretML VS AIX360</a:t>
            </a:r>
          </a:p>
          <a:p>
            <a:r>
              <a:rPr lang="de-DE" dirty="0"/>
              <a:t>Examples &amp; Comparison</a:t>
            </a:r>
          </a:p>
          <a:p>
            <a:r>
              <a:rPr lang="de-DE" dirty="0"/>
              <a:t>Conclusion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6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086F3-AE5B-4938-90D6-526B901C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Dataset „Population in frankfurt“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4C40D7-9326-4703-9028-6502F822F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35392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8B408B5-34C4-46A1-9583-3057BC34067D}"/>
              </a:ext>
            </a:extLst>
          </p:cNvPr>
          <p:cNvSpPr txBox="1"/>
          <p:nvPr/>
        </p:nvSpPr>
        <p:spPr>
          <a:xfrm>
            <a:off x="8675721" y="6606531"/>
            <a:ext cx="3516279" cy="20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Source:</a:t>
            </a:r>
            <a:r>
              <a:rPr lang="en-US" sz="700" dirty="0">
                <a:hlinkClick r:id="rId7"/>
              </a:rPr>
              <a:t>https://www.offenedaten.frankfurt.de/dataset/stadtteilprofile-bevoelkerung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76083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A086F3-AE5B-4938-90D6-526B901C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Dataset „Population in frankfurt“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3D6229A-D3CF-4620-9ACB-D81EFBBB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32" y="1524001"/>
            <a:ext cx="7176736" cy="385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0FF0-BCD4-4C1F-B778-F576082A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„shap“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1AF3-3C85-4366-96B6-9D17BED8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28490"/>
            <a:ext cx="11029615" cy="3264806"/>
          </a:xfrm>
        </p:spPr>
        <p:txBody>
          <a:bodyPr/>
          <a:lstStyle/>
          <a:p>
            <a:r>
              <a:rPr lang="en-US" dirty="0"/>
              <a:t>unified framework for interpreting predictions</a:t>
            </a:r>
          </a:p>
          <a:p>
            <a:endParaRPr lang="en-US" dirty="0"/>
          </a:p>
          <a:p>
            <a:r>
              <a:rPr lang="en-US" dirty="0"/>
              <a:t>six methods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SHAP assigns each feature an importance value for a particular prediction. Its novel components include: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dirty="0"/>
              <a:t>the identification of a new class of additive feature importance measures 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dirty="0"/>
              <a:t>theoretical results showing there is a unique solution in this class with a set of desirable properties.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612DB-F943-4E3C-8C3C-A44CF09D39D6}"/>
              </a:ext>
            </a:extLst>
          </p:cNvPr>
          <p:cNvSpPr txBox="1"/>
          <p:nvPr/>
        </p:nvSpPr>
        <p:spPr>
          <a:xfrm>
            <a:off x="581192" y="1808699"/>
            <a:ext cx="290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SHapley</a:t>
            </a:r>
            <a:r>
              <a:rPr lang="en-US" sz="1400" dirty="0"/>
              <a:t> Additive </a:t>
            </a:r>
            <a:r>
              <a:rPr lang="en-US" sz="1400" dirty="0" err="1"/>
              <a:t>exPlanations</a:t>
            </a:r>
            <a:endParaRPr lang="en-US" sz="1100" b="1" dirty="0">
              <a:latin typeface="Tw Cen MT" panose="020B0602020104020603" pitchFamily="34" charset="0"/>
            </a:endParaRP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C3145-5EE8-4728-B17A-A1F4EDA6D85F}"/>
              </a:ext>
            </a:extLst>
          </p:cNvPr>
          <p:cNvSpPr txBox="1"/>
          <p:nvPr/>
        </p:nvSpPr>
        <p:spPr>
          <a:xfrm>
            <a:off x="8768433" y="6673334"/>
            <a:ext cx="34235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Source: </a:t>
            </a:r>
            <a:r>
              <a:rPr lang="en-US" sz="600" dirty="0">
                <a:hlinkClick r:id="rId2"/>
              </a:rPr>
              <a:t>http://papers.nips.cc/paper/7062-a-unified-approach-to-interpreting-model-predictions.pdf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77407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849BA-6ACE-4C6A-8BED-8C223DF4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SHAP vs lime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C2A8B3-7EA6-4420-B6EE-1D7FE9290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893019"/>
              </p:ext>
            </p:extLst>
          </p:nvPr>
        </p:nvGraphicFramePr>
        <p:xfrm>
          <a:off x="581025" y="2341565"/>
          <a:ext cx="11029950" cy="2931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CAC16D2-9A24-46A5-A36F-1347C3261B3E}"/>
              </a:ext>
            </a:extLst>
          </p:cNvPr>
          <p:cNvSpPr txBox="1"/>
          <p:nvPr/>
        </p:nvSpPr>
        <p:spPr>
          <a:xfrm>
            <a:off x="10102283" y="6655980"/>
            <a:ext cx="20897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Source</a:t>
            </a:r>
            <a:r>
              <a:rPr lang="en-US" sz="600" dirty="0">
                <a:hlinkClick r:id="rId7"/>
              </a:rPr>
              <a:t>https://www.youtube.com/watch?v=d4PPMpdUCz8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5072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E47CAD-CE38-4D1E-92AB-B7351DFF46E9}"/>
              </a:ext>
            </a:extLst>
          </p:cNvPr>
          <p:cNvGrpSpPr/>
          <p:nvPr/>
        </p:nvGrpSpPr>
        <p:grpSpPr>
          <a:xfrm>
            <a:off x="3225338" y="1518554"/>
            <a:ext cx="6337089" cy="1866900"/>
            <a:chOff x="3991395" y="2209800"/>
            <a:chExt cx="1591582" cy="1866900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459A5B1-5104-4C1D-98BB-C59A55EE40D5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8C2684-C5AD-4008-A016-DD172F13FC87}"/>
                </a:ext>
              </a:extLst>
            </p:cNvPr>
            <p:cNvSpPr txBox="1"/>
            <p:nvPr/>
          </p:nvSpPr>
          <p:spPr>
            <a:xfrm>
              <a:off x="4339970" y="2520852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„InterpretML“</a:t>
              </a:r>
              <a:endParaRPr lang="en-US" sz="4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4F3D49-7CDB-4957-B1FD-EAE9D9EAD327}"/>
              </a:ext>
            </a:extLst>
          </p:cNvPr>
          <p:cNvSpPr/>
          <p:nvPr/>
        </p:nvSpPr>
        <p:spPr>
          <a:xfrm flipV="1">
            <a:off x="2998782" y="2491813"/>
            <a:ext cx="6802091" cy="3770441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89DE1-CC71-4DD1-91EA-9A0897BC06B6}"/>
              </a:ext>
            </a:extLst>
          </p:cNvPr>
          <p:cNvSpPr txBox="1"/>
          <p:nvPr/>
        </p:nvSpPr>
        <p:spPr>
          <a:xfrm>
            <a:off x="3163785" y="3084945"/>
            <a:ext cx="6345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package enables practitioners to easily compare interpretability algorithms by exposing multiple methods under a unified API, and by having a built-in, extensible visualization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InterpretML</a:t>
            </a:r>
            <a:r>
              <a:rPr lang="en-US" dirty="0"/>
              <a:t> also includes the first implementation of the Explainable Boosting Machine, a powerful, interpretable, </a:t>
            </a:r>
            <a:r>
              <a:rPr lang="en-US" dirty="0" err="1"/>
              <a:t>glassbox</a:t>
            </a:r>
            <a:r>
              <a:rPr lang="en-US" dirty="0"/>
              <a:t> model that can be as accurate as many </a:t>
            </a:r>
            <a:r>
              <a:rPr lang="en-US" dirty="0" err="1"/>
              <a:t>blackbox</a:t>
            </a:r>
            <a:r>
              <a:rPr lang="en-US" dirty="0"/>
              <a:t> models.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C80D5-4732-45A3-B4F8-424BC2587C13}"/>
              </a:ext>
            </a:extLst>
          </p:cNvPr>
          <p:cNvSpPr txBox="1"/>
          <p:nvPr/>
        </p:nvSpPr>
        <p:spPr>
          <a:xfrm>
            <a:off x="6723245" y="6593608"/>
            <a:ext cx="55723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Source: </a:t>
            </a:r>
            <a:r>
              <a:rPr lang="en-US" sz="700" dirty="0">
                <a:hlinkClick r:id="rId2"/>
              </a:rPr>
              <a:t>https://www.researchgate.net/publication/335975801_InterpretML_A_Unified_Framework_for_Machine_Learning_Interpretability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256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595C4C-648D-4506-B43B-645D52E0619B}"/>
              </a:ext>
            </a:extLst>
          </p:cNvPr>
          <p:cNvGrpSpPr/>
          <p:nvPr/>
        </p:nvGrpSpPr>
        <p:grpSpPr>
          <a:xfrm>
            <a:off x="3225338" y="1518554"/>
            <a:ext cx="6337089" cy="1866900"/>
            <a:chOff x="3991395" y="2209800"/>
            <a:chExt cx="1591582" cy="18669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E5DC1723-8AC7-4CE4-9122-07182F763733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080771-948C-4A01-8522-A50EBE9AA8A5}"/>
                </a:ext>
              </a:extLst>
            </p:cNvPr>
            <p:cNvSpPr txBox="1"/>
            <p:nvPr/>
          </p:nvSpPr>
          <p:spPr>
            <a:xfrm>
              <a:off x="4339970" y="2346885"/>
              <a:ext cx="894432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„AIX 360</a:t>
              </a:r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”</a:t>
              </a: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9AF32A-E151-4C38-A4CF-279E62F35737}"/>
              </a:ext>
            </a:extLst>
          </p:cNvPr>
          <p:cNvSpPr/>
          <p:nvPr/>
        </p:nvSpPr>
        <p:spPr>
          <a:xfrm flipV="1">
            <a:off x="2998782" y="2491812"/>
            <a:ext cx="6802091" cy="386280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83E38-5FD6-4E25-BB6B-B1E916981F4C}"/>
              </a:ext>
            </a:extLst>
          </p:cNvPr>
          <p:cNvSpPr txBox="1"/>
          <p:nvPr/>
        </p:nvSpPr>
        <p:spPr>
          <a:xfrm>
            <a:off x="3816084" y="3168031"/>
            <a:ext cx="54885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AI </a:t>
            </a:r>
            <a:r>
              <a:rPr lang="en-US" sz="1600" dirty="0" err="1"/>
              <a:t>Explainbability</a:t>
            </a:r>
            <a:r>
              <a:rPr lang="en-US" sz="1600" dirty="0"/>
              <a:t> 360 toolkit is an open-source library that supports interpretability and </a:t>
            </a:r>
            <a:r>
              <a:rPr lang="en-US" sz="1600" dirty="0" err="1"/>
              <a:t>explainability</a:t>
            </a:r>
            <a:r>
              <a:rPr lang="en-US" sz="1600" dirty="0"/>
              <a:t> of data and machine learning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Local White Box Explainers -&gt; Contrastive Explainers, SHAP Explainers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Local Black Box Explainers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Global White Box Explainers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Directly Interpretable Unsupervised Explainers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Directly Interpretable Supervised Explainers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58996-916C-4437-B2DB-FABFCF32F557}"/>
              </a:ext>
            </a:extLst>
          </p:cNvPr>
          <p:cNvSpPr txBox="1"/>
          <p:nvPr/>
        </p:nvSpPr>
        <p:spPr>
          <a:xfrm>
            <a:off x="9158046" y="6557860"/>
            <a:ext cx="30339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Source: </a:t>
            </a:r>
            <a:r>
              <a:rPr lang="en-US" sz="800" dirty="0">
                <a:hlinkClick r:id="rId2"/>
              </a:rPr>
              <a:t>https://aix360.readthedocs.io/en/latest/?badge=latest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32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41E0301-8FC1-46A0-A15F-BFD0D70993A8}"/>
              </a:ext>
            </a:extLst>
          </p:cNvPr>
          <p:cNvGrpSpPr/>
          <p:nvPr/>
        </p:nvGrpSpPr>
        <p:grpSpPr>
          <a:xfrm>
            <a:off x="6031389" y="5623723"/>
            <a:ext cx="3570065" cy="688697"/>
            <a:chOff x="743570" y="2142394"/>
            <a:chExt cx="4511846" cy="68869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93CA9D9-CDC0-4B6E-8CD2-D53F35647A13}"/>
                </a:ext>
              </a:extLst>
            </p:cNvPr>
            <p:cNvSpPr/>
            <p:nvPr/>
          </p:nvSpPr>
          <p:spPr>
            <a:xfrm>
              <a:off x="743570" y="2169035"/>
              <a:ext cx="662057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823FEDF-6FAA-4F7B-B6CF-DF3D4F91F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17" y="2300866"/>
              <a:ext cx="398394" cy="39839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172A9D-B0D4-4B77-800B-F3712D2FA8EB}"/>
                </a:ext>
              </a:extLst>
            </p:cNvPr>
            <p:cNvSpPr txBox="1"/>
            <p:nvPr/>
          </p:nvSpPr>
          <p:spPr>
            <a:xfrm>
              <a:off x="1435199" y="2142394"/>
              <a:ext cx="382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IX 360 IBM: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C385B4-F75A-407F-8DC3-F771DE26AAB1}"/>
                </a:ext>
              </a:extLst>
            </p:cNvPr>
            <p:cNvSpPr txBox="1"/>
            <p:nvPr/>
          </p:nvSpPr>
          <p:spPr>
            <a:xfrm>
              <a:off x="1490977" y="2505344"/>
              <a:ext cx="3589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Apache License 2.0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49A833-C950-4ADB-8E40-93297710672A}"/>
              </a:ext>
            </a:extLst>
          </p:cNvPr>
          <p:cNvGrpSpPr/>
          <p:nvPr/>
        </p:nvGrpSpPr>
        <p:grpSpPr>
          <a:xfrm>
            <a:off x="1992637" y="1453041"/>
            <a:ext cx="6730432" cy="1441592"/>
            <a:chOff x="3991395" y="2209800"/>
            <a:chExt cx="1591582" cy="18669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DDEA7C62-29AF-42DC-A9B8-E36B4C71F53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7E2313-860A-4E6B-812D-615659C19CEA}"/>
                </a:ext>
              </a:extLst>
            </p:cNvPr>
            <p:cNvSpPr txBox="1"/>
            <p:nvPr/>
          </p:nvSpPr>
          <p:spPr>
            <a:xfrm>
              <a:off x="4177123" y="2723141"/>
              <a:ext cx="1168518" cy="597868"/>
            </a:xfrm>
            <a:prstGeom prst="rect">
              <a:avLst/>
            </a:prstGeom>
            <a:solidFill>
              <a:srgbClr val="5D737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AIX 360 vs </a:t>
              </a:r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InterpretML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26FE8F4-4F45-4E6D-B85C-73567C366894}"/>
              </a:ext>
            </a:extLst>
          </p:cNvPr>
          <p:cNvSpPr/>
          <p:nvPr/>
        </p:nvSpPr>
        <p:spPr>
          <a:xfrm flipV="1">
            <a:off x="1728276" y="2427694"/>
            <a:ext cx="7224296" cy="278908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6504F2-5C60-4945-BBAF-C4F5BF3639DE}"/>
              </a:ext>
            </a:extLst>
          </p:cNvPr>
          <p:cNvSpPr/>
          <p:nvPr/>
        </p:nvSpPr>
        <p:spPr>
          <a:xfrm>
            <a:off x="2297063" y="5650364"/>
            <a:ext cx="662056" cy="662056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4CE6F2-4BA5-459E-9063-91F689E18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42" y="5820052"/>
            <a:ext cx="346006" cy="346006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C34C561-6410-4DD0-A1CC-900E42E26AB0}"/>
              </a:ext>
            </a:extLst>
          </p:cNvPr>
          <p:cNvGrpSpPr/>
          <p:nvPr/>
        </p:nvGrpSpPr>
        <p:grpSpPr>
          <a:xfrm>
            <a:off x="3097015" y="5629572"/>
            <a:ext cx="2530233" cy="559753"/>
            <a:chOff x="1435199" y="2142394"/>
            <a:chExt cx="3820217" cy="55975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C79F413-3974-416A-8E34-AFDA481BC9DB}"/>
                </a:ext>
              </a:extLst>
            </p:cNvPr>
            <p:cNvSpPr txBox="1"/>
            <p:nvPr/>
          </p:nvSpPr>
          <p:spPr>
            <a:xfrm>
              <a:off x="1435199" y="2142394"/>
              <a:ext cx="382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InterpretML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Microsoft: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502612-3E57-4CB7-B411-C3D9688DEBBD}"/>
                </a:ext>
              </a:extLst>
            </p:cNvPr>
            <p:cNvSpPr txBox="1"/>
            <p:nvPr/>
          </p:nvSpPr>
          <p:spPr>
            <a:xfrm>
              <a:off x="1435199" y="2425148"/>
              <a:ext cx="358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MIT License</a:t>
              </a:r>
            </a:p>
          </p:txBody>
        </p:sp>
      </p:grp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0BF09601-B93B-4481-8D03-6F3362504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43484"/>
              </p:ext>
            </p:extLst>
          </p:nvPr>
        </p:nvGraphicFramePr>
        <p:xfrm>
          <a:off x="1942679" y="3111426"/>
          <a:ext cx="683034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495">
                  <a:extLst>
                    <a:ext uri="{9D8B030D-6E8A-4147-A177-3AD203B41FA5}">
                      <a16:colId xmlns:a16="http://schemas.microsoft.com/office/drawing/2014/main" val="4159137650"/>
                    </a:ext>
                  </a:extLst>
                </a:gridCol>
                <a:gridCol w="487033">
                  <a:extLst>
                    <a:ext uri="{9D8B030D-6E8A-4147-A177-3AD203B41FA5}">
                      <a16:colId xmlns:a16="http://schemas.microsoft.com/office/drawing/2014/main" val="3257502119"/>
                    </a:ext>
                  </a:extLst>
                </a:gridCol>
                <a:gridCol w="975764">
                  <a:extLst>
                    <a:ext uri="{9D8B030D-6E8A-4147-A177-3AD203B41FA5}">
                      <a16:colId xmlns:a16="http://schemas.microsoft.com/office/drawing/2014/main" val="2903254450"/>
                    </a:ext>
                  </a:extLst>
                </a:gridCol>
                <a:gridCol w="975764">
                  <a:extLst>
                    <a:ext uri="{9D8B030D-6E8A-4147-A177-3AD203B41FA5}">
                      <a16:colId xmlns:a16="http://schemas.microsoft.com/office/drawing/2014/main" val="3234124307"/>
                    </a:ext>
                  </a:extLst>
                </a:gridCol>
                <a:gridCol w="975764">
                  <a:extLst>
                    <a:ext uri="{9D8B030D-6E8A-4147-A177-3AD203B41FA5}">
                      <a16:colId xmlns:a16="http://schemas.microsoft.com/office/drawing/2014/main" val="2974420"/>
                    </a:ext>
                  </a:extLst>
                </a:gridCol>
                <a:gridCol w="975764">
                  <a:extLst>
                    <a:ext uri="{9D8B030D-6E8A-4147-A177-3AD203B41FA5}">
                      <a16:colId xmlns:a16="http://schemas.microsoft.com/office/drawing/2014/main" val="1882030612"/>
                    </a:ext>
                  </a:extLst>
                </a:gridCol>
                <a:gridCol w="975764">
                  <a:extLst>
                    <a:ext uri="{9D8B030D-6E8A-4147-A177-3AD203B41FA5}">
                      <a16:colId xmlns:a16="http://schemas.microsoft.com/office/drawing/2014/main" val="33749729"/>
                    </a:ext>
                  </a:extLst>
                </a:gridCol>
              </a:tblGrid>
              <a:tr h="342798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Toolkit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Data Explanations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Directly</a:t>
                      </a:r>
                      <a:r>
                        <a:rPr lang="en-US" sz="1100" dirty="0"/>
                        <a:t> Interpretable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Local Post-Hoc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Global Post-Hoc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Persona-Specific Explanations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Metrics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552970"/>
                  </a:ext>
                </a:extLst>
              </a:tr>
              <a:tr h="342798">
                <a:tc>
                  <a:txBody>
                    <a:bodyPr/>
                    <a:lstStyle/>
                    <a:p>
                      <a:r>
                        <a:rPr lang="de-DE" dirty="0"/>
                        <a:t>AIX360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83371"/>
                  </a:ext>
                </a:extLst>
              </a:tr>
              <a:tr h="342798">
                <a:tc>
                  <a:txBody>
                    <a:bodyPr/>
                    <a:lstStyle/>
                    <a:p>
                      <a:r>
                        <a:rPr lang="de-DE" dirty="0"/>
                        <a:t>InterpretML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48361"/>
                  </a:ext>
                </a:extLst>
              </a:tr>
            </a:tbl>
          </a:graphicData>
        </a:graphic>
      </p:graphicFrame>
      <p:pic>
        <p:nvPicPr>
          <p:cNvPr id="50" name="Graphic 49" descr="Badge Tick1">
            <a:extLst>
              <a:ext uri="{FF2B5EF4-FFF2-40B4-BE49-F238E27FC236}">
                <a16:creationId xmlns:a16="http://schemas.microsoft.com/office/drawing/2014/main" id="{3118CE41-7700-4929-AAF0-D7DEE5182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4249" y="3909974"/>
            <a:ext cx="292858" cy="292858"/>
          </a:xfrm>
          <a:prstGeom prst="rect">
            <a:avLst/>
          </a:prstGeom>
        </p:spPr>
      </p:pic>
      <p:pic>
        <p:nvPicPr>
          <p:cNvPr id="51" name="Graphic 50" descr="Badge Tick1">
            <a:extLst>
              <a:ext uri="{FF2B5EF4-FFF2-40B4-BE49-F238E27FC236}">
                <a16:creationId xmlns:a16="http://schemas.microsoft.com/office/drawing/2014/main" id="{21E26E8F-5190-4083-B759-A1DB11F6A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9469" y="3909974"/>
            <a:ext cx="292858" cy="292858"/>
          </a:xfrm>
          <a:prstGeom prst="rect">
            <a:avLst/>
          </a:prstGeom>
        </p:spPr>
      </p:pic>
      <p:pic>
        <p:nvPicPr>
          <p:cNvPr id="52" name="Graphic 51" descr="Badge Tick1">
            <a:extLst>
              <a:ext uri="{FF2B5EF4-FFF2-40B4-BE49-F238E27FC236}">
                <a16:creationId xmlns:a16="http://schemas.microsoft.com/office/drawing/2014/main" id="{4F66783B-19EC-4D8C-B4FC-7C0A6C34D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3995" y="3909974"/>
            <a:ext cx="292858" cy="292858"/>
          </a:xfrm>
          <a:prstGeom prst="rect">
            <a:avLst/>
          </a:prstGeom>
        </p:spPr>
      </p:pic>
      <p:pic>
        <p:nvPicPr>
          <p:cNvPr id="53" name="Graphic 52" descr="Badge Tick1">
            <a:extLst>
              <a:ext uri="{FF2B5EF4-FFF2-40B4-BE49-F238E27FC236}">
                <a16:creationId xmlns:a16="http://schemas.microsoft.com/office/drawing/2014/main" id="{9281C99A-07B6-4EF6-AFCB-0EC8166A7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9055" y="3909974"/>
            <a:ext cx="292858" cy="292858"/>
          </a:xfrm>
          <a:prstGeom prst="rect">
            <a:avLst/>
          </a:prstGeom>
        </p:spPr>
      </p:pic>
      <p:pic>
        <p:nvPicPr>
          <p:cNvPr id="54" name="Graphic 53" descr="Badge Tick1">
            <a:extLst>
              <a:ext uri="{FF2B5EF4-FFF2-40B4-BE49-F238E27FC236}">
                <a16:creationId xmlns:a16="http://schemas.microsoft.com/office/drawing/2014/main" id="{C378280C-37DF-46A6-AE3C-F50251463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0249" y="3913356"/>
            <a:ext cx="292858" cy="292858"/>
          </a:xfrm>
          <a:prstGeom prst="rect">
            <a:avLst/>
          </a:prstGeom>
        </p:spPr>
      </p:pic>
      <p:pic>
        <p:nvPicPr>
          <p:cNvPr id="55" name="Graphic 54" descr="Badge Tick1">
            <a:extLst>
              <a:ext uri="{FF2B5EF4-FFF2-40B4-BE49-F238E27FC236}">
                <a16:creationId xmlns:a16="http://schemas.microsoft.com/office/drawing/2014/main" id="{056EBD17-4C11-458C-B60E-F7A6588B7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1970" y="3909974"/>
            <a:ext cx="292858" cy="292858"/>
          </a:xfrm>
          <a:prstGeom prst="rect">
            <a:avLst/>
          </a:prstGeom>
        </p:spPr>
      </p:pic>
      <p:pic>
        <p:nvPicPr>
          <p:cNvPr id="56" name="Graphic 55" descr="Badge Tick1">
            <a:extLst>
              <a:ext uri="{FF2B5EF4-FFF2-40B4-BE49-F238E27FC236}">
                <a16:creationId xmlns:a16="http://schemas.microsoft.com/office/drawing/2014/main" id="{A828A742-1B96-40F8-A3CD-360AC6BF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8287" y="4257460"/>
            <a:ext cx="292858" cy="292858"/>
          </a:xfrm>
          <a:prstGeom prst="rect">
            <a:avLst/>
          </a:prstGeom>
        </p:spPr>
      </p:pic>
      <p:pic>
        <p:nvPicPr>
          <p:cNvPr id="57" name="Graphic 56" descr="Badge Tick1">
            <a:extLst>
              <a:ext uri="{FF2B5EF4-FFF2-40B4-BE49-F238E27FC236}">
                <a16:creationId xmlns:a16="http://schemas.microsoft.com/office/drawing/2014/main" id="{7E2840DF-D116-4CA2-839D-793BD891F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3736" y="4257460"/>
            <a:ext cx="292858" cy="292858"/>
          </a:xfrm>
          <a:prstGeom prst="rect">
            <a:avLst/>
          </a:prstGeom>
        </p:spPr>
      </p:pic>
      <p:pic>
        <p:nvPicPr>
          <p:cNvPr id="58" name="Graphic 57" descr="Badge Tick1">
            <a:extLst>
              <a:ext uri="{FF2B5EF4-FFF2-40B4-BE49-F238E27FC236}">
                <a16:creationId xmlns:a16="http://schemas.microsoft.com/office/drawing/2014/main" id="{29218355-8A76-4480-8A18-9B01B4F80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9055" y="4264323"/>
            <a:ext cx="292858" cy="29285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F7CDBF1-BBAD-47FB-B899-D4B2E1C5DFC9}"/>
              </a:ext>
            </a:extLst>
          </p:cNvPr>
          <p:cNvSpPr txBox="1"/>
          <p:nvPr/>
        </p:nvSpPr>
        <p:spPr>
          <a:xfrm>
            <a:off x="9158046" y="6465039"/>
            <a:ext cx="30339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Source: </a:t>
            </a:r>
            <a:r>
              <a:rPr lang="en-US" sz="700" dirty="0"/>
              <a:t>One Explanation Does Not Fit All: A Toolkit and Taxonomy of AI </a:t>
            </a:r>
            <a:r>
              <a:rPr lang="en-US" sz="700" dirty="0" err="1"/>
              <a:t>Explainability</a:t>
            </a:r>
            <a:r>
              <a:rPr lang="en-US" sz="700" dirty="0"/>
              <a:t> Techniques </a:t>
            </a:r>
            <a:r>
              <a:rPr lang="en-US" sz="800" dirty="0">
                <a:hlinkClick r:id="rId6"/>
              </a:rPr>
              <a:t>https://arxiv.org/pdf/1909.03012.pdf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675502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Franklin Gothic Book</vt:lpstr>
      <vt:lpstr>Franklin Gothic Demi</vt:lpstr>
      <vt:lpstr>Gill Sans MT</vt:lpstr>
      <vt:lpstr>Tw Cen MT</vt:lpstr>
      <vt:lpstr>Wingdings 2</vt:lpstr>
      <vt:lpstr>DividendVTI</vt:lpstr>
      <vt:lpstr>INTERPRETML vs AIX 360</vt:lpstr>
      <vt:lpstr>Agenda</vt:lpstr>
      <vt:lpstr>Dataset „Population in frankfurt“</vt:lpstr>
      <vt:lpstr>Dataset „Population in frankfurt“</vt:lpstr>
      <vt:lpstr>„shap“ </vt:lpstr>
      <vt:lpstr>SHAP vs lime</vt:lpstr>
      <vt:lpstr>PowerPoint Presentation</vt:lpstr>
      <vt:lpstr>PowerPoint Presentation</vt:lpstr>
      <vt:lpstr>PowerPoint Presentation</vt:lpstr>
      <vt:lpstr>PowerPoint Presentation</vt:lpstr>
      <vt:lpstr>Examples =&gt; AIX360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2020-06-16T05:55:13Z</dcterms:created>
  <dcterms:modified xsi:type="dcterms:W3CDTF">2020-06-16T20:53:23Z</dcterms:modified>
</cp:coreProperties>
</file>