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4" r:id="rId2"/>
    <p:sldId id="312" r:id="rId3"/>
    <p:sldId id="311" r:id="rId4"/>
    <p:sldId id="334" r:id="rId5"/>
    <p:sldId id="340" r:id="rId6"/>
    <p:sldId id="341" r:id="rId7"/>
    <p:sldId id="269" r:id="rId8"/>
    <p:sldId id="335" r:id="rId9"/>
    <p:sldId id="339" r:id="rId10"/>
    <p:sldId id="316" r:id="rId11"/>
    <p:sldId id="336" r:id="rId12"/>
    <p:sldId id="322" r:id="rId13"/>
    <p:sldId id="337" r:id="rId14"/>
    <p:sldId id="271" r:id="rId15"/>
    <p:sldId id="338" r:id="rId16"/>
    <p:sldId id="33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373"/>
    <a:srgbClr val="FF5969"/>
    <a:srgbClr val="FFC730"/>
    <a:srgbClr val="52CDC0"/>
    <a:srgbClr val="81F9FF"/>
    <a:srgbClr val="00A0A8"/>
    <a:srgbClr val="FEC630"/>
    <a:srgbClr val="52CBBE"/>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2982" autoAdjust="0"/>
  </p:normalViewPr>
  <p:slideViewPr>
    <p:cSldViewPr snapToGrid="0">
      <p:cViewPr varScale="1">
        <p:scale>
          <a:sx n="104" d="100"/>
          <a:sy n="104" d="100"/>
        </p:scale>
        <p:origin x="13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2E70F-1F4D-4E71-801F-5FAE6A8CE48D}" type="datetimeFigureOut">
              <a:rPr lang="de-DE" smtClean="0"/>
              <a:t>28.05.2020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46896-4543-415E-8C81-2A0CF2D83D1B}" type="slidenum">
              <a:rPr lang="de-DE" smtClean="0"/>
              <a:t>‹#›</a:t>
            </a:fld>
            <a:endParaRPr lang="de-DE"/>
          </a:p>
        </p:txBody>
      </p:sp>
    </p:spTree>
    <p:extLst>
      <p:ext uri="{BB962C8B-B14F-4D97-AF65-F5344CB8AC3E}">
        <p14:creationId xmlns:p14="http://schemas.microsoft.com/office/powerpoint/2010/main" val="5091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046896-4543-415E-8C81-2A0CF2D83D1B}" type="slidenum">
              <a:rPr lang="de-DE" smtClean="0"/>
              <a:t>1</a:t>
            </a:fld>
            <a:endParaRPr lang="de-DE"/>
          </a:p>
        </p:txBody>
      </p:sp>
    </p:spTree>
    <p:extLst>
      <p:ext uri="{BB962C8B-B14F-4D97-AF65-F5344CB8AC3E}">
        <p14:creationId xmlns:p14="http://schemas.microsoft.com/office/powerpoint/2010/main" val="264813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046896-4543-415E-8C81-2A0CF2D83D1B}" type="slidenum">
              <a:rPr lang="de-DE" smtClean="0"/>
              <a:t>14</a:t>
            </a:fld>
            <a:endParaRPr lang="de-DE"/>
          </a:p>
        </p:txBody>
      </p:sp>
    </p:spTree>
    <p:extLst>
      <p:ext uri="{BB962C8B-B14F-4D97-AF65-F5344CB8AC3E}">
        <p14:creationId xmlns:p14="http://schemas.microsoft.com/office/powerpoint/2010/main" val="322436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046896-4543-415E-8C81-2A0CF2D83D1B}" type="slidenum">
              <a:rPr lang="de-DE" smtClean="0"/>
              <a:t>15</a:t>
            </a:fld>
            <a:endParaRPr lang="de-DE"/>
          </a:p>
        </p:txBody>
      </p:sp>
    </p:spTree>
    <p:extLst>
      <p:ext uri="{BB962C8B-B14F-4D97-AF65-F5344CB8AC3E}">
        <p14:creationId xmlns:p14="http://schemas.microsoft.com/office/powerpoint/2010/main" val="1422982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28.05.2020</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dirty="0"/>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28.05.2020</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dirty="0"/>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aix360.readthedocs.io/en/latest/?badge=latest"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39616551_Special_Issue_Explainable_Machine_Learni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papers.nips.cc/paper/7062-a-unified-approach-to-interpreting-model-prediction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papers.nips.cc/paper/7062-a-unified-approach-to-interpreting-model-predictions.pdf"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papers.nips.cc/paper/7062-a-unified-approach-to-interpreting-model-predictions.pdf"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researchgate.net/publication/335975801_InterpretML_A_Unified_Framework_for_Machine_Learning_Interpretabilit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researchgate.net/publication/335975801_InterpretML_A_Unified_Framework_for_Machine_Learning_Interpretabilit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researchgate.net/publication/335975801_InterpretML_A_Unified_Framework_for_Machine_Learning_Interpreta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836585" y="757582"/>
            <a:ext cx="7278915" cy="4616648"/>
          </a:xfrm>
          <a:prstGeom prst="rect">
            <a:avLst/>
          </a:prstGeom>
          <a:noFill/>
        </p:spPr>
        <p:txBody>
          <a:bodyPr wrap="square" rtlCol="0">
            <a:spAutoFit/>
          </a:bodyPr>
          <a:lstStyle/>
          <a:p>
            <a:pPr algn="ctr"/>
            <a:r>
              <a:rPr lang="de-DE" sz="9800" dirty="0">
                <a:solidFill>
                  <a:srgbClr val="FF5969"/>
                </a:solidFill>
                <a:latin typeface="Tw Cen MT" panose="020B0602020104020603" pitchFamily="34" charset="0"/>
              </a:rPr>
              <a:t>INTERPRETML vs</a:t>
            </a:r>
          </a:p>
          <a:p>
            <a:pPr algn="ctr"/>
            <a:r>
              <a:rPr lang="de-DE" sz="9800" dirty="0">
                <a:solidFill>
                  <a:srgbClr val="FF5969"/>
                </a:solidFill>
                <a:latin typeface="Tw Cen MT" panose="020B0602020104020603" pitchFamily="34" charset="0"/>
              </a:rPr>
              <a:t>AIX 360 </a:t>
            </a:r>
            <a:endParaRPr lang="en-US" sz="98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49123" y="570042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265853"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87066"/>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61837"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10692" y="0"/>
            <a:ext cx="9982728" cy="6858000"/>
            <a:chOff x="491575" y="0"/>
            <a:chExt cx="9982728"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55095" y="3189607"/>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48250"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25230"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01596"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49741" y="3178498"/>
              <a:ext cx="2075861" cy="584775"/>
            </a:xfrm>
            <a:prstGeom prst="rect">
              <a:avLst/>
            </a:prstGeom>
            <a:noFill/>
          </p:spPr>
          <p:txBody>
            <a:bodyPr wrap="square" rtlCol="0">
              <a:spAutoFit/>
            </a:bodyPr>
            <a:lstStyle/>
            <a:p>
              <a:pPr algn="ctr"/>
              <a:endParaRPr lang="en-US" sz="32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58135"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1" name="TextBox 60">
            <a:extLst>
              <a:ext uri="{FF2B5EF4-FFF2-40B4-BE49-F238E27FC236}">
                <a16:creationId xmlns:a16="http://schemas.microsoft.com/office/drawing/2014/main" id="{C6C3425B-79C9-4250-A754-B3E0B1567379}"/>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62" name="TextBox 61">
            <a:extLst>
              <a:ext uri="{FF2B5EF4-FFF2-40B4-BE49-F238E27FC236}">
                <a16:creationId xmlns:a16="http://schemas.microsoft.com/office/drawing/2014/main" id="{B3BCEB37-570F-4DE4-BF5E-62AB4D679854}"/>
              </a:ext>
            </a:extLst>
          </p:cNvPr>
          <p:cNvSpPr txBox="1"/>
          <p:nvPr/>
        </p:nvSpPr>
        <p:spPr>
          <a:xfrm rot="16200000">
            <a:off x="-275548" y="3220384"/>
            <a:ext cx="2075861"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15602" y="23907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92750" y="3292935"/>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85564" y="3167390"/>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4" name="TextBox 33">
            <a:extLst>
              <a:ext uri="{FF2B5EF4-FFF2-40B4-BE49-F238E27FC236}">
                <a16:creationId xmlns:a16="http://schemas.microsoft.com/office/drawing/2014/main" id="{95C557A9-0BDA-4C5E-A970-72F2050D25A2}"/>
              </a:ext>
            </a:extLst>
          </p:cNvPr>
          <p:cNvSpPr txBox="1"/>
          <p:nvPr/>
        </p:nvSpPr>
        <p:spPr>
          <a:xfrm rot="16200000">
            <a:off x="-32457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pic>
        <p:nvPicPr>
          <p:cNvPr id="32" name="Picture 31">
            <a:extLst>
              <a:ext uri="{FF2B5EF4-FFF2-40B4-BE49-F238E27FC236}">
                <a16:creationId xmlns:a16="http://schemas.microsoft.com/office/drawing/2014/main" id="{81BB31EA-B314-4DC0-962E-792A4CA8A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030425" y="3247471"/>
            <a:ext cx="530600" cy="530600"/>
          </a:xfrm>
          <a:prstGeom prst="rect">
            <a:avLst/>
          </a:prstGeom>
        </p:spPr>
      </p:pic>
      <p:grpSp>
        <p:nvGrpSpPr>
          <p:cNvPr id="33" name="Group 32">
            <a:extLst>
              <a:ext uri="{FF2B5EF4-FFF2-40B4-BE49-F238E27FC236}">
                <a16:creationId xmlns:a16="http://schemas.microsoft.com/office/drawing/2014/main" id="{9B14F5D7-0D8C-451F-9172-348826C69CA1}"/>
              </a:ext>
            </a:extLst>
          </p:cNvPr>
          <p:cNvGrpSpPr/>
          <p:nvPr/>
        </p:nvGrpSpPr>
        <p:grpSpPr>
          <a:xfrm>
            <a:off x="3225338" y="1518554"/>
            <a:ext cx="6337089" cy="1866900"/>
            <a:chOff x="3991395" y="2209800"/>
            <a:chExt cx="1591582" cy="1866900"/>
          </a:xfrm>
          <a:solidFill>
            <a:schemeClr val="accent4">
              <a:lumMod val="60000"/>
              <a:lumOff val="40000"/>
            </a:schemeClr>
          </a:solidFill>
        </p:grpSpPr>
        <p:sp>
          <p:nvSpPr>
            <p:cNvPr id="35" name="Rectangle: Top Corners Rounded 34">
              <a:extLst>
                <a:ext uri="{FF2B5EF4-FFF2-40B4-BE49-F238E27FC236}">
                  <a16:creationId xmlns:a16="http://schemas.microsoft.com/office/drawing/2014/main" id="{E1F0A97E-5A1C-4A90-8802-B754C64ED113}"/>
                </a:ext>
              </a:extLst>
            </p:cNvPr>
            <p:cNvSpPr/>
            <p:nvPr/>
          </p:nvSpPr>
          <p:spPr>
            <a:xfrm>
              <a:off x="3991395"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7CA27B0-45C7-4282-ABCF-E041F26717B1}"/>
                </a:ext>
              </a:extLst>
            </p:cNvPr>
            <p:cNvSpPr txBox="1"/>
            <p:nvPr/>
          </p:nvSpPr>
          <p:spPr>
            <a:xfrm>
              <a:off x="4339970" y="2346885"/>
              <a:ext cx="894432" cy="1015663"/>
            </a:xfrm>
            <a:prstGeom prst="rect">
              <a:avLst/>
            </a:prstGeom>
            <a:grpFill/>
          </p:spPr>
          <p:txBody>
            <a:bodyPr wrap="square" rtlCol="0">
              <a:spAutoFit/>
            </a:bodyPr>
            <a:lstStyle/>
            <a:p>
              <a:pPr algn="ctr"/>
              <a:r>
                <a:rPr lang="de-DE" sz="6000" b="1" dirty="0">
                  <a:solidFill>
                    <a:srgbClr val="E6E7E9"/>
                  </a:solidFill>
                  <a:latin typeface="Tw Cen MT" panose="020B0602020104020603" pitchFamily="34" charset="0"/>
                </a:rPr>
                <a:t>„AIX 360</a:t>
              </a:r>
              <a:r>
                <a:rPr lang="en-US" sz="6000" b="1" dirty="0">
                  <a:solidFill>
                    <a:srgbClr val="E6E7E9"/>
                  </a:solidFill>
                  <a:latin typeface="Tw Cen MT" panose="020B0602020104020603" pitchFamily="34" charset="0"/>
                </a:rPr>
                <a:t>”</a:t>
              </a:r>
            </a:p>
          </p:txBody>
        </p:sp>
      </p:grpSp>
      <p:sp>
        <p:nvSpPr>
          <p:cNvPr id="37" name="Freeform: Shape 36">
            <a:extLst>
              <a:ext uri="{FF2B5EF4-FFF2-40B4-BE49-F238E27FC236}">
                <a16:creationId xmlns:a16="http://schemas.microsoft.com/office/drawing/2014/main" id="{E38BD272-3C5C-4172-91E0-FD2947608D3D}"/>
              </a:ext>
            </a:extLst>
          </p:cNvPr>
          <p:cNvSpPr/>
          <p:nvPr/>
        </p:nvSpPr>
        <p:spPr>
          <a:xfrm flipV="1">
            <a:off x="2998782" y="2491812"/>
            <a:ext cx="6802091" cy="386280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E543F20-F369-4B67-8555-B6486F4FF7C1}"/>
              </a:ext>
            </a:extLst>
          </p:cNvPr>
          <p:cNvSpPr txBox="1"/>
          <p:nvPr/>
        </p:nvSpPr>
        <p:spPr>
          <a:xfrm rot="16200000">
            <a:off x="9820153" y="3220544"/>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41" name="TextBox 40">
            <a:extLst>
              <a:ext uri="{FF2B5EF4-FFF2-40B4-BE49-F238E27FC236}">
                <a16:creationId xmlns:a16="http://schemas.microsoft.com/office/drawing/2014/main" id="{E9F1BA34-63A0-42D5-935D-63C7F453B325}"/>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4" name="TextBox 3">
            <a:extLst>
              <a:ext uri="{FF2B5EF4-FFF2-40B4-BE49-F238E27FC236}">
                <a16:creationId xmlns:a16="http://schemas.microsoft.com/office/drawing/2014/main" id="{7D96B5DD-8C65-4AD2-88A9-18012858677F}"/>
              </a:ext>
            </a:extLst>
          </p:cNvPr>
          <p:cNvSpPr txBox="1"/>
          <p:nvPr/>
        </p:nvSpPr>
        <p:spPr>
          <a:xfrm>
            <a:off x="3816084" y="3168031"/>
            <a:ext cx="5488562" cy="2893100"/>
          </a:xfrm>
          <a:prstGeom prst="rect">
            <a:avLst/>
          </a:prstGeom>
          <a:noFill/>
        </p:spPr>
        <p:txBody>
          <a:bodyPr wrap="square" rtlCol="0">
            <a:spAutoFit/>
          </a:bodyPr>
          <a:lstStyle/>
          <a:p>
            <a:r>
              <a:rPr lang="en-US" sz="1600" dirty="0"/>
              <a:t>The AI </a:t>
            </a:r>
            <a:r>
              <a:rPr lang="en-US" sz="1600" dirty="0" err="1"/>
              <a:t>Explainbability</a:t>
            </a:r>
            <a:r>
              <a:rPr lang="en-US" sz="1600" dirty="0"/>
              <a:t> 360 toolkit is an open-source library that supports interpretability and </a:t>
            </a:r>
            <a:r>
              <a:rPr lang="en-US" sz="1600" dirty="0" err="1"/>
              <a:t>explainability</a:t>
            </a:r>
            <a:r>
              <a:rPr lang="en-US" sz="1600" dirty="0"/>
              <a:t> of data and machine learning models.</a:t>
            </a:r>
          </a:p>
          <a:p>
            <a:pPr marL="285750" indent="-285750">
              <a:buFont typeface="Arial" panose="020B0604020202020204" pitchFamily="34" charset="0"/>
              <a:buChar char="•"/>
            </a:pPr>
            <a:endParaRPr lang="en-US" sz="1600" dirty="0"/>
          </a:p>
          <a:p>
            <a:r>
              <a:rPr lang="en-US" sz="1600" dirty="0"/>
              <a:t>Algorithms:</a:t>
            </a:r>
          </a:p>
          <a:p>
            <a:pPr marL="285750" indent="-285750">
              <a:buFont typeface="Arial" panose="020B0604020202020204" pitchFamily="34" charset="0"/>
              <a:buChar char="•"/>
            </a:pPr>
            <a:r>
              <a:rPr lang="en-US" sz="1600" dirty="0"/>
              <a:t>Local White Box Explainers -&gt; Contrastive Explainers, SHAP Explainers</a:t>
            </a:r>
          </a:p>
          <a:p>
            <a:pPr marL="285750" indent="-285750">
              <a:buFont typeface="Arial" panose="020B0604020202020204" pitchFamily="34" charset="0"/>
              <a:buChar char="•"/>
            </a:pPr>
            <a:r>
              <a:rPr lang="en-US" sz="1600" dirty="0"/>
              <a:t>Local Black Box Explainers</a:t>
            </a:r>
          </a:p>
          <a:p>
            <a:pPr marL="285750" indent="-285750">
              <a:buFont typeface="Arial" panose="020B0604020202020204" pitchFamily="34" charset="0"/>
              <a:buChar char="•"/>
            </a:pPr>
            <a:r>
              <a:rPr lang="en-US" sz="1600" dirty="0"/>
              <a:t>Global White Box Explainers</a:t>
            </a:r>
          </a:p>
          <a:p>
            <a:pPr marL="285750" indent="-285750">
              <a:buFont typeface="Arial" panose="020B0604020202020204" pitchFamily="34" charset="0"/>
              <a:buChar char="•"/>
            </a:pPr>
            <a:r>
              <a:rPr lang="en-US" sz="1600" dirty="0"/>
              <a:t>Directly Interpretable Unsupervised Explainers</a:t>
            </a:r>
          </a:p>
          <a:p>
            <a:pPr marL="285750" indent="-285750">
              <a:buFont typeface="Arial" panose="020B0604020202020204" pitchFamily="34" charset="0"/>
              <a:buChar char="•"/>
            </a:pPr>
            <a:r>
              <a:rPr lang="en-US" sz="1600" dirty="0"/>
              <a:t>Directly Interpretable Supervised Explainers</a:t>
            </a:r>
          </a:p>
        </p:txBody>
      </p:sp>
      <p:sp>
        <p:nvSpPr>
          <p:cNvPr id="43" name="TextBox 42">
            <a:extLst>
              <a:ext uri="{FF2B5EF4-FFF2-40B4-BE49-F238E27FC236}">
                <a16:creationId xmlns:a16="http://schemas.microsoft.com/office/drawing/2014/main" id="{69AB341B-D1EF-43C2-9714-DC66C40638EB}"/>
              </a:ext>
            </a:extLst>
          </p:cNvPr>
          <p:cNvSpPr txBox="1"/>
          <p:nvPr/>
        </p:nvSpPr>
        <p:spPr>
          <a:xfrm>
            <a:off x="2943677" y="138780"/>
            <a:ext cx="5265356" cy="215444"/>
          </a:xfrm>
          <a:prstGeom prst="rect">
            <a:avLst/>
          </a:prstGeom>
          <a:noFill/>
        </p:spPr>
        <p:txBody>
          <a:bodyPr wrap="square" rtlCol="0">
            <a:spAutoFit/>
          </a:bodyPr>
          <a:lstStyle/>
          <a:p>
            <a:r>
              <a:rPr lang="de-DE" sz="700" dirty="0"/>
              <a:t>Source: </a:t>
            </a:r>
            <a:r>
              <a:rPr lang="en-US" sz="800" dirty="0">
                <a:hlinkClick r:id="rId3"/>
              </a:rPr>
              <a:t>https://aix360.readthedocs.io/en/latest/?badge=latest</a:t>
            </a:r>
            <a:endParaRPr lang="en-US" sz="700" dirty="0"/>
          </a:p>
        </p:txBody>
      </p:sp>
    </p:spTree>
    <p:extLst>
      <p:ext uri="{BB962C8B-B14F-4D97-AF65-F5344CB8AC3E}">
        <p14:creationId xmlns:p14="http://schemas.microsoft.com/office/powerpoint/2010/main" val="13068610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15602" y="2390736"/>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92750" y="3292935"/>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85564" y="3167390"/>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4" name="TextBox 33">
            <a:extLst>
              <a:ext uri="{FF2B5EF4-FFF2-40B4-BE49-F238E27FC236}">
                <a16:creationId xmlns:a16="http://schemas.microsoft.com/office/drawing/2014/main" id="{95C557A9-0BDA-4C5E-A970-72F2050D25A2}"/>
              </a:ext>
            </a:extLst>
          </p:cNvPr>
          <p:cNvSpPr txBox="1"/>
          <p:nvPr/>
        </p:nvSpPr>
        <p:spPr>
          <a:xfrm rot="16200000">
            <a:off x="-32457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pic>
        <p:nvPicPr>
          <p:cNvPr id="32" name="Picture 31">
            <a:extLst>
              <a:ext uri="{FF2B5EF4-FFF2-40B4-BE49-F238E27FC236}">
                <a16:creationId xmlns:a16="http://schemas.microsoft.com/office/drawing/2014/main" id="{81BB31EA-B314-4DC0-962E-792A4CA8A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030425" y="3247471"/>
            <a:ext cx="530600" cy="530600"/>
          </a:xfrm>
          <a:prstGeom prst="rect">
            <a:avLst/>
          </a:prstGeom>
        </p:spPr>
      </p:pic>
      <p:grpSp>
        <p:nvGrpSpPr>
          <p:cNvPr id="33" name="Group 32">
            <a:extLst>
              <a:ext uri="{FF2B5EF4-FFF2-40B4-BE49-F238E27FC236}">
                <a16:creationId xmlns:a16="http://schemas.microsoft.com/office/drawing/2014/main" id="{9B14F5D7-0D8C-451F-9172-348826C69CA1}"/>
              </a:ext>
            </a:extLst>
          </p:cNvPr>
          <p:cNvGrpSpPr/>
          <p:nvPr/>
        </p:nvGrpSpPr>
        <p:grpSpPr>
          <a:xfrm>
            <a:off x="3225338" y="1518554"/>
            <a:ext cx="6337089" cy="1866900"/>
            <a:chOff x="3991395" y="2209800"/>
            <a:chExt cx="1591582" cy="1866900"/>
          </a:xfrm>
          <a:solidFill>
            <a:schemeClr val="accent4">
              <a:lumMod val="60000"/>
              <a:lumOff val="40000"/>
            </a:schemeClr>
          </a:solidFill>
        </p:grpSpPr>
        <p:sp>
          <p:nvSpPr>
            <p:cNvPr id="35" name="Rectangle: Top Corners Rounded 34">
              <a:extLst>
                <a:ext uri="{FF2B5EF4-FFF2-40B4-BE49-F238E27FC236}">
                  <a16:creationId xmlns:a16="http://schemas.microsoft.com/office/drawing/2014/main" id="{E1F0A97E-5A1C-4A90-8802-B754C64ED113}"/>
                </a:ext>
              </a:extLst>
            </p:cNvPr>
            <p:cNvSpPr/>
            <p:nvPr/>
          </p:nvSpPr>
          <p:spPr>
            <a:xfrm>
              <a:off x="3991395"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7CA27B0-45C7-4282-ABCF-E041F26717B1}"/>
                </a:ext>
              </a:extLst>
            </p:cNvPr>
            <p:cNvSpPr txBox="1"/>
            <p:nvPr/>
          </p:nvSpPr>
          <p:spPr>
            <a:xfrm>
              <a:off x="4339970" y="2346885"/>
              <a:ext cx="894432" cy="1015663"/>
            </a:xfrm>
            <a:prstGeom prst="rect">
              <a:avLst/>
            </a:prstGeom>
            <a:grpFill/>
          </p:spPr>
          <p:txBody>
            <a:bodyPr wrap="square" rtlCol="0">
              <a:spAutoFit/>
            </a:bodyPr>
            <a:lstStyle/>
            <a:p>
              <a:pPr algn="ctr"/>
              <a:r>
                <a:rPr lang="de-DE" sz="6000" b="1" dirty="0">
                  <a:solidFill>
                    <a:srgbClr val="E6E7E9"/>
                  </a:solidFill>
                  <a:latin typeface="Tw Cen MT" panose="020B0602020104020603" pitchFamily="34" charset="0"/>
                </a:rPr>
                <a:t>„AIX 360</a:t>
              </a:r>
              <a:r>
                <a:rPr lang="en-US" sz="6000" b="1" dirty="0">
                  <a:solidFill>
                    <a:srgbClr val="E6E7E9"/>
                  </a:solidFill>
                  <a:latin typeface="Tw Cen MT" panose="020B0602020104020603" pitchFamily="34" charset="0"/>
                </a:rPr>
                <a:t>”</a:t>
              </a:r>
            </a:p>
          </p:txBody>
        </p:sp>
      </p:grpSp>
      <p:sp>
        <p:nvSpPr>
          <p:cNvPr id="37" name="Freeform: Shape 36">
            <a:extLst>
              <a:ext uri="{FF2B5EF4-FFF2-40B4-BE49-F238E27FC236}">
                <a16:creationId xmlns:a16="http://schemas.microsoft.com/office/drawing/2014/main" id="{E38BD272-3C5C-4172-91E0-FD2947608D3D}"/>
              </a:ext>
            </a:extLst>
          </p:cNvPr>
          <p:cNvSpPr/>
          <p:nvPr/>
        </p:nvSpPr>
        <p:spPr>
          <a:xfrm flipV="1">
            <a:off x="2998782" y="2491812"/>
            <a:ext cx="6802091" cy="394479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TextBox 40">
            <a:extLst>
              <a:ext uri="{FF2B5EF4-FFF2-40B4-BE49-F238E27FC236}">
                <a16:creationId xmlns:a16="http://schemas.microsoft.com/office/drawing/2014/main" id="{6E688D0A-2E23-4765-841A-3B50FE3622B2}"/>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42" name="TextBox 41">
            <a:extLst>
              <a:ext uri="{FF2B5EF4-FFF2-40B4-BE49-F238E27FC236}">
                <a16:creationId xmlns:a16="http://schemas.microsoft.com/office/drawing/2014/main" id="{90A28310-6AC9-4DD2-B5B2-BAA5F447CBEC}"/>
              </a:ext>
            </a:extLst>
          </p:cNvPr>
          <p:cNvSpPr txBox="1"/>
          <p:nvPr/>
        </p:nvSpPr>
        <p:spPr>
          <a:xfrm rot="16200000">
            <a:off x="9820153" y="3220544"/>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43" name="TextBox 42">
            <a:extLst>
              <a:ext uri="{FF2B5EF4-FFF2-40B4-BE49-F238E27FC236}">
                <a16:creationId xmlns:a16="http://schemas.microsoft.com/office/drawing/2014/main" id="{36EB7377-D589-480C-AC1A-A2E16DA47F97}"/>
              </a:ext>
            </a:extLst>
          </p:cNvPr>
          <p:cNvSpPr txBox="1"/>
          <p:nvPr/>
        </p:nvSpPr>
        <p:spPr>
          <a:xfrm>
            <a:off x="3828943" y="3454345"/>
            <a:ext cx="5488562"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GradientExplainer</a:t>
            </a:r>
            <a:endParaRPr lang="en-US" sz="2800" dirty="0"/>
          </a:p>
          <a:p>
            <a:pPr marL="285750" indent="-285750">
              <a:buFont typeface="Arial" panose="020B0604020202020204" pitchFamily="34" charset="0"/>
              <a:buChar char="•"/>
            </a:pPr>
            <a:r>
              <a:rPr lang="en-US" sz="2800" dirty="0" err="1"/>
              <a:t>DeepExplainer</a:t>
            </a:r>
            <a:endParaRPr lang="en-US" sz="2800" dirty="0"/>
          </a:p>
          <a:p>
            <a:pPr marL="285750" indent="-285750">
              <a:buFont typeface="Arial" panose="020B0604020202020204" pitchFamily="34" charset="0"/>
              <a:buChar char="•"/>
            </a:pPr>
            <a:r>
              <a:rPr lang="en-US" sz="2800" dirty="0" err="1"/>
              <a:t>TreeExplainer</a:t>
            </a:r>
            <a:endParaRPr lang="en-US" sz="2800" dirty="0"/>
          </a:p>
          <a:p>
            <a:pPr marL="285750" indent="-285750">
              <a:buFont typeface="Arial" panose="020B0604020202020204" pitchFamily="34" charset="0"/>
              <a:buChar char="•"/>
            </a:pPr>
            <a:r>
              <a:rPr lang="en-US" sz="2800" dirty="0" err="1"/>
              <a:t>Linearexplainer</a:t>
            </a: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4523685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902093" y="3293678"/>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58793" y="3167388"/>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1049062" y="-4"/>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1" name="Group 80">
            <a:extLst>
              <a:ext uri="{FF2B5EF4-FFF2-40B4-BE49-F238E27FC236}">
                <a16:creationId xmlns:a16="http://schemas.microsoft.com/office/drawing/2014/main" id="{0A0A2F85-3E2C-476B-8E62-B717548433A3}"/>
              </a:ext>
            </a:extLst>
          </p:cNvPr>
          <p:cNvGrpSpPr/>
          <p:nvPr/>
        </p:nvGrpSpPr>
        <p:grpSpPr>
          <a:xfrm>
            <a:off x="6031389" y="5623723"/>
            <a:ext cx="3570065" cy="688697"/>
            <a:chOff x="743570" y="2142394"/>
            <a:chExt cx="4511846" cy="688697"/>
          </a:xfrm>
        </p:grpSpPr>
        <p:sp>
          <p:nvSpPr>
            <p:cNvPr id="82" name="Oval 81">
              <a:extLst>
                <a:ext uri="{FF2B5EF4-FFF2-40B4-BE49-F238E27FC236}">
                  <a16:creationId xmlns:a16="http://schemas.microsoft.com/office/drawing/2014/main" id="{318B48B8-244D-41F2-9F83-3060CA05A174}"/>
                </a:ext>
              </a:extLst>
            </p:cNvPr>
            <p:cNvSpPr/>
            <p:nvPr/>
          </p:nvSpPr>
          <p:spPr>
            <a:xfrm>
              <a:off x="743570" y="2169035"/>
              <a:ext cx="662057"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a:extLst>
                <a:ext uri="{FF2B5EF4-FFF2-40B4-BE49-F238E27FC236}">
                  <a16:creationId xmlns:a16="http://schemas.microsoft.com/office/drawing/2014/main" id="{9429314A-04FF-495D-B90D-A1D8431DA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17" y="2300866"/>
              <a:ext cx="398394" cy="398394"/>
            </a:xfrm>
            <a:prstGeom prst="rect">
              <a:avLst/>
            </a:prstGeom>
          </p:spPr>
        </p:pic>
        <p:sp>
          <p:nvSpPr>
            <p:cNvPr id="84" name="TextBox 83">
              <a:extLst>
                <a:ext uri="{FF2B5EF4-FFF2-40B4-BE49-F238E27FC236}">
                  <a16:creationId xmlns:a16="http://schemas.microsoft.com/office/drawing/2014/main" id="{21A3AFF0-965D-491F-834D-AAEF7912D3A1}"/>
                </a:ext>
              </a:extLst>
            </p:cNvPr>
            <p:cNvSpPr txBox="1"/>
            <p:nvPr/>
          </p:nvSpPr>
          <p:spPr>
            <a:xfrm>
              <a:off x="1435199" y="2142394"/>
              <a:ext cx="3820217" cy="369332"/>
            </a:xfrm>
            <a:prstGeom prst="rect">
              <a:avLst/>
            </a:prstGeom>
            <a:noFill/>
          </p:spPr>
          <p:txBody>
            <a:bodyPr wrap="square" rtlCol="0">
              <a:spAutoFit/>
            </a:bodyPr>
            <a:lstStyle/>
            <a:p>
              <a:r>
                <a:rPr lang="de-DE" dirty="0">
                  <a:solidFill>
                    <a:schemeClr val="tx1">
                      <a:lumMod val="75000"/>
                      <a:lumOff val="25000"/>
                    </a:schemeClr>
                  </a:solidFill>
                  <a:latin typeface="Tw Cen MT" panose="020B0602020104020603" pitchFamily="34" charset="0"/>
                </a:rPr>
                <a:t>A</a:t>
              </a:r>
              <a:r>
                <a:rPr lang="en-US" dirty="0">
                  <a:solidFill>
                    <a:schemeClr val="tx1">
                      <a:lumMod val="75000"/>
                      <a:lumOff val="25000"/>
                    </a:schemeClr>
                  </a:solidFill>
                  <a:latin typeface="Tw Cen MT" panose="020B0602020104020603" pitchFamily="34" charset="0"/>
                </a:rPr>
                <a:t>IX 360 IBM:</a:t>
              </a:r>
            </a:p>
          </p:txBody>
        </p:sp>
        <p:sp>
          <p:nvSpPr>
            <p:cNvPr id="85" name="TextBox 84">
              <a:extLst>
                <a:ext uri="{FF2B5EF4-FFF2-40B4-BE49-F238E27FC236}">
                  <a16:creationId xmlns:a16="http://schemas.microsoft.com/office/drawing/2014/main" id="{44B05412-315A-4EFD-A1BA-496D1B1315BD}"/>
                </a:ext>
              </a:extLst>
            </p:cNvPr>
            <p:cNvSpPr txBox="1"/>
            <p:nvPr/>
          </p:nvSpPr>
          <p:spPr>
            <a:xfrm>
              <a:off x="1490977" y="2505344"/>
              <a:ext cx="3589430" cy="276999"/>
            </a:xfrm>
            <a:prstGeom prst="rect">
              <a:avLst/>
            </a:prstGeom>
            <a:noFill/>
          </p:spPr>
          <p:txBody>
            <a:bodyPr wrap="square" rtlCol="0">
              <a:spAutoFit/>
            </a:bodyPr>
            <a:lstStyle/>
            <a:p>
              <a:r>
                <a:rPr lang="de-DE" sz="1200" dirty="0">
                  <a:solidFill>
                    <a:schemeClr val="tx1">
                      <a:lumMod val="75000"/>
                      <a:lumOff val="25000"/>
                    </a:schemeClr>
                  </a:solidFill>
                  <a:latin typeface="Tw Cen MT" panose="020B0602020104020603" pitchFamily="34" charset="0"/>
                </a:rPr>
                <a:t>Apache License 2.0</a:t>
              </a:r>
              <a:endParaRPr lang="en-US" sz="1200" dirty="0">
                <a:solidFill>
                  <a:schemeClr val="tx1">
                    <a:lumMod val="75000"/>
                    <a:lumOff val="25000"/>
                  </a:schemeClr>
                </a:solidFill>
                <a:latin typeface="Tw Cen MT" panose="020B0602020104020603" pitchFamily="34" charset="0"/>
              </a:endParaRPr>
            </a:p>
          </p:txBody>
        </p:sp>
      </p:grpSp>
      <p:sp>
        <p:nvSpPr>
          <p:cNvPr id="86" name="TextBox 85">
            <a:extLst>
              <a:ext uri="{FF2B5EF4-FFF2-40B4-BE49-F238E27FC236}">
                <a16:creationId xmlns:a16="http://schemas.microsoft.com/office/drawing/2014/main" id="{7ED2EABF-9289-41A6-A124-3115B588FFF1}"/>
              </a:ext>
            </a:extLst>
          </p:cNvPr>
          <p:cNvSpPr txBox="1"/>
          <p:nvPr/>
        </p:nvSpPr>
        <p:spPr>
          <a:xfrm rot="16200000">
            <a:off x="-32457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grpSp>
        <p:nvGrpSpPr>
          <p:cNvPr id="74" name="Group 73">
            <a:extLst>
              <a:ext uri="{FF2B5EF4-FFF2-40B4-BE49-F238E27FC236}">
                <a16:creationId xmlns:a16="http://schemas.microsoft.com/office/drawing/2014/main" id="{AF9C4F57-40D0-4EDD-9DBD-272E6BF9BC6C}"/>
              </a:ext>
            </a:extLst>
          </p:cNvPr>
          <p:cNvGrpSpPr/>
          <p:nvPr/>
        </p:nvGrpSpPr>
        <p:grpSpPr>
          <a:xfrm>
            <a:off x="2089629" y="1454436"/>
            <a:ext cx="6730432" cy="1441592"/>
            <a:chOff x="3991395" y="2209800"/>
            <a:chExt cx="1591582" cy="1866900"/>
          </a:xfrm>
          <a:solidFill>
            <a:schemeClr val="accent4">
              <a:lumMod val="60000"/>
              <a:lumOff val="40000"/>
            </a:schemeClr>
          </a:solidFill>
        </p:grpSpPr>
        <p:sp>
          <p:nvSpPr>
            <p:cNvPr id="87" name="Rectangle: Top Corners Rounded 86">
              <a:extLst>
                <a:ext uri="{FF2B5EF4-FFF2-40B4-BE49-F238E27FC236}">
                  <a16:creationId xmlns:a16="http://schemas.microsoft.com/office/drawing/2014/main" id="{96CF5DAD-1A2B-457B-9E00-D847503B3041}"/>
                </a:ext>
              </a:extLst>
            </p:cNvPr>
            <p:cNvSpPr/>
            <p:nvPr/>
          </p:nvSpPr>
          <p:spPr>
            <a:xfrm>
              <a:off x="3991395" y="2209800"/>
              <a:ext cx="1591582" cy="1866900"/>
            </a:xfrm>
            <a:prstGeom prst="round2SameRect">
              <a:avLst>
                <a:gd name="adj1" fmla="val 12063"/>
                <a:gd name="adj2" fmla="val 0"/>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8191250C-7B47-4535-BCA5-DF4FC24F6AB2}"/>
                </a:ext>
              </a:extLst>
            </p:cNvPr>
            <p:cNvSpPr txBox="1"/>
            <p:nvPr/>
          </p:nvSpPr>
          <p:spPr>
            <a:xfrm>
              <a:off x="4177123" y="2723141"/>
              <a:ext cx="1168518" cy="597868"/>
            </a:xfrm>
            <a:prstGeom prst="rect">
              <a:avLst/>
            </a:prstGeom>
            <a:solidFill>
              <a:srgbClr val="5D7373"/>
            </a:solidFill>
          </p:spPr>
          <p:txBody>
            <a:bodyPr wrap="square" rtlCol="0">
              <a:spAutoFit/>
            </a:bodyPr>
            <a:lstStyle/>
            <a:p>
              <a:pPr algn="ctr"/>
              <a:r>
                <a:rPr lang="en-US" sz="2400" b="1" dirty="0">
                  <a:solidFill>
                    <a:srgbClr val="F0EEF0"/>
                  </a:solidFill>
                  <a:latin typeface="Tw Cen MT" panose="020B0602020104020603" pitchFamily="34" charset="0"/>
                </a:rPr>
                <a:t>AIX 360 vs </a:t>
              </a:r>
              <a:r>
                <a:rPr lang="en-US" sz="2400" b="1" dirty="0" err="1">
                  <a:solidFill>
                    <a:srgbClr val="F0EEF0"/>
                  </a:solidFill>
                  <a:latin typeface="Tw Cen MT" panose="020B0602020104020603" pitchFamily="34" charset="0"/>
                </a:rPr>
                <a:t>InterpretML</a:t>
              </a:r>
              <a:endParaRPr lang="en-US" sz="2400" b="1" dirty="0">
                <a:solidFill>
                  <a:srgbClr val="F0EEF0"/>
                </a:solidFill>
                <a:latin typeface="Tw Cen MT" panose="020B0602020104020603" pitchFamily="34" charset="0"/>
              </a:endParaRPr>
            </a:p>
          </p:txBody>
        </p:sp>
      </p:grpSp>
      <p:sp>
        <p:nvSpPr>
          <p:cNvPr id="89" name="Freeform: Shape 88">
            <a:extLst>
              <a:ext uri="{FF2B5EF4-FFF2-40B4-BE49-F238E27FC236}">
                <a16:creationId xmlns:a16="http://schemas.microsoft.com/office/drawing/2014/main" id="{75660F5B-BE4E-4C80-896A-AD2225F9262B}"/>
              </a:ext>
            </a:extLst>
          </p:cNvPr>
          <p:cNvSpPr/>
          <p:nvPr/>
        </p:nvSpPr>
        <p:spPr>
          <a:xfrm flipV="1">
            <a:off x="1728276" y="2427694"/>
            <a:ext cx="7224296" cy="278908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2F94514-15D2-4BC1-AE3B-0E95040C9AE7}"/>
              </a:ext>
            </a:extLst>
          </p:cNvPr>
          <p:cNvSpPr/>
          <p:nvPr/>
        </p:nvSpPr>
        <p:spPr>
          <a:xfrm>
            <a:off x="2297063" y="5650364"/>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45" name="Picture 44">
            <a:extLst>
              <a:ext uri="{FF2B5EF4-FFF2-40B4-BE49-F238E27FC236}">
                <a16:creationId xmlns:a16="http://schemas.microsoft.com/office/drawing/2014/main" id="{7D1AF324-A08D-4BE6-817C-FA5904736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642" y="5820052"/>
            <a:ext cx="346006" cy="346006"/>
          </a:xfrm>
          <a:prstGeom prst="rect">
            <a:avLst/>
          </a:prstGeom>
        </p:spPr>
      </p:pic>
      <p:sp>
        <p:nvSpPr>
          <p:cNvPr id="46" name="TextBox 45">
            <a:extLst>
              <a:ext uri="{FF2B5EF4-FFF2-40B4-BE49-F238E27FC236}">
                <a16:creationId xmlns:a16="http://schemas.microsoft.com/office/drawing/2014/main" id="{A0D9CE00-8B63-411C-B812-57231A041B8F}"/>
              </a:ext>
            </a:extLst>
          </p:cNvPr>
          <p:cNvSpPr txBox="1"/>
          <p:nvPr/>
        </p:nvSpPr>
        <p:spPr>
          <a:xfrm rot="16200000">
            <a:off x="9348456" y="3358880"/>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47" name="TextBox 46">
            <a:extLst>
              <a:ext uri="{FF2B5EF4-FFF2-40B4-BE49-F238E27FC236}">
                <a16:creationId xmlns:a16="http://schemas.microsoft.com/office/drawing/2014/main" id="{CFF5A459-938E-46FC-878F-BA50801B6AE1}"/>
              </a:ext>
            </a:extLst>
          </p:cNvPr>
          <p:cNvSpPr txBox="1"/>
          <p:nvPr/>
        </p:nvSpPr>
        <p:spPr>
          <a:xfrm rot="16200000">
            <a:off x="9820153" y="3220544"/>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grpSp>
        <p:nvGrpSpPr>
          <p:cNvPr id="90" name="Group 89">
            <a:extLst>
              <a:ext uri="{FF2B5EF4-FFF2-40B4-BE49-F238E27FC236}">
                <a16:creationId xmlns:a16="http://schemas.microsoft.com/office/drawing/2014/main" id="{FAB9A033-8767-44C3-A0D6-44C52B5D641D}"/>
              </a:ext>
            </a:extLst>
          </p:cNvPr>
          <p:cNvGrpSpPr/>
          <p:nvPr/>
        </p:nvGrpSpPr>
        <p:grpSpPr>
          <a:xfrm>
            <a:off x="3097015" y="5629572"/>
            <a:ext cx="2530233" cy="559753"/>
            <a:chOff x="1435199" y="2142394"/>
            <a:chExt cx="3820217" cy="559753"/>
          </a:xfrm>
        </p:grpSpPr>
        <p:sp>
          <p:nvSpPr>
            <p:cNvPr id="93" name="TextBox 92">
              <a:extLst>
                <a:ext uri="{FF2B5EF4-FFF2-40B4-BE49-F238E27FC236}">
                  <a16:creationId xmlns:a16="http://schemas.microsoft.com/office/drawing/2014/main" id="{F896BF56-0E96-4F48-A472-0285771FFD8C}"/>
                </a:ext>
              </a:extLst>
            </p:cNvPr>
            <p:cNvSpPr txBox="1"/>
            <p:nvPr/>
          </p:nvSpPr>
          <p:spPr>
            <a:xfrm>
              <a:off x="1435199" y="2142394"/>
              <a:ext cx="3820217" cy="369332"/>
            </a:xfrm>
            <a:prstGeom prst="rect">
              <a:avLst/>
            </a:prstGeom>
            <a:noFill/>
          </p:spPr>
          <p:txBody>
            <a:bodyPr wrap="square" rtlCol="0">
              <a:spAutoFit/>
            </a:bodyPr>
            <a:lstStyle/>
            <a:p>
              <a:r>
                <a:rPr lang="en-US" dirty="0" err="1">
                  <a:solidFill>
                    <a:schemeClr val="tx1">
                      <a:lumMod val="75000"/>
                      <a:lumOff val="25000"/>
                    </a:schemeClr>
                  </a:solidFill>
                  <a:latin typeface="Tw Cen MT" panose="020B0602020104020603" pitchFamily="34" charset="0"/>
                </a:rPr>
                <a:t>InterpretML</a:t>
              </a:r>
              <a:r>
                <a:rPr lang="en-US" dirty="0">
                  <a:solidFill>
                    <a:schemeClr val="tx1">
                      <a:lumMod val="75000"/>
                      <a:lumOff val="25000"/>
                    </a:schemeClr>
                  </a:solidFill>
                  <a:latin typeface="Tw Cen MT" panose="020B0602020104020603" pitchFamily="34" charset="0"/>
                </a:rPr>
                <a:t> Microsoft:</a:t>
              </a:r>
            </a:p>
          </p:txBody>
        </p:sp>
        <p:sp>
          <p:nvSpPr>
            <p:cNvPr id="94" name="TextBox 93">
              <a:extLst>
                <a:ext uri="{FF2B5EF4-FFF2-40B4-BE49-F238E27FC236}">
                  <a16:creationId xmlns:a16="http://schemas.microsoft.com/office/drawing/2014/main" id="{A58F55FF-DBD7-49B2-93C8-9CECF8E4B6C2}"/>
                </a:ext>
              </a:extLst>
            </p:cNvPr>
            <p:cNvSpPr txBox="1"/>
            <p:nvPr/>
          </p:nvSpPr>
          <p:spPr>
            <a:xfrm>
              <a:off x="1435199" y="2425148"/>
              <a:ext cx="3589429" cy="276999"/>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MIT License</a:t>
              </a:r>
            </a:p>
          </p:txBody>
        </p:sp>
      </p:grpSp>
      <p:graphicFrame>
        <p:nvGraphicFramePr>
          <p:cNvPr id="2" name="Table 3">
            <a:extLst>
              <a:ext uri="{FF2B5EF4-FFF2-40B4-BE49-F238E27FC236}">
                <a16:creationId xmlns:a16="http://schemas.microsoft.com/office/drawing/2014/main" id="{0206008B-6820-40A3-B19D-C7BB8335E48F}"/>
              </a:ext>
            </a:extLst>
          </p:cNvPr>
          <p:cNvGraphicFramePr>
            <a:graphicFrameLocks noGrp="1"/>
          </p:cNvGraphicFramePr>
          <p:nvPr>
            <p:extLst>
              <p:ext uri="{D42A27DB-BD31-4B8C-83A1-F6EECF244321}">
                <p14:modId xmlns:p14="http://schemas.microsoft.com/office/powerpoint/2010/main" val="3119350285"/>
              </p:ext>
            </p:extLst>
          </p:nvPr>
        </p:nvGraphicFramePr>
        <p:xfrm>
          <a:off x="1942679" y="3111426"/>
          <a:ext cx="6830348" cy="1493520"/>
        </p:xfrm>
        <a:graphic>
          <a:graphicData uri="http://schemas.openxmlformats.org/drawingml/2006/table">
            <a:tbl>
              <a:tblPr firstRow="1" bandRow="1">
                <a:tableStyleId>{5C22544A-7EE6-4342-B048-85BDC9FD1C3A}</a:tableStyleId>
              </a:tblPr>
              <a:tblGrid>
                <a:gridCol w="1464495">
                  <a:extLst>
                    <a:ext uri="{9D8B030D-6E8A-4147-A177-3AD203B41FA5}">
                      <a16:colId xmlns:a16="http://schemas.microsoft.com/office/drawing/2014/main" val="4159137650"/>
                    </a:ext>
                  </a:extLst>
                </a:gridCol>
                <a:gridCol w="487033">
                  <a:extLst>
                    <a:ext uri="{9D8B030D-6E8A-4147-A177-3AD203B41FA5}">
                      <a16:colId xmlns:a16="http://schemas.microsoft.com/office/drawing/2014/main" val="3257502119"/>
                    </a:ext>
                  </a:extLst>
                </a:gridCol>
                <a:gridCol w="975764">
                  <a:extLst>
                    <a:ext uri="{9D8B030D-6E8A-4147-A177-3AD203B41FA5}">
                      <a16:colId xmlns:a16="http://schemas.microsoft.com/office/drawing/2014/main" val="2903254450"/>
                    </a:ext>
                  </a:extLst>
                </a:gridCol>
                <a:gridCol w="975764">
                  <a:extLst>
                    <a:ext uri="{9D8B030D-6E8A-4147-A177-3AD203B41FA5}">
                      <a16:colId xmlns:a16="http://schemas.microsoft.com/office/drawing/2014/main" val="3234124307"/>
                    </a:ext>
                  </a:extLst>
                </a:gridCol>
                <a:gridCol w="975764">
                  <a:extLst>
                    <a:ext uri="{9D8B030D-6E8A-4147-A177-3AD203B41FA5}">
                      <a16:colId xmlns:a16="http://schemas.microsoft.com/office/drawing/2014/main" val="2974420"/>
                    </a:ext>
                  </a:extLst>
                </a:gridCol>
                <a:gridCol w="975764">
                  <a:extLst>
                    <a:ext uri="{9D8B030D-6E8A-4147-A177-3AD203B41FA5}">
                      <a16:colId xmlns:a16="http://schemas.microsoft.com/office/drawing/2014/main" val="1882030612"/>
                    </a:ext>
                  </a:extLst>
                </a:gridCol>
                <a:gridCol w="975764">
                  <a:extLst>
                    <a:ext uri="{9D8B030D-6E8A-4147-A177-3AD203B41FA5}">
                      <a16:colId xmlns:a16="http://schemas.microsoft.com/office/drawing/2014/main" val="33749729"/>
                    </a:ext>
                  </a:extLst>
                </a:gridCol>
              </a:tblGrid>
              <a:tr h="342798">
                <a:tc>
                  <a:txBody>
                    <a:bodyPr/>
                    <a:lstStyle/>
                    <a:p>
                      <a:pPr algn="ctr"/>
                      <a:r>
                        <a:rPr lang="de-DE" sz="1100" dirty="0"/>
                        <a:t>Toolkit</a:t>
                      </a:r>
                      <a:endParaRPr lang="en-US" sz="1100" dirty="0"/>
                    </a:p>
                  </a:txBody>
                  <a:tcPr/>
                </a:tc>
                <a:tc>
                  <a:txBody>
                    <a:bodyPr/>
                    <a:lstStyle/>
                    <a:p>
                      <a:pPr algn="ctr"/>
                      <a:r>
                        <a:rPr lang="de-DE" sz="1100" dirty="0"/>
                        <a:t>Data Explanations</a:t>
                      </a:r>
                      <a:endParaRPr lang="en-US" sz="1100" dirty="0"/>
                    </a:p>
                  </a:txBody>
                  <a:tcPr/>
                </a:tc>
                <a:tc>
                  <a:txBody>
                    <a:bodyPr/>
                    <a:lstStyle/>
                    <a:p>
                      <a:pPr algn="ctr"/>
                      <a:r>
                        <a:rPr lang="de-DE" sz="1100" dirty="0"/>
                        <a:t>Directly</a:t>
                      </a:r>
                      <a:r>
                        <a:rPr lang="en-US" sz="1100" dirty="0"/>
                        <a:t> Interpretable</a:t>
                      </a:r>
                      <a:endParaRPr lang="de-DE" sz="1100" dirty="0"/>
                    </a:p>
                  </a:txBody>
                  <a:tcPr/>
                </a:tc>
                <a:tc>
                  <a:txBody>
                    <a:bodyPr/>
                    <a:lstStyle/>
                    <a:p>
                      <a:pPr algn="ctr"/>
                      <a:r>
                        <a:rPr lang="de-DE" sz="1100" dirty="0"/>
                        <a:t>Local Post-Hoc</a:t>
                      </a:r>
                      <a:endParaRPr lang="en-US" sz="1100" dirty="0"/>
                    </a:p>
                  </a:txBody>
                  <a:tcPr/>
                </a:tc>
                <a:tc>
                  <a:txBody>
                    <a:bodyPr/>
                    <a:lstStyle/>
                    <a:p>
                      <a:pPr algn="ctr"/>
                      <a:r>
                        <a:rPr lang="de-DE" sz="1100" dirty="0"/>
                        <a:t>Global Post-Hoc</a:t>
                      </a:r>
                      <a:endParaRPr lang="en-US" sz="1100" dirty="0"/>
                    </a:p>
                  </a:txBody>
                  <a:tcPr/>
                </a:tc>
                <a:tc>
                  <a:txBody>
                    <a:bodyPr/>
                    <a:lstStyle/>
                    <a:p>
                      <a:pPr algn="ctr"/>
                      <a:r>
                        <a:rPr lang="de-DE" sz="1100" dirty="0"/>
                        <a:t>Persona-Specific Explanations</a:t>
                      </a:r>
                      <a:endParaRPr lang="en-US" sz="1100" dirty="0"/>
                    </a:p>
                  </a:txBody>
                  <a:tcPr/>
                </a:tc>
                <a:tc>
                  <a:txBody>
                    <a:bodyPr/>
                    <a:lstStyle/>
                    <a:p>
                      <a:pPr algn="ctr"/>
                      <a:r>
                        <a:rPr lang="de-DE" sz="1100" dirty="0"/>
                        <a:t>Metrics</a:t>
                      </a:r>
                      <a:endParaRPr lang="en-US" sz="1100" dirty="0"/>
                    </a:p>
                  </a:txBody>
                  <a:tcPr/>
                </a:tc>
                <a:extLst>
                  <a:ext uri="{0D108BD9-81ED-4DB2-BD59-A6C34878D82A}">
                    <a16:rowId xmlns:a16="http://schemas.microsoft.com/office/drawing/2014/main" val="3461552970"/>
                  </a:ext>
                </a:extLst>
              </a:tr>
              <a:tr h="342798">
                <a:tc>
                  <a:txBody>
                    <a:bodyPr/>
                    <a:lstStyle/>
                    <a:p>
                      <a:r>
                        <a:rPr lang="de-DE" dirty="0"/>
                        <a:t>AIX360</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3183371"/>
                  </a:ext>
                </a:extLst>
              </a:tr>
              <a:tr h="342798">
                <a:tc>
                  <a:txBody>
                    <a:bodyPr/>
                    <a:lstStyle/>
                    <a:p>
                      <a:r>
                        <a:rPr lang="de-DE" dirty="0"/>
                        <a:t>InterpretML</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12248361"/>
                  </a:ext>
                </a:extLst>
              </a:tr>
            </a:tbl>
          </a:graphicData>
        </a:graphic>
      </p:graphicFrame>
      <p:pic>
        <p:nvPicPr>
          <p:cNvPr id="6" name="Graphic 5" descr="Badge Tick1">
            <a:extLst>
              <a:ext uri="{FF2B5EF4-FFF2-40B4-BE49-F238E27FC236}">
                <a16:creationId xmlns:a16="http://schemas.microsoft.com/office/drawing/2014/main" id="{F6B6B68D-3569-452F-9253-D607CB5D7A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94249" y="3909974"/>
            <a:ext cx="292858" cy="292858"/>
          </a:xfrm>
          <a:prstGeom prst="rect">
            <a:avLst/>
          </a:prstGeom>
        </p:spPr>
      </p:pic>
      <p:pic>
        <p:nvPicPr>
          <p:cNvPr id="99" name="Graphic 98" descr="Badge Tick1">
            <a:extLst>
              <a:ext uri="{FF2B5EF4-FFF2-40B4-BE49-F238E27FC236}">
                <a16:creationId xmlns:a16="http://schemas.microsoft.com/office/drawing/2014/main" id="{65EB1AEE-F0FA-4393-8864-F00EE69828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9469" y="3909974"/>
            <a:ext cx="292858" cy="292858"/>
          </a:xfrm>
          <a:prstGeom prst="rect">
            <a:avLst/>
          </a:prstGeom>
        </p:spPr>
      </p:pic>
      <p:pic>
        <p:nvPicPr>
          <p:cNvPr id="100" name="Graphic 99" descr="Badge Tick1">
            <a:extLst>
              <a:ext uri="{FF2B5EF4-FFF2-40B4-BE49-F238E27FC236}">
                <a16:creationId xmlns:a16="http://schemas.microsoft.com/office/drawing/2014/main" id="{B1709AE1-F697-4D1C-B712-376706FBCD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3995" y="3909974"/>
            <a:ext cx="292858" cy="292858"/>
          </a:xfrm>
          <a:prstGeom prst="rect">
            <a:avLst/>
          </a:prstGeom>
        </p:spPr>
      </p:pic>
      <p:pic>
        <p:nvPicPr>
          <p:cNvPr id="101" name="Graphic 100" descr="Badge Tick1">
            <a:extLst>
              <a:ext uri="{FF2B5EF4-FFF2-40B4-BE49-F238E27FC236}">
                <a16:creationId xmlns:a16="http://schemas.microsoft.com/office/drawing/2014/main" id="{1BDED419-2A10-4709-AFBA-B5D4B7113E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9055" y="3909974"/>
            <a:ext cx="292858" cy="292858"/>
          </a:xfrm>
          <a:prstGeom prst="rect">
            <a:avLst/>
          </a:prstGeom>
        </p:spPr>
      </p:pic>
      <p:pic>
        <p:nvPicPr>
          <p:cNvPr id="102" name="Graphic 101" descr="Badge Tick1">
            <a:extLst>
              <a:ext uri="{FF2B5EF4-FFF2-40B4-BE49-F238E27FC236}">
                <a16:creationId xmlns:a16="http://schemas.microsoft.com/office/drawing/2014/main" id="{D8DEDC5F-EAC0-4749-B978-F5BE5EF918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0249" y="3913356"/>
            <a:ext cx="292858" cy="292858"/>
          </a:xfrm>
          <a:prstGeom prst="rect">
            <a:avLst/>
          </a:prstGeom>
        </p:spPr>
      </p:pic>
      <p:pic>
        <p:nvPicPr>
          <p:cNvPr id="103" name="Graphic 102" descr="Badge Tick1">
            <a:extLst>
              <a:ext uri="{FF2B5EF4-FFF2-40B4-BE49-F238E27FC236}">
                <a16:creationId xmlns:a16="http://schemas.microsoft.com/office/drawing/2014/main" id="{31AB597D-1AE1-4B03-A4CB-9AA1BB9B61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1970" y="3909974"/>
            <a:ext cx="292858" cy="292858"/>
          </a:xfrm>
          <a:prstGeom prst="rect">
            <a:avLst/>
          </a:prstGeom>
        </p:spPr>
      </p:pic>
      <p:pic>
        <p:nvPicPr>
          <p:cNvPr id="104" name="Graphic 103" descr="Badge Tick1">
            <a:extLst>
              <a:ext uri="{FF2B5EF4-FFF2-40B4-BE49-F238E27FC236}">
                <a16:creationId xmlns:a16="http://schemas.microsoft.com/office/drawing/2014/main" id="{652646BB-1C42-47E3-B12E-ACFA9DC0B7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8287" y="4257460"/>
            <a:ext cx="292858" cy="292858"/>
          </a:xfrm>
          <a:prstGeom prst="rect">
            <a:avLst/>
          </a:prstGeom>
        </p:spPr>
      </p:pic>
      <p:pic>
        <p:nvPicPr>
          <p:cNvPr id="105" name="Graphic 104" descr="Badge Tick1">
            <a:extLst>
              <a:ext uri="{FF2B5EF4-FFF2-40B4-BE49-F238E27FC236}">
                <a16:creationId xmlns:a16="http://schemas.microsoft.com/office/drawing/2014/main" id="{09591B20-A84A-47EF-BF95-9A144F256C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3736" y="4257460"/>
            <a:ext cx="292858" cy="292858"/>
          </a:xfrm>
          <a:prstGeom prst="rect">
            <a:avLst/>
          </a:prstGeom>
        </p:spPr>
      </p:pic>
      <p:pic>
        <p:nvPicPr>
          <p:cNvPr id="106" name="Graphic 105" descr="Badge Tick1">
            <a:extLst>
              <a:ext uri="{FF2B5EF4-FFF2-40B4-BE49-F238E27FC236}">
                <a16:creationId xmlns:a16="http://schemas.microsoft.com/office/drawing/2014/main" id="{B3A42F2E-26BE-402E-9F5F-C3B851839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9055" y="4264323"/>
            <a:ext cx="292858" cy="292858"/>
          </a:xfrm>
          <a:prstGeom prst="rect">
            <a:avLst/>
          </a:prstGeom>
        </p:spPr>
      </p:pic>
    </p:spTree>
    <p:extLst>
      <p:ext uri="{BB962C8B-B14F-4D97-AF65-F5344CB8AC3E}">
        <p14:creationId xmlns:p14="http://schemas.microsoft.com/office/powerpoint/2010/main" val="136605443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902093" y="3293678"/>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58793" y="3167388"/>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1049062" y="-4"/>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1" name="Group 80">
            <a:extLst>
              <a:ext uri="{FF2B5EF4-FFF2-40B4-BE49-F238E27FC236}">
                <a16:creationId xmlns:a16="http://schemas.microsoft.com/office/drawing/2014/main" id="{0A0A2F85-3E2C-476B-8E62-B717548433A3}"/>
              </a:ext>
            </a:extLst>
          </p:cNvPr>
          <p:cNvGrpSpPr/>
          <p:nvPr/>
        </p:nvGrpSpPr>
        <p:grpSpPr>
          <a:xfrm>
            <a:off x="3461385" y="5359640"/>
            <a:ext cx="4490693" cy="796806"/>
            <a:chOff x="764723" y="2142394"/>
            <a:chExt cx="4490693" cy="796806"/>
          </a:xfrm>
        </p:grpSpPr>
        <p:sp>
          <p:nvSpPr>
            <p:cNvPr id="82" name="Oval 81">
              <a:extLst>
                <a:ext uri="{FF2B5EF4-FFF2-40B4-BE49-F238E27FC236}">
                  <a16:creationId xmlns:a16="http://schemas.microsoft.com/office/drawing/2014/main" id="{318B48B8-244D-41F2-9F83-3060CA05A174}"/>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a:extLst>
                <a:ext uri="{FF2B5EF4-FFF2-40B4-BE49-F238E27FC236}">
                  <a16:creationId xmlns:a16="http://schemas.microsoft.com/office/drawing/2014/main" id="{9429314A-04FF-495D-B90D-A1D8431DA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84" name="TextBox 83">
              <a:extLst>
                <a:ext uri="{FF2B5EF4-FFF2-40B4-BE49-F238E27FC236}">
                  <a16:creationId xmlns:a16="http://schemas.microsoft.com/office/drawing/2014/main" id="{21A3AFF0-965D-491F-834D-AAEF7912D3A1}"/>
                </a:ext>
              </a:extLst>
            </p:cNvPr>
            <p:cNvSpPr txBox="1"/>
            <p:nvPr/>
          </p:nvSpPr>
          <p:spPr>
            <a:xfrm>
              <a:off x="1435199" y="2142394"/>
              <a:ext cx="3820217"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df</a:t>
              </a:r>
            </a:p>
          </p:txBody>
        </p:sp>
        <p:sp>
          <p:nvSpPr>
            <p:cNvPr id="85" name="TextBox 84">
              <a:extLst>
                <a:ext uri="{FF2B5EF4-FFF2-40B4-BE49-F238E27FC236}">
                  <a16:creationId xmlns:a16="http://schemas.microsoft.com/office/drawing/2014/main" id="{44B05412-315A-4EFD-A1BA-496D1B1315BD}"/>
                </a:ext>
              </a:extLst>
            </p:cNvPr>
            <p:cNvSpPr txBox="1"/>
            <p:nvPr/>
          </p:nvSpPr>
          <p:spPr>
            <a:xfrm>
              <a:off x="1435199" y="2425148"/>
              <a:ext cx="3589429" cy="276999"/>
            </a:xfrm>
            <a:prstGeom prst="rect">
              <a:avLst/>
            </a:prstGeom>
            <a:noFill/>
          </p:spPr>
          <p:txBody>
            <a:bodyPr wrap="square" rtlCol="0">
              <a:spAutoFit/>
            </a:bodyPr>
            <a:lstStyle/>
            <a:p>
              <a:r>
                <a:rPr lang="en-US" sz="1200" dirty="0" err="1">
                  <a:solidFill>
                    <a:schemeClr val="tx1">
                      <a:lumMod val="75000"/>
                      <a:lumOff val="25000"/>
                    </a:schemeClr>
                  </a:solidFill>
                  <a:latin typeface="Tw Cen MT" panose="020B0602020104020603" pitchFamily="34" charset="0"/>
                </a:rPr>
                <a:t>fgh</a:t>
              </a:r>
              <a:endParaRPr lang="en-US" sz="1200" dirty="0">
                <a:solidFill>
                  <a:schemeClr val="tx1">
                    <a:lumMod val="75000"/>
                    <a:lumOff val="25000"/>
                  </a:schemeClr>
                </a:solidFill>
                <a:latin typeface="Tw Cen MT" panose="020B0602020104020603" pitchFamily="34" charset="0"/>
              </a:endParaRPr>
            </a:p>
          </p:txBody>
        </p:sp>
      </p:grpSp>
      <p:sp>
        <p:nvSpPr>
          <p:cNvPr id="86" name="TextBox 85">
            <a:extLst>
              <a:ext uri="{FF2B5EF4-FFF2-40B4-BE49-F238E27FC236}">
                <a16:creationId xmlns:a16="http://schemas.microsoft.com/office/drawing/2014/main" id="{7ED2EABF-9289-41A6-A124-3115B588FFF1}"/>
              </a:ext>
            </a:extLst>
          </p:cNvPr>
          <p:cNvSpPr txBox="1"/>
          <p:nvPr/>
        </p:nvSpPr>
        <p:spPr>
          <a:xfrm rot="16200000">
            <a:off x="-32457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grpSp>
        <p:nvGrpSpPr>
          <p:cNvPr id="74" name="Group 73">
            <a:extLst>
              <a:ext uri="{FF2B5EF4-FFF2-40B4-BE49-F238E27FC236}">
                <a16:creationId xmlns:a16="http://schemas.microsoft.com/office/drawing/2014/main" id="{AF9C4F57-40D0-4EDD-9DBD-272E6BF9BC6C}"/>
              </a:ext>
            </a:extLst>
          </p:cNvPr>
          <p:cNvGrpSpPr/>
          <p:nvPr/>
        </p:nvGrpSpPr>
        <p:grpSpPr>
          <a:xfrm>
            <a:off x="3225338" y="1518554"/>
            <a:ext cx="4893403" cy="1441592"/>
            <a:chOff x="3991395" y="2209800"/>
            <a:chExt cx="1591582" cy="1866900"/>
          </a:xfrm>
          <a:solidFill>
            <a:schemeClr val="accent4">
              <a:lumMod val="60000"/>
              <a:lumOff val="40000"/>
            </a:schemeClr>
          </a:solidFill>
        </p:grpSpPr>
        <p:sp>
          <p:nvSpPr>
            <p:cNvPr id="87" name="Rectangle: Top Corners Rounded 86">
              <a:extLst>
                <a:ext uri="{FF2B5EF4-FFF2-40B4-BE49-F238E27FC236}">
                  <a16:creationId xmlns:a16="http://schemas.microsoft.com/office/drawing/2014/main" id="{96CF5DAD-1A2B-457B-9E00-D847503B3041}"/>
                </a:ext>
              </a:extLst>
            </p:cNvPr>
            <p:cNvSpPr/>
            <p:nvPr/>
          </p:nvSpPr>
          <p:spPr>
            <a:xfrm>
              <a:off x="3991395" y="2209800"/>
              <a:ext cx="1591582" cy="1866900"/>
            </a:xfrm>
            <a:prstGeom prst="round2SameRect">
              <a:avLst>
                <a:gd name="adj1" fmla="val 12063"/>
                <a:gd name="adj2" fmla="val 0"/>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8191250C-7B47-4535-BCA5-DF4FC24F6AB2}"/>
                </a:ext>
              </a:extLst>
            </p:cNvPr>
            <p:cNvSpPr txBox="1"/>
            <p:nvPr/>
          </p:nvSpPr>
          <p:spPr>
            <a:xfrm>
              <a:off x="4177123" y="2723141"/>
              <a:ext cx="1168518" cy="597868"/>
            </a:xfrm>
            <a:prstGeom prst="rect">
              <a:avLst/>
            </a:prstGeom>
            <a:solidFill>
              <a:srgbClr val="5D7373"/>
            </a:solidFill>
          </p:spPr>
          <p:txBody>
            <a:bodyPr wrap="square" rtlCol="0">
              <a:spAutoFit/>
            </a:bodyPr>
            <a:lstStyle/>
            <a:p>
              <a:pPr algn="ctr"/>
              <a:r>
                <a:rPr lang="en-US" sz="2400" b="1" dirty="0">
                  <a:solidFill>
                    <a:srgbClr val="F0EEF0"/>
                  </a:solidFill>
                  <a:latin typeface="Tw Cen MT" panose="020B0602020104020603" pitchFamily="34" charset="0"/>
                </a:rPr>
                <a:t>AIX 360 vs </a:t>
              </a:r>
              <a:r>
                <a:rPr lang="en-US" sz="2400" b="1" dirty="0" err="1">
                  <a:solidFill>
                    <a:srgbClr val="F0EEF0"/>
                  </a:solidFill>
                  <a:latin typeface="Tw Cen MT" panose="020B0602020104020603" pitchFamily="34" charset="0"/>
                </a:rPr>
                <a:t>InterpretML</a:t>
              </a:r>
              <a:endParaRPr lang="en-US" sz="2400" b="1" dirty="0">
                <a:solidFill>
                  <a:srgbClr val="F0EEF0"/>
                </a:solidFill>
                <a:latin typeface="Tw Cen MT" panose="020B0602020104020603" pitchFamily="34" charset="0"/>
              </a:endParaRPr>
            </a:p>
          </p:txBody>
        </p:sp>
      </p:grpSp>
      <p:sp>
        <p:nvSpPr>
          <p:cNvPr id="89" name="Freeform: Shape 88">
            <a:extLst>
              <a:ext uri="{FF2B5EF4-FFF2-40B4-BE49-F238E27FC236}">
                <a16:creationId xmlns:a16="http://schemas.microsoft.com/office/drawing/2014/main" id="{75660F5B-BE4E-4C80-896A-AD2225F9262B}"/>
              </a:ext>
            </a:extLst>
          </p:cNvPr>
          <p:cNvSpPr/>
          <p:nvPr/>
        </p:nvSpPr>
        <p:spPr>
          <a:xfrm flipV="1">
            <a:off x="2998783" y="2491814"/>
            <a:ext cx="5252470" cy="2310508"/>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74A6EC3-2417-4136-82C3-DF02DD19738C}"/>
              </a:ext>
            </a:extLst>
          </p:cNvPr>
          <p:cNvSpPr txBox="1"/>
          <p:nvPr/>
        </p:nvSpPr>
        <p:spPr>
          <a:xfrm rot="16200000">
            <a:off x="9348456" y="3358880"/>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44" name="TextBox 43">
            <a:extLst>
              <a:ext uri="{FF2B5EF4-FFF2-40B4-BE49-F238E27FC236}">
                <a16:creationId xmlns:a16="http://schemas.microsoft.com/office/drawing/2014/main" id="{614E8F28-3C3F-4B0A-8293-D58BFE4843C2}"/>
              </a:ext>
            </a:extLst>
          </p:cNvPr>
          <p:cNvSpPr txBox="1"/>
          <p:nvPr/>
        </p:nvSpPr>
        <p:spPr>
          <a:xfrm rot="16200000">
            <a:off x="9820153" y="3220544"/>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3840542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90388" y="3309969"/>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407700" y="0"/>
            <a:ext cx="9701876"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Fazit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TextBox 64">
            <a:extLst>
              <a:ext uri="{FF2B5EF4-FFF2-40B4-BE49-F238E27FC236}">
                <a16:creationId xmlns:a16="http://schemas.microsoft.com/office/drawing/2014/main" id="{58963108-10FC-4E05-AA06-5A81B768D608}"/>
              </a:ext>
            </a:extLst>
          </p:cNvPr>
          <p:cNvSpPr txBox="1"/>
          <p:nvPr/>
        </p:nvSpPr>
        <p:spPr>
          <a:xfrm rot="16200000">
            <a:off x="8707187" y="3248415"/>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sp>
        <p:nvSpPr>
          <p:cNvPr id="66" name="TextBox 65">
            <a:extLst>
              <a:ext uri="{FF2B5EF4-FFF2-40B4-BE49-F238E27FC236}">
                <a16:creationId xmlns:a16="http://schemas.microsoft.com/office/drawing/2014/main" id="{974B43D3-963C-4439-9F78-1FDC8324F507}"/>
              </a:ext>
            </a:extLst>
          </p:cNvPr>
          <p:cNvSpPr txBox="1"/>
          <p:nvPr/>
        </p:nvSpPr>
        <p:spPr>
          <a:xfrm rot="16200000">
            <a:off x="10399087" y="3167388"/>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sp>
        <p:nvSpPr>
          <p:cNvPr id="37" name="TextBox 36">
            <a:extLst>
              <a:ext uri="{FF2B5EF4-FFF2-40B4-BE49-F238E27FC236}">
                <a16:creationId xmlns:a16="http://schemas.microsoft.com/office/drawing/2014/main" id="{C37A7CE2-7AFF-4680-B162-DE0F162AEEF5}"/>
              </a:ext>
            </a:extLst>
          </p:cNvPr>
          <p:cNvSpPr txBox="1"/>
          <p:nvPr/>
        </p:nvSpPr>
        <p:spPr>
          <a:xfrm rot="16200000">
            <a:off x="9348456" y="3358880"/>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38" name="TextBox 37">
            <a:extLst>
              <a:ext uri="{FF2B5EF4-FFF2-40B4-BE49-F238E27FC236}">
                <a16:creationId xmlns:a16="http://schemas.microsoft.com/office/drawing/2014/main" id="{BF6DBC44-90DF-4AD1-AD19-45497244335B}"/>
              </a:ext>
            </a:extLst>
          </p:cNvPr>
          <p:cNvSpPr txBox="1"/>
          <p:nvPr/>
        </p:nvSpPr>
        <p:spPr>
          <a:xfrm rot="16200000">
            <a:off x="9820153" y="3220544"/>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90388" y="3309969"/>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407700" y="0"/>
            <a:ext cx="9701876"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Fazit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TextBox 64">
            <a:extLst>
              <a:ext uri="{FF2B5EF4-FFF2-40B4-BE49-F238E27FC236}">
                <a16:creationId xmlns:a16="http://schemas.microsoft.com/office/drawing/2014/main" id="{58963108-10FC-4E05-AA06-5A81B768D608}"/>
              </a:ext>
            </a:extLst>
          </p:cNvPr>
          <p:cNvSpPr txBox="1"/>
          <p:nvPr/>
        </p:nvSpPr>
        <p:spPr>
          <a:xfrm rot="16200000">
            <a:off x="8707187" y="3248415"/>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sp>
        <p:nvSpPr>
          <p:cNvPr id="66" name="TextBox 65">
            <a:extLst>
              <a:ext uri="{FF2B5EF4-FFF2-40B4-BE49-F238E27FC236}">
                <a16:creationId xmlns:a16="http://schemas.microsoft.com/office/drawing/2014/main" id="{974B43D3-963C-4439-9F78-1FDC8324F507}"/>
              </a:ext>
            </a:extLst>
          </p:cNvPr>
          <p:cNvSpPr txBox="1"/>
          <p:nvPr/>
        </p:nvSpPr>
        <p:spPr>
          <a:xfrm rot="16200000">
            <a:off x="10399087" y="3167388"/>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sp>
        <p:nvSpPr>
          <p:cNvPr id="37" name="TextBox 36">
            <a:extLst>
              <a:ext uri="{FF2B5EF4-FFF2-40B4-BE49-F238E27FC236}">
                <a16:creationId xmlns:a16="http://schemas.microsoft.com/office/drawing/2014/main" id="{4AD4AE22-E392-4B0F-AA84-865E89601750}"/>
              </a:ext>
            </a:extLst>
          </p:cNvPr>
          <p:cNvSpPr txBox="1"/>
          <p:nvPr/>
        </p:nvSpPr>
        <p:spPr>
          <a:xfrm rot="16200000">
            <a:off x="9348456" y="3358880"/>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38" name="TextBox 37">
            <a:extLst>
              <a:ext uri="{FF2B5EF4-FFF2-40B4-BE49-F238E27FC236}">
                <a16:creationId xmlns:a16="http://schemas.microsoft.com/office/drawing/2014/main" id="{9233A3AD-7578-464E-A8D6-88EA0919DF0B}"/>
              </a:ext>
            </a:extLst>
          </p:cNvPr>
          <p:cNvSpPr txBox="1"/>
          <p:nvPr/>
        </p:nvSpPr>
        <p:spPr>
          <a:xfrm rot="16200000">
            <a:off x="9820153" y="3220544"/>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3249194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250AB364-1DB9-4A01-AB81-9D5876D5161F}"/>
              </a:ext>
            </a:extLst>
          </p:cNvPr>
          <p:cNvGrpSpPr/>
          <p:nvPr/>
        </p:nvGrpSpPr>
        <p:grpSpPr>
          <a:xfrm>
            <a:off x="-290920" y="0"/>
            <a:ext cx="12482920" cy="6858000"/>
            <a:chOff x="-290920" y="0"/>
            <a:chExt cx="12482920" cy="6858000"/>
          </a:xfrm>
        </p:grpSpPr>
        <p:sp>
          <p:nvSpPr>
            <p:cNvPr id="81" name="Rectangle 80">
              <a:extLst>
                <a:ext uri="{FF2B5EF4-FFF2-40B4-BE49-F238E27FC236}">
                  <a16:creationId xmlns:a16="http://schemas.microsoft.com/office/drawing/2014/main" id="{386FB52F-927E-46CE-86F7-499D0AA644A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2" name="Freeform: Shape 81">
              <a:extLst>
                <a:ext uri="{FF2B5EF4-FFF2-40B4-BE49-F238E27FC236}">
                  <a16:creationId xmlns:a16="http://schemas.microsoft.com/office/drawing/2014/main" id="{F0068DB3-6311-4774-8084-C2C8F6055DC0}"/>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3" name="TextBox 82">
              <a:extLst>
                <a:ext uri="{FF2B5EF4-FFF2-40B4-BE49-F238E27FC236}">
                  <a16:creationId xmlns:a16="http://schemas.microsoft.com/office/drawing/2014/main" id="{8327555B-6539-45BB-AD10-FFF8462FF2FC}"/>
                </a:ext>
              </a:extLst>
            </p:cNvPr>
            <p:cNvSpPr txBox="1"/>
            <p:nvPr/>
          </p:nvSpPr>
          <p:spPr>
            <a:xfrm rot="16200000">
              <a:off x="10890529" y="3317261"/>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84" name="Picture 83">
              <a:extLst>
                <a:ext uri="{FF2B5EF4-FFF2-40B4-BE49-F238E27FC236}">
                  <a16:creationId xmlns:a16="http://schemas.microsoft.com/office/drawing/2014/main" id="{E5583999-F844-4E95-8DEC-3896C5B0C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85" name="Group 84">
            <a:extLst>
              <a:ext uri="{FF2B5EF4-FFF2-40B4-BE49-F238E27FC236}">
                <a16:creationId xmlns:a16="http://schemas.microsoft.com/office/drawing/2014/main" id="{F83157B9-87F4-45FD-948F-DAE8063BDD9B}"/>
              </a:ext>
            </a:extLst>
          </p:cNvPr>
          <p:cNvGrpSpPr/>
          <p:nvPr/>
        </p:nvGrpSpPr>
        <p:grpSpPr>
          <a:xfrm>
            <a:off x="226788" y="-2"/>
            <a:ext cx="11447501" cy="6858000"/>
            <a:chOff x="213096" y="0"/>
            <a:chExt cx="11447501" cy="6858000"/>
          </a:xfrm>
        </p:grpSpPr>
        <p:sp>
          <p:nvSpPr>
            <p:cNvPr id="86" name="Rectangle 85">
              <a:extLst>
                <a:ext uri="{FF2B5EF4-FFF2-40B4-BE49-F238E27FC236}">
                  <a16:creationId xmlns:a16="http://schemas.microsoft.com/office/drawing/2014/main" id="{6817FA65-DB24-437D-B9CC-90E42E0C4F0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7" name="Freeform: Shape 86">
              <a:extLst>
                <a:ext uri="{FF2B5EF4-FFF2-40B4-BE49-F238E27FC236}">
                  <a16:creationId xmlns:a16="http://schemas.microsoft.com/office/drawing/2014/main" id="{9FD8F27B-AEC3-466A-849D-CF2555E8F00A}"/>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9" name="Picture 88">
              <a:extLst>
                <a:ext uri="{FF2B5EF4-FFF2-40B4-BE49-F238E27FC236}">
                  <a16:creationId xmlns:a16="http://schemas.microsoft.com/office/drawing/2014/main" id="{ACFED17C-51B2-4647-9D18-7D29B3EFE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0" name="Group 89">
            <a:extLst>
              <a:ext uri="{FF2B5EF4-FFF2-40B4-BE49-F238E27FC236}">
                <a16:creationId xmlns:a16="http://schemas.microsoft.com/office/drawing/2014/main" id="{AAF43CDD-5CC2-4869-A6C2-49CEC88B9372}"/>
              </a:ext>
            </a:extLst>
          </p:cNvPr>
          <p:cNvGrpSpPr/>
          <p:nvPr/>
        </p:nvGrpSpPr>
        <p:grpSpPr>
          <a:xfrm>
            <a:off x="239680" y="0"/>
            <a:ext cx="10905545" cy="6858000"/>
            <a:chOff x="491575" y="0"/>
            <a:chExt cx="9961092" cy="6858000"/>
          </a:xfrm>
        </p:grpSpPr>
        <p:sp>
          <p:nvSpPr>
            <p:cNvPr id="91" name="Rectangle 90">
              <a:extLst>
                <a:ext uri="{FF2B5EF4-FFF2-40B4-BE49-F238E27FC236}">
                  <a16:creationId xmlns:a16="http://schemas.microsoft.com/office/drawing/2014/main" id="{C51F366B-1D48-46CE-9A0C-7D8EC6C9A686}"/>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2" name="Freeform: Shape 91">
              <a:extLst>
                <a:ext uri="{FF2B5EF4-FFF2-40B4-BE49-F238E27FC236}">
                  <a16:creationId xmlns:a16="http://schemas.microsoft.com/office/drawing/2014/main" id="{A82CF08E-1774-4D55-80D8-840E84FD88F1}"/>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4" name="Picture 93">
              <a:extLst>
                <a:ext uri="{FF2B5EF4-FFF2-40B4-BE49-F238E27FC236}">
                  <a16:creationId xmlns:a16="http://schemas.microsoft.com/office/drawing/2014/main" id="{DEDC7B82-0D19-42AA-AAEE-048EC1A52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51" name="Group 150">
            <a:extLst>
              <a:ext uri="{FF2B5EF4-FFF2-40B4-BE49-F238E27FC236}">
                <a16:creationId xmlns:a16="http://schemas.microsoft.com/office/drawing/2014/main" id="{74CCDB62-C3DD-4205-BD85-C50C641CE305}"/>
              </a:ext>
            </a:extLst>
          </p:cNvPr>
          <p:cNvGrpSpPr/>
          <p:nvPr/>
        </p:nvGrpSpPr>
        <p:grpSpPr>
          <a:xfrm>
            <a:off x="-278031" y="0"/>
            <a:ext cx="10905545" cy="6858000"/>
            <a:chOff x="491575" y="0"/>
            <a:chExt cx="9961092" cy="6858000"/>
          </a:xfrm>
        </p:grpSpPr>
        <p:sp>
          <p:nvSpPr>
            <p:cNvPr id="152" name="Rectangle 151">
              <a:extLst>
                <a:ext uri="{FF2B5EF4-FFF2-40B4-BE49-F238E27FC236}">
                  <a16:creationId xmlns:a16="http://schemas.microsoft.com/office/drawing/2014/main" id="{3B8EECC4-F758-4DD4-9348-F3741A9AB82C}"/>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4" name="TextBox 153">
              <a:extLst>
                <a:ext uri="{FF2B5EF4-FFF2-40B4-BE49-F238E27FC236}">
                  <a16:creationId xmlns:a16="http://schemas.microsoft.com/office/drawing/2014/main" id="{7B17A490-9CF0-4CC9-9620-9CF2C7A2B784}"/>
                </a:ext>
              </a:extLst>
            </p:cNvPr>
            <p:cNvSpPr txBox="1"/>
            <p:nvPr/>
          </p:nvSpPr>
          <p:spPr>
            <a:xfrm rot="16200000">
              <a:off x="9117129" y="3217597"/>
              <a:ext cx="1992086" cy="590357"/>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Resultat</a:t>
              </a:r>
            </a:p>
          </p:txBody>
        </p:sp>
        <p:pic>
          <p:nvPicPr>
            <p:cNvPr id="155" name="Picture 154">
              <a:extLst>
                <a:ext uri="{FF2B5EF4-FFF2-40B4-BE49-F238E27FC236}">
                  <a16:creationId xmlns:a16="http://schemas.microsoft.com/office/drawing/2014/main" id="{ED748B81-901A-4AC2-A226-D815C1720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95" name="Freeform: Shape 94">
            <a:extLst>
              <a:ext uri="{FF2B5EF4-FFF2-40B4-BE49-F238E27FC236}">
                <a16:creationId xmlns:a16="http://schemas.microsoft.com/office/drawing/2014/main" id="{CF1F6965-E3A3-4AF3-872A-86D754CA4389}"/>
              </a:ext>
            </a:extLst>
          </p:cNvPr>
          <p:cNvSpPr/>
          <p:nvPr/>
        </p:nvSpPr>
        <p:spPr>
          <a:xfrm>
            <a:off x="945474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62" name="Group 61">
            <a:extLst>
              <a:ext uri="{FF2B5EF4-FFF2-40B4-BE49-F238E27FC236}">
                <a16:creationId xmlns:a16="http://schemas.microsoft.com/office/drawing/2014/main" id="{379BBD48-21AA-41ED-810B-E50A93B0DB40}"/>
              </a:ext>
            </a:extLst>
          </p:cNvPr>
          <p:cNvGrpSpPr/>
          <p:nvPr/>
        </p:nvGrpSpPr>
        <p:grpSpPr>
          <a:xfrm>
            <a:off x="-595086" y="-4"/>
            <a:ext cx="10700522" cy="6858000"/>
            <a:chOff x="-9337032" y="-1"/>
            <a:chExt cx="9927504" cy="6858000"/>
          </a:xfrm>
        </p:grpSpPr>
        <p:sp>
          <p:nvSpPr>
            <p:cNvPr id="65" name="Rectangle 64">
              <a:extLst>
                <a:ext uri="{FF2B5EF4-FFF2-40B4-BE49-F238E27FC236}">
                  <a16:creationId xmlns:a16="http://schemas.microsoft.com/office/drawing/2014/main" id="{57C74293-6E05-49A8-831C-C7D0AFFAA01D}"/>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2" name="Freeform: Shape 71">
              <a:extLst>
                <a:ext uri="{FF2B5EF4-FFF2-40B4-BE49-F238E27FC236}">
                  <a16:creationId xmlns:a16="http://schemas.microsoft.com/office/drawing/2014/main" id="{03C7257F-2E8D-4A7B-98C4-0651BBE8852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TextBox 72">
              <a:extLst>
                <a:ext uri="{FF2B5EF4-FFF2-40B4-BE49-F238E27FC236}">
                  <a16:creationId xmlns:a16="http://schemas.microsoft.com/office/drawing/2014/main" id="{78F343E1-80FD-467A-A9DE-32060C07DA0A}"/>
                </a:ext>
              </a:extLst>
            </p:cNvPr>
            <p:cNvSpPr txBox="1"/>
            <p:nvPr/>
          </p:nvSpPr>
          <p:spPr>
            <a:xfrm rot="16200000">
              <a:off x="-738260" y="3212953"/>
              <a:ext cx="1992086" cy="599639"/>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Fazit</a:t>
              </a:r>
            </a:p>
          </p:txBody>
        </p:sp>
        <p:pic>
          <p:nvPicPr>
            <p:cNvPr id="75" name="Picture 74">
              <a:extLst>
                <a:ext uri="{FF2B5EF4-FFF2-40B4-BE49-F238E27FC236}">
                  <a16:creationId xmlns:a16="http://schemas.microsoft.com/office/drawing/2014/main" id="{852F9AF0-0DEF-45D8-9195-F533B681B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99" name="TextBox 98">
            <a:extLst>
              <a:ext uri="{FF2B5EF4-FFF2-40B4-BE49-F238E27FC236}">
                <a16:creationId xmlns:a16="http://schemas.microsoft.com/office/drawing/2014/main" id="{C650CBAC-E7B8-40CF-B412-0AF823F30472}"/>
              </a:ext>
            </a:extLst>
          </p:cNvPr>
          <p:cNvSpPr txBox="1"/>
          <p:nvPr/>
        </p:nvSpPr>
        <p:spPr>
          <a:xfrm rot="16200000">
            <a:off x="10391414" y="3251155"/>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cxnSp>
        <p:nvCxnSpPr>
          <p:cNvPr id="110" name="Straight Connector 109">
            <a:extLst>
              <a:ext uri="{FF2B5EF4-FFF2-40B4-BE49-F238E27FC236}">
                <a16:creationId xmlns:a16="http://schemas.microsoft.com/office/drawing/2014/main" id="{76400851-8E7D-4BFD-8EF6-395D5A31D021}"/>
              </a:ext>
            </a:extLst>
          </p:cNvPr>
          <p:cNvCxnSpPr/>
          <p:nvPr/>
        </p:nvCxnSpPr>
        <p:spPr>
          <a:xfrm>
            <a:off x="5591305" y="4007676"/>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4B4478C-C05C-40B4-91EA-23869288099C}"/>
              </a:ext>
            </a:extLst>
          </p:cNvPr>
          <p:cNvCxnSpPr>
            <a:cxnSpLocks/>
          </p:cNvCxnSpPr>
          <p:nvPr/>
        </p:nvCxnSpPr>
        <p:spPr>
          <a:xfrm flipV="1">
            <a:off x="7829232" y="4007675"/>
            <a:ext cx="963877"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89EE1EE-814E-439F-B4DE-46BFE2D832FC}"/>
              </a:ext>
            </a:extLst>
          </p:cNvPr>
          <p:cNvCxnSpPr/>
          <p:nvPr/>
        </p:nvCxnSpPr>
        <p:spPr>
          <a:xfrm>
            <a:off x="3327556" y="4007676"/>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0B1D84B-1D2B-4C2A-9D31-0AE1843210C6}"/>
              </a:ext>
            </a:extLst>
          </p:cNvPr>
          <p:cNvCxnSpPr/>
          <p:nvPr/>
        </p:nvCxnSpPr>
        <p:spPr>
          <a:xfrm>
            <a:off x="1074123" y="4007676"/>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4" name="Arc 113">
            <a:extLst>
              <a:ext uri="{FF2B5EF4-FFF2-40B4-BE49-F238E27FC236}">
                <a16:creationId xmlns:a16="http://schemas.microsoft.com/office/drawing/2014/main" id="{3A6033D4-655C-4F54-A1D0-B5FB63357567}"/>
              </a:ext>
            </a:extLst>
          </p:cNvPr>
          <p:cNvSpPr/>
          <p:nvPr/>
        </p:nvSpPr>
        <p:spPr>
          <a:xfrm>
            <a:off x="566814" y="3548095"/>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15" name="Oval 114">
            <a:extLst>
              <a:ext uri="{FF2B5EF4-FFF2-40B4-BE49-F238E27FC236}">
                <a16:creationId xmlns:a16="http://schemas.microsoft.com/office/drawing/2014/main" id="{6DEE2B0C-4A8D-46AA-A3D7-3F3472881830}"/>
              </a:ext>
            </a:extLst>
          </p:cNvPr>
          <p:cNvSpPr/>
          <p:nvPr/>
        </p:nvSpPr>
        <p:spPr>
          <a:xfrm>
            <a:off x="931145" y="3912426"/>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6" name="Circle: Hollow 115">
            <a:extLst>
              <a:ext uri="{FF2B5EF4-FFF2-40B4-BE49-F238E27FC236}">
                <a16:creationId xmlns:a16="http://schemas.microsoft.com/office/drawing/2014/main" id="{937F18A7-24C5-4106-8916-84EC05142AF1}"/>
              </a:ext>
            </a:extLst>
          </p:cNvPr>
          <p:cNvSpPr/>
          <p:nvPr/>
        </p:nvSpPr>
        <p:spPr>
          <a:xfrm>
            <a:off x="812082" y="3793363"/>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17" name="Circle: Hollow 116">
            <a:extLst>
              <a:ext uri="{FF2B5EF4-FFF2-40B4-BE49-F238E27FC236}">
                <a16:creationId xmlns:a16="http://schemas.microsoft.com/office/drawing/2014/main" id="{5FAA43BB-A87D-42FE-82B7-F836A7AC1599}"/>
              </a:ext>
            </a:extLst>
          </p:cNvPr>
          <p:cNvSpPr/>
          <p:nvPr/>
        </p:nvSpPr>
        <p:spPr>
          <a:xfrm>
            <a:off x="679210" y="3660491"/>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118" name="Straight Connector 117">
            <a:extLst>
              <a:ext uri="{FF2B5EF4-FFF2-40B4-BE49-F238E27FC236}">
                <a16:creationId xmlns:a16="http://schemas.microsoft.com/office/drawing/2014/main" id="{2A8E4814-3CAF-40A5-ADCD-13AA15B103DC}"/>
              </a:ext>
            </a:extLst>
          </p:cNvPr>
          <p:cNvCxnSpPr>
            <a:cxnSpLocks/>
          </p:cNvCxnSpPr>
          <p:nvPr/>
        </p:nvCxnSpPr>
        <p:spPr>
          <a:xfrm flipV="1">
            <a:off x="1026396" y="4354862"/>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D0AD30B8-2CD0-40FD-968A-586C4DB8027D}"/>
              </a:ext>
            </a:extLst>
          </p:cNvPr>
          <p:cNvSpPr/>
          <p:nvPr/>
        </p:nvSpPr>
        <p:spPr>
          <a:xfrm>
            <a:off x="964275" y="5363116"/>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0" name="TextBox 119">
            <a:extLst>
              <a:ext uri="{FF2B5EF4-FFF2-40B4-BE49-F238E27FC236}">
                <a16:creationId xmlns:a16="http://schemas.microsoft.com/office/drawing/2014/main" id="{ED598ECE-632E-40E9-ABFD-BD7F56E8C4E0}"/>
              </a:ext>
            </a:extLst>
          </p:cNvPr>
          <p:cNvSpPr txBox="1"/>
          <p:nvPr/>
        </p:nvSpPr>
        <p:spPr>
          <a:xfrm>
            <a:off x="268702" y="2974187"/>
            <a:ext cx="1515386" cy="646331"/>
          </a:xfrm>
          <a:prstGeom prst="rect">
            <a:avLst/>
          </a:prstGeom>
          <a:noFill/>
        </p:spPr>
        <p:txBody>
          <a:bodyPr wrap="square" rtlCol="0">
            <a:spAutoFit/>
          </a:bodyPr>
          <a:lstStyle/>
          <a:p>
            <a:pPr algn="ctr"/>
            <a:r>
              <a:rPr lang="de-DE" sz="3600" dirty="0">
                <a:solidFill>
                  <a:srgbClr val="03A1A4"/>
                </a:solidFill>
                <a:latin typeface="Century Gothic" panose="020B0502020202020204" pitchFamily="34" charset="0"/>
              </a:rPr>
              <a:t>heute</a:t>
            </a:r>
          </a:p>
        </p:txBody>
      </p:sp>
      <p:sp>
        <p:nvSpPr>
          <p:cNvPr id="121" name="TextBox 120">
            <a:extLst>
              <a:ext uri="{FF2B5EF4-FFF2-40B4-BE49-F238E27FC236}">
                <a16:creationId xmlns:a16="http://schemas.microsoft.com/office/drawing/2014/main" id="{593E4FBA-08FC-45BD-B56E-B7322BA37A1E}"/>
              </a:ext>
            </a:extLst>
          </p:cNvPr>
          <p:cNvSpPr txBox="1"/>
          <p:nvPr/>
        </p:nvSpPr>
        <p:spPr>
          <a:xfrm>
            <a:off x="235790" y="5615342"/>
            <a:ext cx="3201043" cy="523220"/>
          </a:xfrm>
          <a:prstGeom prst="rect">
            <a:avLst/>
          </a:prstGeom>
          <a:noFill/>
        </p:spPr>
        <p:txBody>
          <a:bodyPr wrap="square" rtlCol="0">
            <a:spAutoFit/>
          </a:bodyPr>
          <a:lstStyle/>
          <a:p>
            <a:r>
              <a:rPr lang="de-DE" sz="1400" dirty="0">
                <a:solidFill>
                  <a:schemeClr val="bg2">
                    <a:lumMod val="50000"/>
                  </a:schemeClr>
                </a:solidFill>
                <a:latin typeface="Century Gothic" panose="020B0502020202020204" pitchFamily="34" charset="0"/>
              </a:rPr>
              <a:t>Zwischenbericht und Planung der zweiten Hälfte.</a:t>
            </a:r>
          </a:p>
        </p:txBody>
      </p:sp>
      <p:sp>
        <p:nvSpPr>
          <p:cNvPr id="122" name="Arc 121">
            <a:extLst>
              <a:ext uri="{FF2B5EF4-FFF2-40B4-BE49-F238E27FC236}">
                <a16:creationId xmlns:a16="http://schemas.microsoft.com/office/drawing/2014/main" id="{16382648-FA5C-4D5E-83DD-1F2AC4B1934E}"/>
              </a:ext>
            </a:extLst>
          </p:cNvPr>
          <p:cNvSpPr/>
          <p:nvPr/>
        </p:nvSpPr>
        <p:spPr>
          <a:xfrm rot="5400000">
            <a:off x="2805292" y="3548095"/>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23" name="Oval 122">
            <a:extLst>
              <a:ext uri="{FF2B5EF4-FFF2-40B4-BE49-F238E27FC236}">
                <a16:creationId xmlns:a16="http://schemas.microsoft.com/office/drawing/2014/main" id="{54642553-A7FC-47E9-AC16-B388CECDFBA4}"/>
              </a:ext>
            </a:extLst>
          </p:cNvPr>
          <p:cNvSpPr/>
          <p:nvPr/>
        </p:nvSpPr>
        <p:spPr>
          <a:xfrm>
            <a:off x="3169623" y="3912426"/>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4" name="Circle: Hollow 123">
            <a:extLst>
              <a:ext uri="{FF2B5EF4-FFF2-40B4-BE49-F238E27FC236}">
                <a16:creationId xmlns:a16="http://schemas.microsoft.com/office/drawing/2014/main" id="{E5FFDC73-7EF1-498B-B431-8A57D749DB3D}"/>
              </a:ext>
            </a:extLst>
          </p:cNvPr>
          <p:cNvSpPr/>
          <p:nvPr/>
        </p:nvSpPr>
        <p:spPr>
          <a:xfrm>
            <a:off x="3050560" y="3793363"/>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25" name="Circle: Hollow 124">
            <a:extLst>
              <a:ext uri="{FF2B5EF4-FFF2-40B4-BE49-F238E27FC236}">
                <a16:creationId xmlns:a16="http://schemas.microsoft.com/office/drawing/2014/main" id="{E5D64C63-D805-430C-A756-AE634704A88E}"/>
              </a:ext>
            </a:extLst>
          </p:cNvPr>
          <p:cNvSpPr/>
          <p:nvPr/>
        </p:nvSpPr>
        <p:spPr>
          <a:xfrm>
            <a:off x="2917688" y="3660491"/>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126" name="Straight Connector 125">
            <a:extLst>
              <a:ext uri="{FF2B5EF4-FFF2-40B4-BE49-F238E27FC236}">
                <a16:creationId xmlns:a16="http://schemas.microsoft.com/office/drawing/2014/main" id="{169970CB-0A04-4F9F-8360-9E301865ACBE}"/>
              </a:ext>
            </a:extLst>
          </p:cNvPr>
          <p:cNvCxnSpPr>
            <a:cxnSpLocks/>
          </p:cNvCxnSpPr>
          <p:nvPr/>
        </p:nvCxnSpPr>
        <p:spPr>
          <a:xfrm flipV="1">
            <a:off x="3264874" y="2627104"/>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430E965E-481A-4BA0-A090-EC602BE518F4}"/>
              </a:ext>
            </a:extLst>
          </p:cNvPr>
          <p:cNvSpPr/>
          <p:nvPr/>
        </p:nvSpPr>
        <p:spPr>
          <a:xfrm>
            <a:off x="3202753" y="2580748"/>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8" name="TextBox 127">
            <a:extLst>
              <a:ext uri="{FF2B5EF4-FFF2-40B4-BE49-F238E27FC236}">
                <a16:creationId xmlns:a16="http://schemas.microsoft.com/office/drawing/2014/main" id="{977CB4BB-3209-410A-9321-EB6F8E1AB582}"/>
              </a:ext>
            </a:extLst>
          </p:cNvPr>
          <p:cNvSpPr txBox="1"/>
          <p:nvPr/>
        </p:nvSpPr>
        <p:spPr>
          <a:xfrm>
            <a:off x="2507180" y="4394968"/>
            <a:ext cx="1515386" cy="400110"/>
          </a:xfrm>
          <a:prstGeom prst="rect">
            <a:avLst/>
          </a:prstGeom>
          <a:noFill/>
        </p:spPr>
        <p:txBody>
          <a:bodyPr wrap="square" rtlCol="0">
            <a:spAutoFit/>
          </a:bodyPr>
          <a:lstStyle/>
          <a:p>
            <a:pPr algn="ctr"/>
            <a:r>
              <a:rPr lang="de-DE" sz="2000" dirty="0">
                <a:solidFill>
                  <a:srgbClr val="EE9524"/>
                </a:solidFill>
                <a:latin typeface="Century Gothic" panose="020B0502020202020204" pitchFamily="34" charset="0"/>
              </a:rPr>
              <a:t>24. August</a:t>
            </a:r>
          </a:p>
        </p:txBody>
      </p:sp>
      <p:sp>
        <p:nvSpPr>
          <p:cNvPr id="129" name="TextBox 128">
            <a:extLst>
              <a:ext uri="{FF2B5EF4-FFF2-40B4-BE49-F238E27FC236}">
                <a16:creationId xmlns:a16="http://schemas.microsoft.com/office/drawing/2014/main" id="{47A54356-C050-4EFE-803E-D1F0F7EC9B35}"/>
              </a:ext>
            </a:extLst>
          </p:cNvPr>
          <p:cNvSpPr txBox="1"/>
          <p:nvPr/>
        </p:nvSpPr>
        <p:spPr>
          <a:xfrm>
            <a:off x="2116739" y="1938465"/>
            <a:ext cx="3428275" cy="523220"/>
          </a:xfrm>
          <a:prstGeom prst="rect">
            <a:avLst/>
          </a:prstGeom>
          <a:noFill/>
        </p:spPr>
        <p:txBody>
          <a:bodyPr wrap="square" rtlCol="0">
            <a:spAutoFit/>
          </a:bodyPr>
          <a:lstStyle/>
          <a:p>
            <a:r>
              <a:rPr lang="de-DE" sz="1400" dirty="0">
                <a:solidFill>
                  <a:schemeClr val="bg2">
                    <a:lumMod val="50000"/>
                  </a:schemeClr>
                </a:solidFill>
                <a:latin typeface="Century Gothic" panose="020B0502020202020204" pitchFamily="34" charset="0"/>
              </a:rPr>
              <a:t>Proof of Concept für die Übersetzung von SentiWordNet, erbracht.</a:t>
            </a:r>
          </a:p>
        </p:txBody>
      </p:sp>
      <p:sp>
        <p:nvSpPr>
          <p:cNvPr id="130" name="Arc 129">
            <a:extLst>
              <a:ext uri="{FF2B5EF4-FFF2-40B4-BE49-F238E27FC236}">
                <a16:creationId xmlns:a16="http://schemas.microsoft.com/office/drawing/2014/main" id="{FCDBC754-4417-498F-9317-AC54B365105B}"/>
              </a:ext>
            </a:extLst>
          </p:cNvPr>
          <p:cNvSpPr/>
          <p:nvPr/>
        </p:nvSpPr>
        <p:spPr>
          <a:xfrm>
            <a:off x="5058725" y="3548095"/>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31" name="Oval 130">
            <a:extLst>
              <a:ext uri="{FF2B5EF4-FFF2-40B4-BE49-F238E27FC236}">
                <a16:creationId xmlns:a16="http://schemas.microsoft.com/office/drawing/2014/main" id="{D848B7C4-4076-4974-88D6-BFCD1EB12424}"/>
              </a:ext>
            </a:extLst>
          </p:cNvPr>
          <p:cNvSpPr/>
          <p:nvPr/>
        </p:nvSpPr>
        <p:spPr>
          <a:xfrm>
            <a:off x="5423056" y="3912426"/>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2" name="Circle: Hollow 131">
            <a:extLst>
              <a:ext uri="{FF2B5EF4-FFF2-40B4-BE49-F238E27FC236}">
                <a16:creationId xmlns:a16="http://schemas.microsoft.com/office/drawing/2014/main" id="{46A086BA-FD05-40A0-8C6E-13B6A7B0BD80}"/>
              </a:ext>
            </a:extLst>
          </p:cNvPr>
          <p:cNvSpPr/>
          <p:nvPr/>
        </p:nvSpPr>
        <p:spPr>
          <a:xfrm>
            <a:off x="5303993" y="3793363"/>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33" name="Circle: Hollow 132">
            <a:extLst>
              <a:ext uri="{FF2B5EF4-FFF2-40B4-BE49-F238E27FC236}">
                <a16:creationId xmlns:a16="http://schemas.microsoft.com/office/drawing/2014/main" id="{81BDDC98-8EDB-4974-BD33-9C7ED059E67E}"/>
              </a:ext>
            </a:extLst>
          </p:cNvPr>
          <p:cNvSpPr/>
          <p:nvPr/>
        </p:nvSpPr>
        <p:spPr>
          <a:xfrm>
            <a:off x="5171121" y="3660491"/>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134" name="Straight Connector 133">
            <a:extLst>
              <a:ext uri="{FF2B5EF4-FFF2-40B4-BE49-F238E27FC236}">
                <a16:creationId xmlns:a16="http://schemas.microsoft.com/office/drawing/2014/main" id="{F575E026-D481-492A-A392-BBD888562FB1}"/>
              </a:ext>
            </a:extLst>
          </p:cNvPr>
          <p:cNvCxnSpPr>
            <a:cxnSpLocks/>
          </p:cNvCxnSpPr>
          <p:nvPr/>
        </p:nvCxnSpPr>
        <p:spPr>
          <a:xfrm flipV="1">
            <a:off x="5518307" y="4354862"/>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135" name="Oval 134">
            <a:extLst>
              <a:ext uri="{FF2B5EF4-FFF2-40B4-BE49-F238E27FC236}">
                <a16:creationId xmlns:a16="http://schemas.microsoft.com/office/drawing/2014/main" id="{95C99881-2F9F-40EC-BE49-4606099C3E23}"/>
              </a:ext>
            </a:extLst>
          </p:cNvPr>
          <p:cNvSpPr/>
          <p:nvPr/>
        </p:nvSpPr>
        <p:spPr>
          <a:xfrm>
            <a:off x="5456186" y="5363116"/>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6" name="TextBox 135">
            <a:extLst>
              <a:ext uri="{FF2B5EF4-FFF2-40B4-BE49-F238E27FC236}">
                <a16:creationId xmlns:a16="http://schemas.microsoft.com/office/drawing/2014/main" id="{E2275338-538A-4C80-9DD7-79F424D3DEE1}"/>
              </a:ext>
            </a:extLst>
          </p:cNvPr>
          <p:cNvSpPr txBox="1"/>
          <p:nvPr/>
        </p:nvSpPr>
        <p:spPr>
          <a:xfrm>
            <a:off x="4760613" y="2974187"/>
            <a:ext cx="1515386" cy="400110"/>
          </a:xfrm>
          <a:prstGeom prst="rect">
            <a:avLst/>
          </a:prstGeom>
          <a:noFill/>
        </p:spPr>
        <p:txBody>
          <a:bodyPr wrap="square" rtlCol="0">
            <a:spAutoFit/>
          </a:bodyPr>
          <a:lstStyle/>
          <a:p>
            <a:pPr algn="ctr"/>
            <a:r>
              <a:rPr lang="de-DE" sz="2000" dirty="0">
                <a:solidFill>
                  <a:srgbClr val="EF3078"/>
                </a:solidFill>
                <a:latin typeface="Century Gothic" panose="020B0502020202020204" pitchFamily="34" charset="0"/>
              </a:rPr>
              <a:t>01. Sept.</a:t>
            </a:r>
          </a:p>
        </p:txBody>
      </p:sp>
      <p:sp>
        <p:nvSpPr>
          <p:cNvPr id="137" name="TextBox 136">
            <a:extLst>
              <a:ext uri="{FF2B5EF4-FFF2-40B4-BE49-F238E27FC236}">
                <a16:creationId xmlns:a16="http://schemas.microsoft.com/office/drawing/2014/main" id="{24E89761-63BD-4B7C-A2FD-2F1562243D35}"/>
              </a:ext>
            </a:extLst>
          </p:cNvPr>
          <p:cNvSpPr txBox="1"/>
          <p:nvPr/>
        </p:nvSpPr>
        <p:spPr>
          <a:xfrm>
            <a:off x="4456034" y="5615342"/>
            <a:ext cx="3201043" cy="523220"/>
          </a:xfrm>
          <a:prstGeom prst="rect">
            <a:avLst/>
          </a:prstGeom>
          <a:noFill/>
        </p:spPr>
        <p:txBody>
          <a:bodyPr wrap="square" rtlCol="0">
            <a:spAutoFit/>
          </a:bodyPr>
          <a:lstStyle/>
          <a:p>
            <a:r>
              <a:rPr lang="de-DE" sz="1400" dirty="0">
                <a:solidFill>
                  <a:schemeClr val="bg2">
                    <a:lumMod val="50000"/>
                  </a:schemeClr>
                </a:solidFill>
                <a:latin typeface="Century Gothic" panose="020B0502020202020204" pitchFamily="34" charset="0"/>
              </a:rPr>
              <a:t>Lösung zur effizienten Übersetzung und Annotation, implementiert.</a:t>
            </a:r>
          </a:p>
        </p:txBody>
      </p:sp>
      <p:sp>
        <p:nvSpPr>
          <p:cNvPr id="138" name="Arc 137">
            <a:extLst>
              <a:ext uri="{FF2B5EF4-FFF2-40B4-BE49-F238E27FC236}">
                <a16:creationId xmlns:a16="http://schemas.microsoft.com/office/drawing/2014/main" id="{4065014F-6769-406D-ADD1-60FD0C328930}"/>
              </a:ext>
            </a:extLst>
          </p:cNvPr>
          <p:cNvSpPr/>
          <p:nvPr/>
        </p:nvSpPr>
        <p:spPr>
          <a:xfrm rot="5400000">
            <a:off x="7322474" y="3548095"/>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39" name="Oval 138">
            <a:extLst>
              <a:ext uri="{FF2B5EF4-FFF2-40B4-BE49-F238E27FC236}">
                <a16:creationId xmlns:a16="http://schemas.microsoft.com/office/drawing/2014/main" id="{C356F00C-FECE-46A7-8DBD-9167976E030D}"/>
              </a:ext>
            </a:extLst>
          </p:cNvPr>
          <p:cNvSpPr/>
          <p:nvPr/>
        </p:nvSpPr>
        <p:spPr>
          <a:xfrm>
            <a:off x="7686805" y="3912426"/>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0" name="Circle: Hollow 139">
            <a:extLst>
              <a:ext uri="{FF2B5EF4-FFF2-40B4-BE49-F238E27FC236}">
                <a16:creationId xmlns:a16="http://schemas.microsoft.com/office/drawing/2014/main" id="{D8D94FC0-D897-4F30-92FA-11FCAE91E49D}"/>
              </a:ext>
            </a:extLst>
          </p:cNvPr>
          <p:cNvSpPr/>
          <p:nvPr/>
        </p:nvSpPr>
        <p:spPr>
          <a:xfrm>
            <a:off x="7567742" y="3793363"/>
            <a:ext cx="428626" cy="428626"/>
          </a:xfrm>
          <a:prstGeom prst="donut">
            <a:avLst>
              <a:gd name="adj" fmla="val 5281"/>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41" name="Circle: Hollow 140">
            <a:extLst>
              <a:ext uri="{FF2B5EF4-FFF2-40B4-BE49-F238E27FC236}">
                <a16:creationId xmlns:a16="http://schemas.microsoft.com/office/drawing/2014/main" id="{AF31F23F-B306-4B3E-9623-B93CAF9DF3FA}"/>
              </a:ext>
            </a:extLst>
          </p:cNvPr>
          <p:cNvSpPr/>
          <p:nvPr/>
        </p:nvSpPr>
        <p:spPr>
          <a:xfrm>
            <a:off x="7434870" y="3660491"/>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142" name="Straight Connector 141">
            <a:extLst>
              <a:ext uri="{FF2B5EF4-FFF2-40B4-BE49-F238E27FC236}">
                <a16:creationId xmlns:a16="http://schemas.microsoft.com/office/drawing/2014/main" id="{D58F1D5F-095E-483F-94A2-35B72379DBDE}"/>
              </a:ext>
            </a:extLst>
          </p:cNvPr>
          <p:cNvCxnSpPr>
            <a:cxnSpLocks/>
          </p:cNvCxnSpPr>
          <p:nvPr/>
        </p:nvCxnSpPr>
        <p:spPr>
          <a:xfrm flipV="1">
            <a:off x="7782056" y="2627104"/>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38063E4F-59BC-4551-9CCA-62E614715F21}"/>
              </a:ext>
            </a:extLst>
          </p:cNvPr>
          <p:cNvSpPr/>
          <p:nvPr/>
        </p:nvSpPr>
        <p:spPr>
          <a:xfrm>
            <a:off x="7719935" y="2580748"/>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4" name="TextBox 143">
            <a:extLst>
              <a:ext uri="{FF2B5EF4-FFF2-40B4-BE49-F238E27FC236}">
                <a16:creationId xmlns:a16="http://schemas.microsoft.com/office/drawing/2014/main" id="{BFCEA007-EA54-4027-B0B1-8C911D4FA5F0}"/>
              </a:ext>
            </a:extLst>
          </p:cNvPr>
          <p:cNvSpPr txBox="1"/>
          <p:nvPr/>
        </p:nvSpPr>
        <p:spPr>
          <a:xfrm>
            <a:off x="7024362" y="4394968"/>
            <a:ext cx="1515386" cy="400110"/>
          </a:xfrm>
          <a:prstGeom prst="rect">
            <a:avLst/>
          </a:prstGeom>
          <a:noFill/>
        </p:spPr>
        <p:txBody>
          <a:bodyPr wrap="square" rtlCol="0">
            <a:spAutoFit/>
          </a:bodyPr>
          <a:lstStyle/>
          <a:p>
            <a:pPr algn="ctr"/>
            <a:r>
              <a:rPr lang="de-DE" sz="2000" dirty="0">
                <a:solidFill>
                  <a:srgbClr val="1C7CBB"/>
                </a:solidFill>
                <a:latin typeface="Century Gothic" panose="020B0502020202020204" pitchFamily="34" charset="0"/>
              </a:rPr>
              <a:t>20. Sept</a:t>
            </a:r>
          </a:p>
        </p:txBody>
      </p:sp>
      <p:sp>
        <p:nvSpPr>
          <p:cNvPr id="145" name="TextBox 144">
            <a:extLst>
              <a:ext uri="{FF2B5EF4-FFF2-40B4-BE49-F238E27FC236}">
                <a16:creationId xmlns:a16="http://schemas.microsoft.com/office/drawing/2014/main" id="{0FCB7C0C-8E2B-4283-A20F-47D16D285F38}"/>
              </a:ext>
            </a:extLst>
          </p:cNvPr>
          <p:cNvSpPr txBox="1"/>
          <p:nvPr/>
        </p:nvSpPr>
        <p:spPr>
          <a:xfrm>
            <a:off x="6633921" y="1938465"/>
            <a:ext cx="3201043" cy="523220"/>
          </a:xfrm>
          <a:prstGeom prst="rect">
            <a:avLst/>
          </a:prstGeom>
          <a:noFill/>
        </p:spPr>
        <p:txBody>
          <a:bodyPr wrap="square" rtlCol="0">
            <a:spAutoFit/>
          </a:bodyPr>
          <a:lstStyle/>
          <a:p>
            <a:r>
              <a:rPr lang="de-DE" sz="1400" dirty="0">
                <a:solidFill>
                  <a:schemeClr val="bg2">
                    <a:lumMod val="50000"/>
                  </a:schemeClr>
                </a:solidFill>
                <a:latin typeface="Century Gothic" panose="020B0502020202020204" pitchFamily="34" charset="0"/>
              </a:rPr>
              <a:t>Integration in den TextImager, sowie Evaluation abgeschlossen.</a:t>
            </a:r>
          </a:p>
        </p:txBody>
      </p:sp>
      <p:cxnSp>
        <p:nvCxnSpPr>
          <p:cNvPr id="146" name="Straight Connector 145">
            <a:extLst>
              <a:ext uri="{FF2B5EF4-FFF2-40B4-BE49-F238E27FC236}">
                <a16:creationId xmlns:a16="http://schemas.microsoft.com/office/drawing/2014/main" id="{8A777080-5B57-4183-841F-422FE5ADFAA9}"/>
              </a:ext>
            </a:extLst>
          </p:cNvPr>
          <p:cNvCxnSpPr>
            <a:cxnSpLocks/>
          </p:cNvCxnSpPr>
          <p:nvPr/>
        </p:nvCxnSpPr>
        <p:spPr>
          <a:xfrm>
            <a:off x="349147" y="6155237"/>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B5F8677-C41D-4E4E-BE6A-8CAFEA2B2715}"/>
              </a:ext>
            </a:extLst>
          </p:cNvPr>
          <p:cNvCxnSpPr>
            <a:cxnSpLocks/>
          </p:cNvCxnSpPr>
          <p:nvPr/>
        </p:nvCxnSpPr>
        <p:spPr>
          <a:xfrm>
            <a:off x="4547822" y="6224733"/>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0A05143-803F-4599-9491-52558375FC16}"/>
              </a:ext>
            </a:extLst>
          </p:cNvPr>
          <p:cNvCxnSpPr>
            <a:cxnSpLocks/>
          </p:cNvCxnSpPr>
          <p:nvPr/>
        </p:nvCxnSpPr>
        <p:spPr>
          <a:xfrm>
            <a:off x="2224186" y="1847669"/>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826B6B7-B5E2-4BBF-91B5-9754ED30CFB6}"/>
              </a:ext>
            </a:extLst>
          </p:cNvPr>
          <p:cNvCxnSpPr>
            <a:cxnSpLocks/>
          </p:cNvCxnSpPr>
          <p:nvPr/>
        </p:nvCxnSpPr>
        <p:spPr>
          <a:xfrm>
            <a:off x="6744244" y="1847669"/>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4619F6C9-97D9-4814-9E28-422777D9816D}"/>
              </a:ext>
            </a:extLst>
          </p:cNvPr>
          <p:cNvSpPr txBox="1"/>
          <p:nvPr/>
        </p:nvSpPr>
        <p:spPr>
          <a:xfrm>
            <a:off x="1347924" y="142371"/>
            <a:ext cx="7445185" cy="707886"/>
          </a:xfrm>
          <a:prstGeom prst="rect">
            <a:avLst/>
          </a:prstGeom>
          <a:noFill/>
        </p:spPr>
        <p:txBody>
          <a:bodyPr wrap="square" rtlCol="0">
            <a:spAutoFit/>
          </a:bodyPr>
          <a:lstStyle/>
          <a:p>
            <a:pPr algn="ctr"/>
            <a:r>
              <a:rPr lang="de-DE" sz="4000" dirty="0">
                <a:solidFill>
                  <a:srgbClr val="03A1A4"/>
                </a:solidFill>
                <a:latin typeface="Tw Cen MT" panose="020B0602020104020603" pitchFamily="34" charset="0"/>
              </a:rPr>
              <a:t>Projektplanung</a:t>
            </a:r>
            <a:endParaRPr lang="de-DE" sz="4000" dirty="0">
              <a:solidFill>
                <a:schemeClr val="bg1">
                  <a:lumMod val="65000"/>
                </a:schemeClr>
              </a:solidFill>
              <a:latin typeface="Tw Cen MT" panose="020B0602020104020603" pitchFamily="34" charset="0"/>
            </a:endParaRPr>
          </a:p>
        </p:txBody>
      </p:sp>
      <p:grpSp>
        <p:nvGrpSpPr>
          <p:cNvPr id="69" name="Group 68">
            <a:extLst>
              <a:ext uri="{FF2B5EF4-FFF2-40B4-BE49-F238E27FC236}">
                <a16:creationId xmlns:a16="http://schemas.microsoft.com/office/drawing/2014/main" id="{F3BFF23C-0239-46EC-AC7C-EF546D749806}"/>
              </a:ext>
            </a:extLst>
          </p:cNvPr>
          <p:cNvGrpSpPr/>
          <p:nvPr/>
        </p:nvGrpSpPr>
        <p:grpSpPr>
          <a:xfrm>
            <a:off x="-606457" y="-8"/>
            <a:ext cx="10700522" cy="6858000"/>
            <a:chOff x="-9337032" y="-1"/>
            <a:chExt cx="9927504" cy="6858000"/>
          </a:xfrm>
        </p:grpSpPr>
        <p:sp>
          <p:nvSpPr>
            <p:cNvPr id="70" name="Rectangle 69">
              <a:extLst>
                <a:ext uri="{FF2B5EF4-FFF2-40B4-BE49-F238E27FC236}">
                  <a16:creationId xmlns:a16="http://schemas.microsoft.com/office/drawing/2014/main" id="{FF7CF500-2188-47A3-9BBA-A243BB2EE2BB}"/>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Freeform: Shape 70">
              <a:extLst>
                <a:ext uri="{FF2B5EF4-FFF2-40B4-BE49-F238E27FC236}">
                  <a16:creationId xmlns:a16="http://schemas.microsoft.com/office/drawing/2014/main" id="{C1AA136F-A41F-438D-87F3-8B98A59680DF}"/>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TextBox 73">
              <a:extLst>
                <a:ext uri="{FF2B5EF4-FFF2-40B4-BE49-F238E27FC236}">
                  <a16:creationId xmlns:a16="http://schemas.microsoft.com/office/drawing/2014/main" id="{DDEBC65F-98BA-4383-86D3-2B68D654BD31}"/>
                </a:ext>
              </a:extLst>
            </p:cNvPr>
            <p:cNvSpPr txBox="1"/>
            <p:nvPr/>
          </p:nvSpPr>
          <p:spPr>
            <a:xfrm rot="16200000">
              <a:off x="-738260" y="3212953"/>
              <a:ext cx="1992086" cy="599639"/>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Fazit</a:t>
              </a:r>
            </a:p>
          </p:txBody>
        </p:sp>
        <p:pic>
          <p:nvPicPr>
            <p:cNvPr id="76" name="Picture 75">
              <a:extLst>
                <a:ext uri="{FF2B5EF4-FFF2-40B4-BE49-F238E27FC236}">
                  <a16:creationId xmlns:a16="http://schemas.microsoft.com/office/drawing/2014/main" id="{AF6AECE1-6384-4E9D-A600-BD3299A75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77" name="Picture 76">
            <a:extLst>
              <a:ext uri="{FF2B5EF4-FFF2-40B4-BE49-F238E27FC236}">
                <a16:creationId xmlns:a16="http://schemas.microsoft.com/office/drawing/2014/main" id="{60DA1B22-A3A0-4C80-A965-A990490BA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760" y="2657670"/>
            <a:ext cx="1440589" cy="1126566"/>
          </a:xfrm>
          <a:prstGeom prst="rect">
            <a:avLst/>
          </a:prstGeom>
        </p:spPr>
      </p:pic>
      <p:sp>
        <p:nvSpPr>
          <p:cNvPr id="78" name="TextBox 77">
            <a:extLst>
              <a:ext uri="{FF2B5EF4-FFF2-40B4-BE49-F238E27FC236}">
                <a16:creationId xmlns:a16="http://schemas.microsoft.com/office/drawing/2014/main" id="{61ED82DF-B2C8-4D4B-9D2C-AE66EC7AC9F5}"/>
              </a:ext>
            </a:extLst>
          </p:cNvPr>
          <p:cNvSpPr txBox="1"/>
          <p:nvPr/>
        </p:nvSpPr>
        <p:spPr>
          <a:xfrm>
            <a:off x="3289503" y="2608949"/>
            <a:ext cx="4045435" cy="1692771"/>
          </a:xfrm>
          <a:prstGeom prst="rect">
            <a:avLst/>
          </a:prstGeom>
          <a:noFill/>
        </p:spPr>
        <p:txBody>
          <a:bodyPr wrap="square" rtlCol="0">
            <a:spAutoFit/>
          </a:bodyPr>
          <a:lstStyle/>
          <a:p>
            <a:pPr algn="ctr"/>
            <a:r>
              <a:rPr lang="en-US" sz="7200" dirty="0" err="1">
                <a:solidFill>
                  <a:srgbClr val="03A1A4"/>
                </a:solidFill>
                <a:latin typeface="Tw Cen MT" panose="020B0602020104020603" pitchFamily="34" charset="0"/>
              </a:rPr>
              <a:t>Fazit</a:t>
            </a:r>
            <a:endParaRPr lang="en-US" sz="7200" dirty="0">
              <a:solidFill>
                <a:srgbClr val="03A1A4"/>
              </a:solidFill>
              <a:latin typeface="Tw Cen MT" panose="020B0602020104020603" pitchFamily="34" charset="0"/>
            </a:endParaRPr>
          </a:p>
          <a:p>
            <a:pPr algn="ctr"/>
            <a:endParaRPr lang="en-US" sz="3200" dirty="0">
              <a:solidFill>
                <a:srgbClr val="03A1A4"/>
              </a:solidFill>
              <a:latin typeface="Tw Cen MT" panose="020B0602020104020603" pitchFamily="34" charset="0"/>
            </a:endParaRPr>
          </a:p>
        </p:txBody>
      </p:sp>
      <p:sp>
        <p:nvSpPr>
          <p:cNvPr id="79" name="TextBox 78">
            <a:extLst>
              <a:ext uri="{FF2B5EF4-FFF2-40B4-BE49-F238E27FC236}">
                <a16:creationId xmlns:a16="http://schemas.microsoft.com/office/drawing/2014/main" id="{8EDCA5BA-1836-4BEE-A17E-A152B6A62C68}"/>
              </a:ext>
            </a:extLst>
          </p:cNvPr>
          <p:cNvSpPr txBox="1"/>
          <p:nvPr/>
        </p:nvSpPr>
        <p:spPr>
          <a:xfrm rot="16200000">
            <a:off x="9348456" y="3358880"/>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
        <p:nvSpPr>
          <p:cNvPr id="88" name="TextBox 87">
            <a:extLst>
              <a:ext uri="{FF2B5EF4-FFF2-40B4-BE49-F238E27FC236}">
                <a16:creationId xmlns:a16="http://schemas.microsoft.com/office/drawing/2014/main" id="{70FD08C6-A176-4202-A4A2-8A94F2462A3E}"/>
              </a:ext>
            </a:extLst>
          </p:cNvPr>
          <p:cNvSpPr txBox="1"/>
          <p:nvPr/>
        </p:nvSpPr>
        <p:spPr>
          <a:xfrm rot="16200000">
            <a:off x="9820153" y="3220544"/>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13106461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p:cTn id="7" dur="500" fill="hold"/>
                                        <p:tgtEl>
                                          <p:spTgt spid="115"/>
                                        </p:tgtEl>
                                        <p:attrNameLst>
                                          <p:attrName>ppt_w</p:attrName>
                                        </p:attrNameLst>
                                      </p:cBhvr>
                                      <p:tavLst>
                                        <p:tav tm="0">
                                          <p:val>
                                            <p:fltVal val="0"/>
                                          </p:val>
                                        </p:tav>
                                        <p:tav tm="100000">
                                          <p:val>
                                            <p:strVal val="#ppt_w"/>
                                          </p:val>
                                        </p:tav>
                                      </p:tavLst>
                                    </p:anim>
                                    <p:anim calcmode="lin" valueType="num">
                                      <p:cBhvr>
                                        <p:cTn id="8" dur="500" fill="hold"/>
                                        <p:tgtEl>
                                          <p:spTgt spid="115"/>
                                        </p:tgtEl>
                                        <p:attrNameLst>
                                          <p:attrName>ppt_h</p:attrName>
                                        </p:attrNameLst>
                                      </p:cBhvr>
                                      <p:tavLst>
                                        <p:tav tm="0">
                                          <p:val>
                                            <p:fltVal val="0"/>
                                          </p:val>
                                        </p:tav>
                                        <p:tav tm="100000">
                                          <p:val>
                                            <p:strVal val="#ppt_h"/>
                                          </p:val>
                                        </p:tav>
                                      </p:tavLst>
                                    </p:anim>
                                    <p:animEffect transition="in" filter="fade">
                                      <p:cBhvr>
                                        <p:cTn id="9" dur="500"/>
                                        <p:tgtEl>
                                          <p:spTgt spid="1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cBhvr>
                                        <p:cTn id="13" dur="500" fill="hold"/>
                                        <p:tgtEl>
                                          <p:spTgt spid="116"/>
                                        </p:tgtEl>
                                        <p:attrNameLst>
                                          <p:attrName>ppt_w</p:attrName>
                                        </p:attrNameLst>
                                      </p:cBhvr>
                                      <p:tavLst>
                                        <p:tav tm="0">
                                          <p:val>
                                            <p:fltVal val="0"/>
                                          </p:val>
                                        </p:tav>
                                        <p:tav tm="100000">
                                          <p:val>
                                            <p:strVal val="#ppt_w"/>
                                          </p:val>
                                        </p:tav>
                                      </p:tavLst>
                                    </p:anim>
                                    <p:anim calcmode="lin" valueType="num">
                                      <p:cBhvr>
                                        <p:cTn id="14" dur="500" fill="hold"/>
                                        <p:tgtEl>
                                          <p:spTgt spid="116"/>
                                        </p:tgtEl>
                                        <p:attrNameLst>
                                          <p:attrName>ppt_h</p:attrName>
                                        </p:attrNameLst>
                                      </p:cBhvr>
                                      <p:tavLst>
                                        <p:tav tm="0">
                                          <p:val>
                                            <p:fltVal val="0"/>
                                          </p:val>
                                        </p:tav>
                                        <p:tav tm="100000">
                                          <p:val>
                                            <p:strVal val="#ppt_h"/>
                                          </p:val>
                                        </p:tav>
                                      </p:tavLst>
                                    </p:anim>
                                    <p:animEffect transition="in" filter="fade">
                                      <p:cBhvr>
                                        <p:cTn id="15" dur="500"/>
                                        <p:tgtEl>
                                          <p:spTgt spid="11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p:cTn id="19" dur="500" fill="hold"/>
                                        <p:tgtEl>
                                          <p:spTgt spid="117"/>
                                        </p:tgtEl>
                                        <p:attrNameLst>
                                          <p:attrName>ppt_w</p:attrName>
                                        </p:attrNameLst>
                                      </p:cBhvr>
                                      <p:tavLst>
                                        <p:tav tm="0">
                                          <p:val>
                                            <p:fltVal val="0"/>
                                          </p:val>
                                        </p:tav>
                                        <p:tav tm="100000">
                                          <p:val>
                                            <p:strVal val="#ppt_w"/>
                                          </p:val>
                                        </p:tav>
                                      </p:tavLst>
                                    </p:anim>
                                    <p:anim calcmode="lin" valueType="num">
                                      <p:cBhvr>
                                        <p:cTn id="20" dur="500" fill="hold"/>
                                        <p:tgtEl>
                                          <p:spTgt spid="117"/>
                                        </p:tgtEl>
                                        <p:attrNameLst>
                                          <p:attrName>ppt_h</p:attrName>
                                        </p:attrNameLst>
                                      </p:cBhvr>
                                      <p:tavLst>
                                        <p:tav tm="0">
                                          <p:val>
                                            <p:fltVal val="0"/>
                                          </p:val>
                                        </p:tav>
                                        <p:tav tm="100000">
                                          <p:val>
                                            <p:strVal val="#ppt_h"/>
                                          </p:val>
                                        </p:tav>
                                      </p:tavLst>
                                    </p:anim>
                                    <p:animEffect transition="in" filter="fade">
                                      <p:cBhvr>
                                        <p:cTn id="21" dur="500"/>
                                        <p:tgtEl>
                                          <p:spTgt spid="117"/>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wipe(up)">
                                      <p:cBhvr>
                                        <p:cTn id="25" dur="500"/>
                                        <p:tgtEl>
                                          <p:spTgt spid="118"/>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19"/>
                                        </p:tgtEl>
                                        <p:attrNameLst>
                                          <p:attrName>style.visibility</p:attrName>
                                        </p:attrNameLst>
                                      </p:cBhvr>
                                      <p:to>
                                        <p:strVal val="visible"/>
                                      </p:to>
                                    </p:set>
                                    <p:anim calcmode="lin" valueType="num">
                                      <p:cBhvr>
                                        <p:cTn id="29" dur="500" fill="hold"/>
                                        <p:tgtEl>
                                          <p:spTgt spid="119"/>
                                        </p:tgtEl>
                                        <p:attrNameLst>
                                          <p:attrName>ppt_w</p:attrName>
                                        </p:attrNameLst>
                                      </p:cBhvr>
                                      <p:tavLst>
                                        <p:tav tm="0">
                                          <p:val>
                                            <p:fltVal val="0"/>
                                          </p:val>
                                        </p:tav>
                                        <p:tav tm="100000">
                                          <p:val>
                                            <p:strVal val="#ppt_w"/>
                                          </p:val>
                                        </p:tav>
                                      </p:tavLst>
                                    </p:anim>
                                    <p:anim calcmode="lin" valueType="num">
                                      <p:cBhvr>
                                        <p:cTn id="30" dur="500" fill="hold"/>
                                        <p:tgtEl>
                                          <p:spTgt spid="119"/>
                                        </p:tgtEl>
                                        <p:attrNameLst>
                                          <p:attrName>ppt_h</p:attrName>
                                        </p:attrNameLst>
                                      </p:cBhvr>
                                      <p:tavLst>
                                        <p:tav tm="0">
                                          <p:val>
                                            <p:fltVal val="0"/>
                                          </p:val>
                                        </p:tav>
                                        <p:tav tm="100000">
                                          <p:val>
                                            <p:strVal val="#ppt_h"/>
                                          </p:val>
                                        </p:tav>
                                      </p:tavLst>
                                    </p:anim>
                                    <p:animEffect transition="in" filter="fade">
                                      <p:cBhvr>
                                        <p:cTn id="31" dur="500"/>
                                        <p:tgtEl>
                                          <p:spTgt spid="119"/>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114"/>
                                        </p:tgtEl>
                                        <p:attrNameLst>
                                          <p:attrName>style.visibility</p:attrName>
                                        </p:attrNameLst>
                                      </p:cBhvr>
                                      <p:to>
                                        <p:strVal val="visible"/>
                                      </p:to>
                                    </p:set>
                                    <p:anim calcmode="lin" valueType="num">
                                      <p:cBhvr>
                                        <p:cTn id="35" dur="500" fill="hold"/>
                                        <p:tgtEl>
                                          <p:spTgt spid="114"/>
                                        </p:tgtEl>
                                        <p:attrNameLst>
                                          <p:attrName>ppt_w</p:attrName>
                                        </p:attrNameLst>
                                      </p:cBhvr>
                                      <p:tavLst>
                                        <p:tav tm="0">
                                          <p:val>
                                            <p:fltVal val="0"/>
                                          </p:val>
                                        </p:tav>
                                        <p:tav tm="100000">
                                          <p:val>
                                            <p:strVal val="#ppt_w"/>
                                          </p:val>
                                        </p:tav>
                                      </p:tavLst>
                                    </p:anim>
                                    <p:anim calcmode="lin" valueType="num">
                                      <p:cBhvr>
                                        <p:cTn id="36" dur="500" fill="hold"/>
                                        <p:tgtEl>
                                          <p:spTgt spid="114"/>
                                        </p:tgtEl>
                                        <p:attrNameLst>
                                          <p:attrName>ppt_h</p:attrName>
                                        </p:attrNameLst>
                                      </p:cBhvr>
                                      <p:tavLst>
                                        <p:tav tm="0">
                                          <p:val>
                                            <p:fltVal val="0"/>
                                          </p:val>
                                        </p:tav>
                                        <p:tav tm="100000">
                                          <p:val>
                                            <p:strVal val="#ppt_h"/>
                                          </p:val>
                                        </p:tav>
                                      </p:tavLst>
                                    </p:anim>
                                    <p:animEffect transition="in" filter="fade">
                                      <p:cBhvr>
                                        <p:cTn id="37" dur="500"/>
                                        <p:tgtEl>
                                          <p:spTgt spid="114"/>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120"/>
                                        </p:tgtEl>
                                        <p:attrNameLst>
                                          <p:attrName>style.visibility</p:attrName>
                                        </p:attrNameLst>
                                      </p:cBhvr>
                                      <p:to>
                                        <p:strVal val="visible"/>
                                      </p:to>
                                    </p:set>
                                    <p:animEffect transition="in" filter="fade">
                                      <p:cBhvr>
                                        <p:cTn id="40" dur="500"/>
                                        <p:tgtEl>
                                          <p:spTgt spid="120"/>
                                        </p:tgtEl>
                                      </p:cBhvr>
                                    </p:animEffect>
                                    <p:anim calcmode="lin" valueType="num">
                                      <p:cBhvr>
                                        <p:cTn id="41" dur="500" fill="hold"/>
                                        <p:tgtEl>
                                          <p:spTgt spid="120"/>
                                        </p:tgtEl>
                                        <p:attrNameLst>
                                          <p:attrName>ppt_x</p:attrName>
                                        </p:attrNameLst>
                                      </p:cBhvr>
                                      <p:tavLst>
                                        <p:tav tm="0">
                                          <p:val>
                                            <p:strVal val="#ppt_x"/>
                                          </p:val>
                                        </p:tav>
                                        <p:tav tm="100000">
                                          <p:val>
                                            <p:strVal val="#ppt_x"/>
                                          </p:val>
                                        </p:tav>
                                      </p:tavLst>
                                    </p:anim>
                                    <p:anim calcmode="lin" valueType="num">
                                      <p:cBhvr>
                                        <p:cTn id="42" dur="500" fill="hold"/>
                                        <p:tgtEl>
                                          <p:spTgt spid="12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21"/>
                                        </p:tgtEl>
                                        <p:attrNameLst>
                                          <p:attrName>style.visibility</p:attrName>
                                        </p:attrNameLst>
                                      </p:cBhvr>
                                      <p:to>
                                        <p:strVal val="visible"/>
                                      </p:to>
                                    </p:set>
                                    <p:animEffect transition="in" filter="fade">
                                      <p:cBhvr>
                                        <p:cTn id="45" dur="500"/>
                                        <p:tgtEl>
                                          <p:spTgt spid="121"/>
                                        </p:tgtEl>
                                      </p:cBhvr>
                                    </p:animEffect>
                                    <p:anim calcmode="lin" valueType="num">
                                      <p:cBhvr>
                                        <p:cTn id="46" dur="500" fill="hold"/>
                                        <p:tgtEl>
                                          <p:spTgt spid="121"/>
                                        </p:tgtEl>
                                        <p:attrNameLst>
                                          <p:attrName>ppt_x</p:attrName>
                                        </p:attrNameLst>
                                      </p:cBhvr>
                                      <p:tavLst>
                                        <p:tav tm="0">
                                          <p:val>
                                            <p:strVal val="#ppt_x"/>
                                          </p:val>
                                        </p:tav>
                                        <p:tav tm="100000">
                                          <p:val>
                                            <p:strVal val="#ppt_x"/>
                                          </p:val>
                                        </p:tav>
                                      </p:tavLst>
                                    </p:anim>
                                    <p:anim calcmode="lin" valueType="num">
                                      <p:cBhvr>
                                        <p:cTn id="47" dur="500" fill="hold"/>
                                        <p:tgtEl>
                                          <p:spTgt spid="121"/>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22" presetClass="entr" presetSubtype="8" fill="hold" nodeType="afterEffect">
                                  <p:stCondLst>
                                    <p:cond delay="0"/>
                                  </p:stCondLst>
                                  <p:childTnLst>
                                    <p:set>
                                      <p:cBhvr>
                                        <p:cTn id="50" dur="1" fill="hold">
                                          <p:stCondLst>
                                            <p:cond delay="0"/>
                                          </p:stCondLst>
                                        </p:cTn>
                                        <p:tgtEl>
                                          <p:spTgt spid="146"/>
                                        </p:tgtEl>
                                        <p:attrNameLst>
                                          <p:attrName>style.visibility</p:attrName>
                                        </p:attrNameLst>
                                      </p:cBhvr>
                                      <p:to>
                                        <p:strVal val="visible"/>
                                      </p:to>
                                    </p:set>
                                    <p:animEffect transition="in" filter="wipe(left)">
                                      <p:cBhvr>
                                        <p:cTn id="51" dur="500"/>
                                        <p:tgtEl>
                                          <p:spTgt spid="146"/>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left)">
                                      <p:cBhvr>
                                        <p:cTn id="55" dur="500"/>
                                        <p:tgtEl>
                                          <p:spTgt spid="113"/>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123"/>
                                        </p:tgtEl>
                                        <p:attrNameLst>
                                          <p:attrName>style.visibility</p:attrName>
                                        </p:attrNameLst>
                                      </p:cBhvr>
                                      <p:to>
                                        <p:strVal val="visible"/>
                                      </p:to>
                                    </p:set>
                                    <p:anim calcmode="lin" valueType="num">
                                      <p:cBhvr>
                                        <p:cTn id="59" dur="500" fill="hold"/>
                                        <p:tgtEl>
                                          <p:spTgt spid="123"/>
                                        </p:tgtEl>
                                        <p:attrNameLst>
                                          <p:attrName>ppt_w</p:attrName>
                                        </p:attrNameLst>
                                      </p:cBhvr>
                                      <p:tavLst>
                                        <p:tav tm="0">
                                          <p:val>
                                            <p:fltVal val="0"/>
                                          </p:val>
                                        </p:tav>
                                        <p:tav tm="100000">
                                          <p:val>
                                            <p:strVal val="#ppt_w"/>
                                          </p:val>
                                        </p:tav>
                                      </p:tavLst>
                                    </p:anim>
                                    <p:anim calcmode="lin" valueType="num">
                                      <p:cBhvr>
                                        <p:cTn id="60" dur="500" fill="hold"/>
                                        <p:tgtEl>
                                          <p:spTgt spid="123"/>
                                        </p:tgtEl>
                                        <p:attrNameLst>
                                          <p:attrName>ppt_h</p:attrName>
                                        </p:attrNameLst>
                                      </p:cBhvr>
                                      <p:tavLst>
                                        <p:tav tm="0">
                                          <p:val>
                                            <p:fltVal val="0"/>
                                          </p:val>
                                        </p:tav>
                                        <p:tav tm="100000">
                                          <p:val>
                                            <p:strVal val="#ppt_h"/>
                                          </p:val>
                                        </p:tav>
                                      </p:tavLst>
                                    </p:anim>
                                    <p:animEffect transition="in" filter="fade">
                                      <p:cBhvr>
                                        <p:cTn id="61" dur="500"/>
                                        <p:tgtEl>
                                          <p:spTgt spid="123"/>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24"/>
                                        </p:tgtEl>
                                        <p:attrNameLst>
                                          <p:attrName>style.visibility</p:attrName>
                                        </p:attrNameLst>
                                      </p:cBhvr>
                                      <p:to>
                                        <p:strVal val="visible"/>
                                      </p:to>
                                    </p:set>
                                    <p:anim calcmode="lin" valueType="num">
                                      <p:cBhvr>
                                        <p:cTn id="65" dur="500" fill="hold"/>
                                        <p:tgtEl>
                                          <p:spTgt spid="124"/>
                                        </p:tgtEl>
                                        <p:attrNameLst>
                                          <p:attrName>ppt_w</p:attrName>
                                        </p:attrNameLst>
                                      </p:cBhvr>
                                      <p:tavLst>
                                        <p:tav tm="0">
                                          <p:val>
                                            <p:fltVal val="0"/>
                                          </p:val>
                                        </p:tav>
                                        <p:tav tm="100000">
                                          <p:val>
                                            <p:strVal val="#ppt_w"/>
                                          </p:val>
                                        </p:tav>
                                      </p:tavLst>
                                    </p:anim>
                                    <p:anim calcmode="lin" valueType="num">
                                      <p:cBhvr>
                                        <p:cTn id="66" dur="500" fill="hold"/>
                                        <p:tgtEl>
                                          <p:spTgt spid="124"/>
                                        </p:tgtEl>
                                        <p:attrNameLst>
                                          <p:attrName>ppt_h</p:attrName>
                                        </p:attrNameLst>
                                      </p:cBhvr>
                                      <p:tavLst>
                                        <p:tav tm="0">
                                          <p:val>
                                            <p:fltVal val="0"/>
                                          </p:val>
                                        </p:tav>
                                        <p:tav tm="100000">
                                          <p:val>
                                            <p:strVal val="#ppt_h"/>
                                          </p:val>
                                        </p:tav>
                                      </p:tavLst>
                                    </p:anim>
                                    <p:animEffect transition="in" filter="fade">
                                      <p:cBhvr>
                                        <p:cTn id="67" dur="500"/>
                                        <p:tgtEl>
                                          <p:spTgt spid="124"/>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125"/>
                                        </p:tgtEl>
                                        <p:attrNameLst>
                                          <p:attrName>style.visibility</p:attrName>
                                        </p:attrNameLst>
                                      </p:cBhvr>
                                      <p:to>
                                        <p:strVal val="visible"/>
                                      </p:to>
                                    </p:set>
                                    <p:anim calcmode="lin" valueType="num">
                                      <p:cBhvr>
                                        <p:cTn id="71" dur="500" fill="hold"/>
                                        <p:tgtEl>
                                          <p:spTgt spid="125"/>
                                        </p:tgtEl>
                                        <p:attrNameLst>
                                          <p:attrName>ppt_w</p:attrName>
                                        </p:attrNameLst>
                                      </p:cBhvr>
                                      <p:tavLst>
                                        <p:tav tm="0">
                                          <p:val>
                                            <p:fltVal val="0"/>
                                          </p:val>
                                        </p:tav>
                                        <p:tav tm="100000">
                                          <p:val>
                                            <p:strVal val="#ppt_w"/>
                                          </p:val>
                                        </p:tav>
                                      </p:tavLst>
                                    </p:anim>
                                    <p:anim calcmode="lin" valueType="num">
                                      <p:cBhvr>
                                        <p:cTn id="72" dur="500" fill="hold"/>
                                        <p:tgtEl>
                                          <p:spTgt spid="125"/>
                                        </p:tgtEl>
                                        <p:attrNameLst>
                                          <p:attrName>ppt_h</p:attrName>
                                        </p:attrNameLst>
                                      </p:cBhvr>
                                      <p:tavLst>
                                        <p:tav tm="0">
                                          <p:val>
                                            <p:fltVal val="0"/>
                                          </p:val>
                                        </p:tav>
                                        <p:tav tm="100000">
                                          <p:val>
                                            <p:strVal val="#ppt_h"/>
                                          </p:val>
                                        </p:tav>
                                      </p:tavLst>
                                    </p:anim>
                                    <p:animEffect transition="in" filter="fade">
                                      <p:cBhvr>
                                        <p:cTn id="73" dur="500"/>
                                        <p:tgtEl>
                                          <p:spTgt spid="125"/>
                                        </p:tgtEl>
                                      </p:cBhvr>
                                    </p:animEffect>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wipe(down)">
                                      <p:cBhvr>
                                        <p:cTn id="77" dur="500"/>
                                        <p:tgtEl>
                                          <p:spTgt spid="126"/>
                                        </p:tgtEl>
                                      </p:cBhvr>
                                    </p:animEffect>
                                  </p:childTnLst>
                                </p:cTn>
                              </p:par>
                            </p:childTnLst>
                          </p:cTn>
                        </p:par>
                        <p:par>
                          <p:cTn id="78" fill="hold">
                            <p:stCondLst>
                              <p:cond delay="6000"/>
                            </p:stCondLst>
                            <p:childTnLst>
                              <p:par>
                                <p:cTn id="79" presetID="53" presetClass="entr" presetSubtype="16" fill="hold" grpId="0" nodeType="afterEffect">
                                  <p:stCondLst>
                                    <p:cond delay="0"/>
                                  </p:stCondLst>
                                  <p:childTnLst>
                                    <p:set>
                                      <p:cBhvr>
                                        <p:cTn id="80" dur="1" fill="hold">
                                          <p:stCondLst>
                                            <p:cond delay="0"/>
                                          </p:stCondLst>
                                        </p:cTn>
                                        <p:tgtEl>
                                          <p:spTgt spid="127"/>
                                        </p:tgtEl>
                                        <p:attrNameLst>
                                          <p:attrName>style.visibility</p:attrName>
                                        </p:attrNameLst>
                                      </p:cBhvr>
                                      <p:to>
                                        <p:strVal val="visible"/>
                                      </p:to>
                                    </p:set>
                                    <p:anim calcmode="lin" valueType="num">
                                      <p:cBhvr>
                                        <p:cTn id="81" dur="500" fill="hold"/>
                                        <p:tgtEl>
                                          <p:spTgt spid="127"/>
                                        </p:tgtEl>
                                        <p:attrNameLst>
                                          <p:attrName>ppt_w</p:attrName>
                                        </p:attrNameLst>
                                      </p:cBhvr>
                                      <p:tavLst>
                                        <p:tav tm="0">
                                          <p:val>
                                            <p:fltVal val="0"/>
                                          </p:val>
                                        </p:tav>
                                        <p:tav tm="100000">
                                          <p:val>
                                            <p:strVal val="#ppt_w"/>
                                          </p:val>
                                        </p:tav>
                                      </p:tavLst>
                                    </p:anim>
                                    <p:anim calcmode="lin" valueType="num">
                                      <p:cBhvr>
                                        <p:cTn id="82" dur="500" fill="hold"/>
                                        <p:tgtEl>
                                          <p:spTgt spid="127"/>
                                        </p:tgtEl>
                                        <p:attrNameLst>
                                          <p:attrName>ppt_h</p:attrName>
                                        </p:attrNameLst>
                                      </p:cBhvr>
                                      <p:tavLst>
                                        <p:tav tm="0">
                                          <p:val>
                                            <p:fltVal val="0"/>
                                          </p:val>
                                        </p:tav>
                                        <p:tav tm="100000">
                                          <p:val>
                                            <p:strVal val="#ppt_h"/>
                                          </p:val>
                                        </p:tav>
                                      </p:tavLst>
                                    </p:anim>
                                    <p:animEffect transition="in" filter="fade">
                                      <p:cBhvr>
                                        <p:cTn id="83" dur="500"/>
                                        <p:tgtEl>
                                          <p:spTgt spid="127"/>
                                        </p:tgtEl>
                                      </p:cBhvr>
                                    </p:animEffect>
                                  </p:childTnLst>
                                </p:cTn>
                              </p:par>
                            </p:childTnLst>
                          </p:cTn>
                        </p:par>
                        <p:par>
                          <p:cTn id="84" fill="hold">
                            <p:stCondLst>
                              <p:cond delay="6500"/>
                            </p:stCondLst>
                            <p:childTnLst>
                              <p:par>
                                <p:cTn id="85" presetID="53" presetClass="entr" presetSubtype="16" fill="hold" grpId="0" nodeType="afterEffect">
                                  <p:stCondLst>
                                    <p:cond delay="0"/>
                                  </p:stCondLst>
                                  <p:childTnLst>
                                    <p:set>
                                      <p:cBhvr>
                                        <p:cTn id="86" dur="1" fill="hold">
                                          <p:stCondLst>
                                            <p:cond delay="0"/>
                                          </p:stCondLst>
                                        </p:cTn>
                                        <p:tgtEl>
                                          <p:spTgt spid="122"/>
                                        </p:tgtEl>
                                        <p:attrNameLst>
                                          <p:attrName>style.visibility</p:attrName>
                                        </p:attrNameLst>
                                      </p:cBhvr>
                                      <p:to>
                                        <p:strVal val="visible"/>
                                      </p:to>
                                    </p:set>
                                    <p:anim calcmode="lin" valueType="num">
                                      <p:cBhvr>
                                        <p:cTn id="87" dur="500" fill="hold"/>
                                        <p:tgtEl>
                                          <p:spTgt spid="122"/>
                                        </p:tgtEl>
                                        <p:attrNameLst>
                                          <p:attrName>ppt_w</p:attrName>
                                        </p:attrNameLst>
                                      </p:cBhvr>
                                      <p:tavLst>
                                        <p:tav tm="0">
                                          <p:val>
                                            <p:fltVal val="0"/>
                                          </p:val>
                                        </p:tav>
                                        <p:tav tm="100000">
                                          <p:val>
                                            <p:strVal val="#ppt_w"/>
                                          </p:val>
                                        </p:tav>
                                      </p:tavLst>
                                    </p:anim>
                                    <p:anim calcmode="lin" valueType="num">
                                      <p:cBhvr>
                                        <p:cTn id="88" dur="500" fill="hold"/>
                                        <p:tgtEl>
                                          <p:spTgt spid="122"/>
                                        </p:tgtEl>
                                        <p:attrNameLst>
                                          <p:attrName>ppt_h</p:attrName>
                                        </p:attrNameLst>
                                      </p:cBhvr>
                                      <p:tavLst>
                                        <p:tav tm="0">
                                          <p:val>
                                            <p:fltVal val="0"/>
                                          </p:val>
                                        </p:tav>
                                        <p:tav tm="100000">
                                          <p:val>
                                            <p:strVal val="#ppt_h"/>
                                          </p:val>
                                        </p:tav>
                                      </p:tavLst>
                                    </p:anim>
                                    <p:animEffect transition="in" filter="fade">
                                      <p:cBhvr>
                                        <p:cTn id="89" dur="500"/>
                                        <p:tgtEl>
                                          <p:spTgt spid="122"/>
                                        </p:tgtEl>
                                      </p:cBhvr>
                                    </p:animEffect>
                                  </p:childTnLst>
                                </p:cTn>
                              </p:par>
                              <p:par>
                                <p:cTn id="90" presetID="42" presetClass="entr" presetSubtype="0" fill="hold" grpId="0" nodeType="with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fade">
                                      <p:cBhvr>
                                        <p:cTn id="92" dur="500"/>
                                        <p:tgtEl>
                                          <p:spTgt spid="128"/>
                                        </p:tgtEl>
                                      </p:cBhvr>
                                    </p:animEffect>
                                    <p:anim calcmode="lin" valueType="num">
                                      <p:cBhvr>
                                        <p:cTn id="93" dur="500" fill="hold"/>
                                        <p:tgtEl>
                                          <p:spTgt spid="128"/>
                                        </p:tgtEl>
                                        <p:attrNameLst>
                                          <p:attrName>ppt_x</p:attrName>
                                        </p:attrNameLst>
                                      </p:cBhvr>
                                      <p:tavLst>
                                        <p:tav tm="0">
                                          <p:val>
                                            <p:strVal val="#ppt_x"/>
                                          </p:val>
                                        </p:tav>
                                        <p:tav tm="100000">
                                          <p:val>
                                            <p:strVal val="#ppt_x"/>
                                          </p:val>
                                        </p:tav>
                                      </p:tavLst>
                                    </p:anim>
                                    <p:anim calcmode="lin" valueType="num">
                                      <p:cBhvr>
                                        <p:cTn id="94" dur="500" fill="hold"/>
                                        <p:tgtEl>
                                          <p:spTgt spid="128"/>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129"/>
                                        </p:tgtEl>
                                        <p:attrNameLst>
                                          <p:attrName>style.visibility</p:attrName>
                                        </p:attrNameLst>
                                      </p:cBhvr>
                                      <p:to>
                                        <p:strVal val="visible"/>
                                      </p:to>
                                    </p:set>
                                    <p:animEffect transition="in" filter="fade">
                                      <p:cBhvr>
                                        <p:cTn id="97" dur="500"/>
                                        <p:tgtEl>
                                          <p:spTgt spid="129"/>
                                        </p:tgtEl>
                                      </p:cBhvr>
                                    </p:animEffect>
                                    <p:anim calcmode="lin" valueType="num">
                                      <p:cBhvr>
                                        <p:cTn id="98" dur="500" fill="hold"/>
                                        <p:tgtEl>
                                          <p:spTgt spid="129"/>
                                        </p:tgtEl>
                                        <p:attrNameLst>
                                          <p:attrName>ppt_x</p:attrName>
                                        </p:attrNameLst>
                                      </p:cBhvr>
                                      <p:tavLst>
                                        <p:tav tm="0">
                                          <p:val>
                                            <p:strVal val="#ppt_x"/>
                                          </p:val>
                                        </p:tav>
                                        <p:tav tm="100000">
                                          <p:val>
                                            <p:strVal val="#ppt_x"/>
                                          </p:val>
                                        </p:tav>
                                      </p:tavLst>
                                    </p:anim>
                                    <p:anim calcmode="lin" valueType="num">
                                      <p:cBhvr>
                                        <p:cTn id="99" dur="500" fill="hold"/>
                                        <p:tgtEl>
                                          <p:spTgt spid="129"/>
                                        </p:tgtEl>
                                        <p:attrNameLst>
                                          <p:attrName>ppt_y</p:attrName>
                                        </p:attrNameLst>
                                      </p:cBhvr>
                                      <p:tavLst>
                                        <p:tav tm="0">
                                          <p:val>
                                            <p:strVal val="#ppt_y-.1"/>
                                          </p:val>
                                        </p:tav>
                                        <p:tav tm="100000">
                                          <p:val>
                                            <p:strVal val="#ppt_y"/>
                                          </p:val>
                                        </p:tav>
                                      </p:tavLst>
                                    </p:anim>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wipe(left)">
                                      <p:cBhvr>
                                        <p:cTn id="103" dur="500"/>
                                        <p:tgtEl>
                                          <p:spTgt spid="148"/>
                                        </p:tgtEl>
                                      </p:cBhvr>
                                    </p:animEffect>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wipe(left)">
                                      <p:cBhvr>
                                        <p:cTn id="107" dur="500"/>
                                        <p:tgtEl>
                                          <p:spTgt spid="112"/>
                                        </p:tgtEl>
                                      </p:cBhvr>
                                    </p:animEffect>
                                  </p:childTnLst>
                                </p:cTn>
                              </p:par>
                            </p:childTnLst>
                          </p:cTn>
                        </p:par>
                        <p:par>
                          <p:cTn id="108" fill="hold">
                            <p:stCondLst>
                              <p:cond delay="8000"/>
                            </p:stCondLst>
                            <p:childTnLst>
                              <p:par>
                                <p:cTn id="109" presetID="53" presetClass="entr" presetSubtype="16" fill="hold" grpId="0" nodeType="afterEffect">
                                  <p:stCondLst>
                                    <p:cond delay="0"/>
                                  </p:stCondLst>
                                  <p:childTnLst>
                                    <p:set>
                                      <p:cBhvr>
                                        <p:cTn id="110" dur="1" fill="hold">
                                          <p:stCondLst>
                                            <p:cond delay="0"/>
                                          </p:stCondLst>
                                        </p:cTn>
                                        <p:tgtEl>
                                          <p:spTgt spid="131"/>
                                        </p:tgtEl>
                                        <p:attrNameLst>
                                          <p:attrName>style.visibility</p:attrName>
                                        </p:attrNameLst>
                                      </p:cBhvr>
                                      <p:to>
                                        <p:strVal val="visible"/>
                                      </p:to>
                                    </p:set>
                                    <p:anim calcmode="lin" valueType="num">
                                      <p:cBhvr>
                                        <p:cTn id="111" dur="500" fill="hold"/>
                                        <p:tgtEl>
                                          <p:spTgt spid="131"/>
                                        </p:tgtEl>
                                        <p:attrNameLst>
                                          <p:attrName>ppt_w</p:attrName>
                                        </p:attrNameLst>
                                      </p:cBhvr>
                                      <p:tavLst>
                                        <p:tav tm="0">
                                          <p:val>
                                            <p:fltVal val="0"/>
                                          </p:val>
                                        </p:tav>
                                        <p:tav tm="100000">
                                          <p:val>
                                            <p:strVal val="#ppt_w"/>
                                          </p:val>
                                        </p:tav>
                                      </p:tavLst>
                                    </p:anim>
                                    <p:anim calcmode="lin" valueType="num">
                                      <p:cBhvr>
                                        <p:cTn id="112" dur="500" fill="hold"/>
                                        <p:tgtEl>
                                          <p:spTgt spid="131"/>
                                        </p:tgtEl>
                                        <p:attrNameLst>
                                          <p:attrName>ppt_h</p:attrName>
                                        </p:attrNameLst>
                                      </p:cBhvr>
                                      <p:tavLst>
                                        <p:tav tm="0">
                                          <p:val>
                                            <p:fltVal val="0"/>
                                          </p:val>
                                        </p:tav>
                                        <p:tav tm="100000">
                                          <p:val>
                                            <p:strVal val="#ppt_h"/>
                                          </p:val>
                                        </p:tav>
                                      </p:tavLst>
                                    </p:anim>
                                    <p:animEffect transition="in" filter="fade">
                                      <p:cBhvr>
                                        <p:cTn id="113" dur="500"/>
                                        <p:tgtEl>
                                          <p:spTgt spid="131"/>
                                        </p:tgtEl>
                                      </p:cBhvr>
                                    </p:animEffect>
                                  </p:childTnLst>
                                </p:cTn>
                              </p:par>
                            </p:childTnLst>
                          </p:cTn>
                        </p:par>
                        <p:par>
                          <p:cTn id="114" fill="hold">
                            <p:stCondLst>
                              <p:cond delay="8500"/>
                            </p:stCondLst>
                            <p:childTnLst>
                              <p:par>
                                <p:cTn id="115" presetID="53" presetClass="entr" presetSubtype="16" fill="hold" grpId="0" nodeType="afterEffect">
                                  <p:stCondLst>
                                    <p:cond delay="0"/>
                                  </p:stCondLst>
                                  <p:childTnLst>
                                    <p:set>
                                      <p:cBhvr>
                                        <p:cTn id="116" dur="1" fill="hold">
                                          <p:stCondLst>
                                            <p:cond delay="0"/>
                                          </p:stCondLst>
                                        </p:cTn>
                                        <p:tgtEl>
                                          <p:spTgt spid="132"/>
                                        </p:tgtEl>
                                        <p:attrNameLst>
                                          <p:attrName>style.visibility</p:attrName>
                                        </p:attrNameLst>
                                      </p:cBhvr>
                                      <p:to>
                                        <p:strVal val="visible"/>
                                      </p:to>
                                    </p:set>
                                    <p:anim calcmode="lin" valueType="num">
                                      <p:cBhvr>
                                        <p:cTn id="117" dur="500" fill="hold"/>
                                        <p:tgtEl>
                                          <p:spTgt spid="132"/>
                                        </p:tgtEl>
                                        <p:attrNameLst>
                                          <p:attrName>ppt_w</p:attrName>
                                        </p:attrNameLst>
                                      </p:cBhvr>
                                      <p:tavLst>
                                        <p:tav tm="0">
                                          <p:val>
                                            <p:fltVal val="0"/>
                                          </p:val>
                                        </p:tav>
                                        <p:tav tm="100000">
                                          <p:val>
                                            <p:strVal val="#ppt_w"/>
                                          </p:val>
                                        </p:tav>
                                      </p:tavLst>
                                    </p:anim>
                                    <p:anim calcmode="lin" valueType="num">
                                      <p:cBhvr>
                                        <p:cTn id="118" dur="500" fill="hold"/>
                                        <p:tgtEl>
                                          <p:spTgt spid="132"/>
                                        </p:tgtEl>
                                        <p:attrNameLst>
                                          <p:attrName>ppt_h</p:attrName>
                                        </p:attrNameLst>
                                      </p:cBhvr>
                                      <p:tavLst>
                                        <p:tav tm="0">
                                          <p:val>
                                            <p:fltVal val="0"/>
                                          </p:val>
                                        </p:tav>
                                        <p:tav tm="100000">
                                          <p:val>
                                            <p:strVal val="#ppt_h"/>
                                          </p:val>
                                        </p:tav>
                                      </p:tavLst>
                                    </p:anim>
                                    <p:animEffect transition="in" filter="fade">
                                      <p:cBhvr>
                                        <p:cTn id="119" dur="500"/>
                                        <p:tgtEl>
                                          <p:spTgt spid="132"/>
                                        </p:tgtEl>
                                      </p:cBhvr>
                                    </p:animEffect>
                                  </p:childTnLst>
                                </p:cTn>
                              </p:par>
                            </p:childTnLst>
                          </p:cTn>
                        </p:par>
                        <p:par>
                          <p:cTn id="120" fill="hold">
                            <p:stCondLst>
                              <p:cond delay="9000"/>
                            </p:stCondLst>
                            <p:childTnLst>
                              <p:par>
                                <p:cTn id="121" presetID="53" presetClass="entr" presetSubtype="16" fill="hold" grpId="0" nodeType="afterEffect">
                                  <p:stCondLst>
                                    <p:cond delay="0"/>
                                  </p:stCondLst>
                                  <p:childTnLst>
                                    <p:set>
                                      <p:cBhvr>
                                        <p:cTn id="122" dur="1" fill="hold">
                                          <p:stCondLst>
                                            <p:cond delay="0"/>
                                          </p:stCondLst>
                                        </p:cTn>
                                        <p:tgtEl>
                                          <p:spTgt spid="133"/>
                                        </p:tgtEl>
                                        <p:attrNameLst>
                                          <p:attrName>style.visibility</p:attrName>
                                        </p:attrNameLst>
                                      </p:cBhvr>
                                      <p:to>
                                        <p:strVal val="visible"/>
                                      </p:to>
                                    </p:set>
                                    <p:anim calcmode="lin" valueType="num">
                                      <p:cBhvr>
                                        <p:cTn id="123" dur="500" fill="hold"/>
                                        <p:tgtEl>
                                          <p:spTgt spid="133"/>
                                        </p:tgtEl>
                                        <p:attrNameLst>
                                          <p:attrName>ppt_w</p:attrName>
                                        </p:attrNameLst>
                                      </p:cBhvr>
                                      <p:tavLst>
                                        <p:tav tm="0">
                                          <p:val>
                                            <p:fltVal val="0"/>
                                          </p:val>
                                        </p:tav>
                                        <p:tav tm="100000">
                                          <p:val>
                                            <p:strVal val="#ppt_w"/>
                                          </p:val>
                                        </p:tav>
                                      </p:tavLst>
                                    </p:anim>
                                    <p:anim calcmode="lin" valueType="num">
                                      <p:cBhvr>
                                        <p:cTn id="124" dur="500" fill="hold"/>
                                        <p:tgtEl>
                                          <p:spTgt spid="133"/>
                                        </p:tgtEl>
                                        <p:attrNameLst>
                                          <p:attrName>ppt_h</p:attrName>
                                        </p:attrNameLst>
                                      </p:cBhvr>
                                      <p:tavLst>
                                        <p:tav tm="0">
                                          <p:val>
                                            <p:fltVal val="0"/>
                                          </p:val>
                                        </p:tav>
                                        <p:tav tm="100000">
                                          <p:val>
                                            <p:strVal val="#ppt_h"/>
                                          </p:val>
                                        </p:tav>
                                      </p:tavLst>
                                    </p:anim>
                                    <p:animEffect transition="in" filter="fade">
                                      <p:cBhvr>
                                        <p:cTn id="125" dur="500"/>
                                        <p:tgtEl>
                                          <p:spTgt spid="133"/>
                                        </p:tgtEl>
                                      </p:cBhvr>
                                    </p:animEffect>
                                  </p:childTnLst>
                                </p:cTn>
                              </p:par>
                            </p:childTnLst>
                          </p:cTn>
                        </p:par>
                        <p:par>
                          <p:cTn id="126" fill="hold">
                            <p:stCondLst>
                              <p:cond delay="9500"/>
                            </p:stCondLst>
                            <p:childTnLst>
                              <p:par>
                                <p:cTn id="127" presetID="22" presetClass="entr" presetSubtype="1" fill="hold" nodeType="afterEffect">
                                  <p:stCondLst>
                                    <p:cond delay="0"/>
                                  </p:stCondLst>
                                  <p:childTnLst>
                                    <p:set>
                                      <p:cBhvr>
                                        <p:cTn id="128" dur="1" fill="hold">
                                          <p:stCondLst>
                                            <p:cond delay="0"/>
                                          </p:stCondLst>
                                        </p:cTn>
                                        <p:tgtEl>
                                          <p:spTgt spid="134"/>
                                        </p:tgtEl>
                                        <p:attrNameLst>
                                          <p:attrName>style.visibility</p:attrName>
                                        </p:attrNameLst>
                                      </p:cBhvr>
                                      <p:to>
                                        <p:strVal val="visible"/>
                                      </p:to>
                                    </p:set>
                                    <p:animEffect transition="in" filter="wipe(up)">
                                      <p:cBhvr>
                                        <p:cTn id="129" dur="500"/>
                                        <p:tgtEl>
                                          <p:spTgt spid="134"/>
                                        </p:tgtEl>
                                      </p:cBhvr>
                                    </p:animEffect>
                                  </p:childTnLst>
                                </p:cTn>
                              </p:par>
                            </p:childTnLst>
                          </p:cTn>
                        </p:par>
                        <p:par>
                          <p:cTn id="130" fill="hold">
                            <p:stCondLst>
                              <p:cond delay="10000"/>
                            </p:stCondLst>
                            <p:childTnLst>
                              <p:par>
                                <p:cTn id="131" presetID="53" presetClass="entr" presetSubtype="16" fill="hold" grpId="0" nodeType="afterEffect">
                                  <p:stCondLst>
                                    <p:cond delay="0"/>
                                  </p:stCondLst>
                                  <p:childTnLst>
                                    <p:set>
                                      <p:cBhvr>
                                        <p:cTn id="132" dur="1" fill="hold">
                                          <p:stCondLst>
                                            <p:cond delay="0"/>
                                          </p:stCondLst>
                                        </p:cTn>
                                        <p:tgtEl>
                                          <p:spTgt spid="135"/>
                                        </p:tgtEl>
                                        <p:attrNameLst>
                                          <p:attrName>style.visibility</p:attrName>
                                        </p:attrNameLst>
                                      </p:cBhvr>
                                      <p:to>
                                        <p:strVal val="visible"/>
                                      </p:to>
                                    </p:set>
                                    <p:anim calcmode="lin" valueType="num">
                                      <p:cBhvr>
                                        <p:cTn id="133" dur="500" fill="hold"/>
                                        <p:tgtEl>
                                          <p:spTgt spid="135"/>
                                        </p:tgtEl>
                                        <p:attrNameLst>
                                          <p:attrName>ppt_w</p:attrName>
                                        </p:attrNameLst>
                                      </p:cBhvr>
                                      <p:tavLst>
                                        <p:tav tm="0">
                                          <p:val>
                                            <p:fltVal val="0"/>
                                          </p:val>
                                        </p:tav>
                                        <p:tav tm="100000">
                                          <p:val>
                                            <p:strVal val="#ppt_w"/>
                                          </p:val>
                                        </p:tav>
                                      </p:tavLst>
                                    </p:anim>
                                    <p:anim calcmode="lin" valueType="num">
                                      <p:cBhvr>
                                        <p:cTn id="134" dur="500" fill="hold"/>
                                        <p:tgtEl>
                                          <p:spTgt spid="135"/>
                                        </p:tgtEl>
                                        <p:attrNameLst>
                                          <p:attrName>ppt_h</p:attrName>
                                        </p:attrNameLst>
                                      </p:cBhvr>
                                      <p:tavLst>
                                        <p:tav tm="0">
                                          <p:val>
                                            <p:fltVal val="0"/>
                                          </p:val>
                                        </p:tav>
                                        <p:tav tm="100000">
                                          <p:val>
                                            <p:strVal val="#ppt_h"/>
                                          </p:val>
                                        </p:tav>
                                      </p:tavLst>
                                    </p:anim>
                                    <p:animEffect transition="in" filter="fade">
                                      <p:cBhvr>
                                        <p:cTn id="135" dur="500"/>
                                        <p:tgtEl>
                                          <p:spTgt spid="135"/>
                                        </p:tgtEl>
                                      </p:cBhvr>
                                    </p:animEffect>
                                  </p:childTnLst>
                                </p:cTn>
                              </p:par>
                            </p:childTnLst>
                          </p:cTn>
                        </p:par>
                        <p:par>
                          <p:cTn id="136" fill="hold">
                            <p:stCondLst>
                              <p:cond delay="10500"/>
                            </p:stCondLst>
                            <p:childTnLst>
                              <p:par>
                                <p:cTn id="137" presetID="53" presetClass="entr" presetSubtype="16" fill="hold" grpId="0" nodeType="afterEffect">
                                  <p:stCondLst>
                                    <p:cond delay="0"/>
                                  </p:stCondLst>
                                  <p:childTnLst>
                                    <p:set>
                                      <p:cBhvr>
                                        <p:cTn id="138" dur="1" fill="hold">
                                          <p:stCondLst>
                                            <p:cond delay="0"/>
                                          </p:stCondLst>
                                        </p:cTn>
                                        <p:tgtEl>
                                          <p:spTgt spid="130"/>
                                        </p:tgtEl>
                                        <p:attrNameLst>
                                          <p:attrName>style.visibility</p:attrName>
                                        </p:attrNameLst>
                                      </p:cBhvr>
                                      <p:to>
                                        <p:strVal val="visible"/>
                                      </p:to>
                                    </p:set>
                                    <p:anim calcmode="lin" valueType="num">
                                      <p:cBhvr>
                                        <p:cTn id="139" dur="500" fill="hold"/>
                                        <p:tgtEl>
                                          <p:spTgt spid="130"/>
                                        </p:tgtEl>
                                        <p:attrNameLst>
                                          <p:attrName>ppt_w</p:attrName>
                                        </p:attrNameLst>
                                      </p:cBhvr>
                                      <p:tavLst>
                                        <p:tav tm="0">
                                          <p:val>
                                            <p:fltVal val="0"/>
                                          </p:val>
                                        </p:tav>
                                        <p:tav tm="100000">
                                          <p:val>
                                            <p:strVal val="#ppt_w"/>
                                          </p:val>
                                        </p:tav>
                                      </p:tavLst>
                                    </p:anim>
                                    <p:anim calcmode="lin" valueType="num">
                                      <p:cBhvr>
                                        <p:cTn id="140" dur="500" fill="hold"/>
                                        <p:tgtEl>
                                          <p:spTgt spid="130"/>
                                        </p:tgtEl>
                                        <p:attrNameLst>
                                          <p:attrName>ppt_h</p:attrName>
                                        </p:attrNameLst>
                                      </p:cBhvr>
                                      <p:tavLst>
                                        <p:tav tm="0">
                                          <p:val>
                                            <p:fltVal val="0"/>
                                          </p:val>
                                        </p:tav>
                                        <p:tav tm="100000">
                                          <p:val>
                                            <p:strVal val="#ppt_h"/>
                                          </p:val>
                                        </p:tav>
                                      </p:tavLst>
                                    </p:anim>
                                    <p:animEffect transition="in" filter="fade">
                                      <p:cBhvr>
                                        <p:cTn id="141" dur="500"/>
                                        <p:tgtEl>
                                          <p:spTgt spid="130"/>
                                        </p:tgtEl>
                                      </p:cBhvr>
                                    </p:animEffect>
                                  </p:childTnLst>
                                </p:cTn>
                              </p:par>
                              <p:par>
                                <p:cTn id="142" presetID="47" presetClass="entr" presetSubtype="0" fill="hold" grpId="0" nodeType="withEffect">
                                  <p:stCondLst>
                                    <p:cond delay="0"/>
                                  </p:stCondLst>
                                  <p:childTnLst>
                                    <p:set>
                                      <p:cBhvr>
                                        <p:cTn id="143" dur="1" fill="hold">
                                          <p:stCondLst>
                                            <p:cond delay="0"/>
                                          </p:stCondLst>
                                        </p:cTn>
                                        <p:tgtEl>
                                          <p:spTgt spid="136"/>
                                        </p:tgtEl>
                                        <p:attrNameLst>
                                          <p:attrName>style.visibility</p:attrName>
                                        </p:attrNameLst>
                                      </p:cBhvr>
                                      <p:to>
                                        <p:strVal val="visible"/>
                                      </p:to>
                                    </p:set>
                                    <p:animEffect transition="in" filter="fade">
                                      <p:cBhvr>
                                        <p:cTn id="144" dur="500"/>
                                        <p:tgtEl>
                                          <p:spTgt spid="136"/>
                                        </p:tgtEl>
                                      </p:cBhvr>
                                    </p:animEffect>
                                    <p:anim calcmode="lin" valueType="num">
                                      <p:cBhvr>
                                        <p:cTn id="145" dur="500" fill="hold"/>
                                        <p:tgtEl>
                                          <p:spTgt spid="136"/>
                                        </p:tgtEl>
                                        <p:attrNameLst>
                                          <p:attrName>ppt_x</p:attrName>
                                        </p:attrNameLst>
                                      </p:cBhvr>
                                      <p:tavLst>
                                        <p:tav tm="0">
                                          <p:val>
                                            <p:strVal val="#ppt_x"/>
                                          </p:val>
                                        </p:tav>
                                        <p:tav tm="100000">
                                          <p:val>
                                            <p:strVal val="#ppt_x"/>
                                          </p:val>
                                        </p:tav>
                                      </p:tavLst>
                                    </p:anim>
                                    <p:anim calcmode="lin" valueType="num">
                                      <p:cBhvr>
                                        <p:cTn id="146" dur="500" fill="hold"/>
                                        <p:tgtEl>
                                          <p:spTgt spid="136"/>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137"/>
                                        </p:tgtEl>
                                        <p:attrNameLst>
                                          <p:attrName>style.visibility</p:attrName>
                                        </p:attrNameLst>
                                      </p:cBhvr>
                                      <p:to>
                                        <p:strVal val="visible"/>
                                      </p:to>
                                    </p:set>
                                    <p:animEffect transition="in" filter="fade">
                                      <p:cBhvr>
                                        <p:cTn id="149" dur="500"/>
                                        <p:tgtEl>
                                          <p:spTgt spid="137"/>
                                        </p:tgtEl>
                                      </p:cBhvr>
                                    </p:animEffect>
                                    <p:anim calcmode="lin" valueType="num">
                                      <p:cBhvr>
                                        <p:cTn id="150" dur="500" fill="hold"/>
                                        <p:tgtEl>
                                          <p:spTgt spid="137"/>
                                        </p:tgtEl>
                                        <p:attrNameLst>
                                          <p:attrName>ppt_x</p:attrName>
                                        </p:attrNameLst>
                                      </p:cBhvr>
                                      <p:tavLst>
                                        <p:tav tm="0">
                                          <p:val>
                                            <p:strVal val="#ppt_x"/>
                                          </p:val>
                                        </p:tav>
                                        <p:tav tm="100000">
                                          <p:val>
                                            <p:strVal val="#ppt_x"/>
                                          </p:val>
                                        </p:tav>
                                      </p:tavLst>
                                    </p:anim>
                                    <p:anim calcmode="lin" valueType="num">
                                      <p:cBhvr>
                                        <p:cTn id="151" dur="500" fill="hold"/>
                                        <p:tgtEl>
                                          <p:spTgt spid="137"/>
                                        </p:tgtEl>
                                        <p:attrNameLst>
                                          <p:attrName>ppt_y</p:attrName>
                                        </p:attrNameLst>
                                      </p:cBhvr>
                                      <p:tavLst>
                                        <p:tav tm="0">
                                          <p:val>
                                            <p:strVal val="#ppt_y+.1"/>
                                          </p:val>
                                        </p:tav>
                                        <p:tav tm="100000">
                                          <p:val>
                                            <p:strVal val="#ppt_y"/>
                                          </p:val>
                                        </p:tav>
                                      </p:tavLst>
                                    </p:anim>
                                  </p:childTnLst>
                                </p:cTn>
                              </p:par>
                            </p:childTnLst>
                          </p:cTn>
                        </p:par>
                        <p:par>
                          <p:cTn id="152" fill="hold">
                            <p:stCondLst>
                              <p:cond delay="11000"/>
                            </p:stCondLst>
                            <p:childTnLst>
                              <p:par>
                                <p:cTn id="153" presetID="22" presetClass="entr" presetSubtype="8" fill="hold" nodeType="afterEffect">
                                  <p:stCondLst>
                                    <p:cond delay="0"/>
                                  </p:stCondLst>
                                  <p:childTnLst>
                                    <p:set>
                                      <p:cBhvr>
                                        <p:cTn id="154" dur="1" fill="hold">
                                          <p:stCondLst>
                                            <p:cond delay="0"/>
                                          </p:stCondLst>
                                        </p:cTn>
                                        <p:tgtEl>
                                          <p:spTgt spid="147"/>
                                        </p:tgtEl>
                                        <p:attrNameLst>
                                          <p:attrName>style.visibility</p:attrName>
                                        </p:attrNameLst>
                                      </p:cBhvr>
                                      <p:to>
                                        <p:strVal val="visible"/>
                                      </p:to>
                                    </p:set>
                                    <p:animEffect transition="in" filter="wipe(left)">
                                      <p:cBhvr>
                                        <p:cTn id="155" dur="500"/>
                                        <p:tgtEl>
                                          <p:spTgt spid="147"/>
                                        </p:tgtEl>
                                      </p:cBhvr>
                                    </p:animEffect>
                                  </p:childTnLst>
                                </p:cTn>
                              </p:par>
                            </p:childTnLst>
                          </p:cTn>
                        </p:par>
                        <p:par>
                          <p:cTn id="156" fill="hold">
                            <p:stCondLst>
                              <p:cond delay="11500"/>
                            </p:stCondLst>
                            <p:childTnLst>
                              <p:par>
                                <p:cTn id="157" presetID="22" presetClass="entr" presetSubtype="8" fill="hold" nodeType="afterEffect">
                                  <p:stCondLst>
                                    <p:cond delay="0"/>
                                  </p:stCondLst>
                                  <p:childTnLst>
                                    <p:set>
                                      <p:cBhvr>
                                        <p:cTn id="158" dur="1" fill="hold">
                                          <p:stCondLst>
                                            <p:cond delay="0"/>
                                          </p:stCondLst>
                                        </p:cTn>
                                        <p:tgtEl>
                                          <p:spTgt spid="110"/>
                                        </p:tgtEl>
                                        <p:attrNameLst>
                                          <p:attrName>style.visibility</p:attrName>
                                        </p:attrNameLst>
                                      </p:cBhvr>
                                      <p:to>
                                        <p:strVal val="visible"/>
                                      </p:to>
                                    </p:set>
                                    <p:animEffect transition="in" filter="wipe(left)">
                                      <p:cBhvr>
                                        <p:cTn id="159" dur="500"/>
                                        <p:tgtEl>
                                          <p:spTgt spid="110"/>
                                        </p:tgtEl>
                                      </p:cBhvr>
                                    </p:animEffect>
                                  </p:childTnLst>
                                </p:cTn>
                              </p:par>
                            </p:childTnLst>
                          </p:cTn>
                        </p:par>
                        <p:par>
                          <p:cTn id="160" fill="hold">
                            <p:stCondLst>
                              <p:cond delay="12000"/>
                            </p:stCondLst>
                            <p:childTnLst>
                              <p:par>
                                <p:cTn id="161" presetID="53" presetClass="entr" presetSubtype="16" fill="hold" grpId="0" nodeType="afterEffect">
                                  <p:stCondLst>
                                    <p:cond delay="0"/>
                                  </p:stCondLst>
                                  <p:childTnLst>
                                    <p:set>
                                      <p:cBhvr>
                                        <p:cTn id="162" dur="1" fill="hold">
                                          <p:stCondLst>
                                            <p:cond delay="0"/>
                                          </p:stCondLst>
                                        </p:cTn>
                                        <p:tgtEl>
                                          <p:spTgt spid="139"/>
                                        </p:tgtEl>
                                        <p:attrNameLst>
                                          <p:attrName>style.visibility</p:attrName>
                                        </p:attrNameLst>
                                      </p:cBhvr>
                                      <p:to>
                                        <p:strVal val="visible"/>
                                      </p:to>
                                    </p:set>
                                    <p:anim calcmode="lin" valueType="num">
                                      <p:cBhvr>
                                        <p:cTn id="163" dur="500" fill="hold"/>
                                        <p:tgtEl>
                                          <p:spTgt spid="139"/>
                                        </p:tgtEl>
                                        <p:attrNameLst>
                                          <p:attrName>ppt_w</p:attrName>
                                        </p:attrNameLst>
                                      </p:cBhvr>
                                      <p:tavLst>
                                        <p:tav tm="0">
                                          <p:val>
                                            <p:fltVal val="0"/>
                                          </p:val>
                                        </p:tav>
                                        <p:tav tm="100000">
                                          <p:val>
                                            <p:strVal val="#ppt_w"/>
                                          </p:val>
                                        </p:tav>
                                      </p:tavLst>
                                    </p:anim>
                                    <p:anim calcmode="lin" valueType="num">
                                      <p:cBhvr>
                                        <p:cTn id="164" dur="500" fill="hold"/>
                                        <p:tgtEl>
                                          <p:spTgt spid="139"/>
                                        </p:tgtEl>
                                        <p:attrNameLst>
                                          <p:attrName>ppt_h</p:attrName>
                                        </p:attrNameLst>
                                      </p:cBhvr>
                                      <p:tavLst>
                                        <p:tav tm="0">
                                          <p:val>
                                            <p:fltVal val="0"/>
                                          </p:val>
                                        </p:tav>
                                        <p:tav tm="100000">
                                          <p:val>
                                            <p:strVal val="#ppt_h"/>
                                          </p:val>
                                        </p:tav>
                                      </p:tavLst>
                                    </p:anim>
                                    <p:animEffect transition="in" filter="fade">
                                      <p:cBhvr>
                                        <p:cTn id="165" dur="500"/>
                                        <p:tgtEl>
                                          <p:spTgt spid="139"/>
                                        </p:tgtEl>
                                      </p:cBhvr>
                                    </p:animEffect>
                                  </p:childTnLst>
                                </p:cTn>
                              </p:par>
                            </p:childTnLst>
                          </p:cTn>
                        </p:par>
                        <p:par>
                          <p:cTn id="166" fill="hold">
                            <p:stCondLst>
                              <p:cond delay="12500"/>
                            </p:stCondLst>
                            <p:childTnLst>
                              <p:par>
                                <p:cTn id="167" presetID="53" presetClass="entr" presetSubtype="16" fill="hold" grpId="0" nodeType="afterEffect">
                                  <p:stCondLst>
                                    <p:cond delay="0"/>
                                  </p:stCondLst>
                                  <p:childTnLst>
                                    <p:set>
                                      <p:cBhvr>
                                        <p:cTn id="168" dur="1" fill="hold">
                                          <p:stCondLst>
                                            <p:cond delay="0"/>
                                          </p:stCondLst>
                                        </p:cTn>
                                        <p:tgtEl>
                                          <p:spTgt spid="140"/>
                                        </p:tgtEl>
                                        <p:attrNameLst>
                                          <p:attrName>style.visibility</p:attrName>
                                        </p:attrNameLst>
                                      </p:cBhvr>
                                      <p:to>
                                        <p:strVal val="visible"/>
                                      </p:to>
                                    </p:set>
                                    <p:anim calcmode="lin" valueType="num">
                                      <p:cBhvr>
                                        <p:cTn id="169" dur="500" fill="hold"/>
                                        <p:tgtEl>
                                          <p:spTgt spid="140"/>
                                        </p:tgtEl>
                                        <p:attrNameLst>
                                          <p:attrName>ppt_w</p:attrName>
                                        </p:attrNameLst>
                                      </p:cBhvr>
                                      <p:tavLst>
                                        <p:tav tm="0">
                                          <p:val>
                                            <p:fltVal val="0"/>
                                          </p:val>
                                        </p:tav>
                                        <p:tav tm="100000">
                                          <p:val>
                                            <p:strVal val="#ppt_w"/>
                                          </p:val>
                                        </p:tav>
                                      </p:tavLst>
                                    </p:anim>
                                    <p:anim calcmode="lin" valueType="num">
                                      <p:cBhvr>
                                        <p:cTn id="170" dur="500" fill="hold"/>
                                        <p:tgtEl>
                                          <p:spTgt spid="140"/>
                                        </p:tgtEl>
                                        <p:attrNameLst>
                                          <p:attrName>ppt_h</p:attrName>
                                        </p:attrNameLst>
                                      </p:cBhvr>
                                      <p:tavLst>
                                        <p:tav tm="0">
                                          <p:val>
                                            <p:fltVal val="0"/>
                                          </p:val>
                                        </p:tav>
                                        <p:tav tm="100000">
                                          <p:val>
                                            <p:strVal val="#ppt_h"/>
                                          </p:val>
                                        </p:tav>
                                      </p:tavLst>
                                    </p:anim>
                                    <p:animEffect transition="in" filter="fade">
                                      <p:cBhvr>
                                        <p:cTn id="171" dur="500"/>
                                        <p:tgtEl>
                                          <p:spTgt spid="140"/>
                                        </p:tgtEl>
                                      </p:cBhvr>
                                    </p:animEffect>
                                  </p:childTnLst>
                                </p:cTn>
                              </p:par>
                            </p:childTnLst>
                          </p:cTn>
                        </p:par>
                        <p:par>
                          <p:cTn id="172" fill="hold">
                            <p:stCondLst>
                              <p:cond delay="13000"/>
                            </p:stCondLst>
                            <p:childTnLst>
                              <p:par>
                                <p:cTn id="173" presetID="53" presetClass="entr" presetSubtype="16" fill="hold" grpId="0" nodeType="afterEffect">
                                  <p:stCondLst>
                                    <p:cond delay="0"/>
                                  </p:stCondLst>
                                  <p:childTnLst>
                                    <p:set>
                                      <p:cBhvr>
                                        <p:cTn id="174" dur="1" fill="hold">
                                          <p:stCondLst>
                                            <p:cond delay="0"/>
                                          </p:stCondLst>
                                        </p:cTn>
                                        <p:tgtEl>
                                          <p:spTgt spid="141"/>
                                        </p:tgtEl>
                                        <p:attrNameLst>
                                          <p:attrName>style.visibility</p:attrName>
                                        </p:attrNameLst>
                                      </p:cBhvr>
                                      <p:to>
                                        <p:strVal val="visible"/>
                                      </p:to>
                                    </p:set>
                                    <p:anim calcmode="lin" valueType="num">
                                      <p:cBhvr>
                                        <p:cTn id="175" dur="500" fill="hold"/>
                                        <p:tgtEl>
                                          <p:spTgt spid="141"/>
                                        </p:tgtEl>
                                        <p:attrNameLst>
                                          <p:attrName>ppt_w</p:attrName>
                                        </p:attrNameLst>
                                      </p:cBhvr>
                                      <p:tavLst>
                                        <p:tav tm="0">
                                          <p:val>
                                            <p:fltVal val="0"/>
                                          </p:val>
                                        </p:tav>
                                        <p:tav tm="100000">
                                          <p:val>
                                            <p:strVal val="#ppt_w"/>
                                          </p:val>
                                        </p:tav>
                                      </p:tavLst>
                                    </p:anim>
                                    <p:anim calcmode="lin" valueType="num">
                                      <p:cBhvr>
                                        <p:cTn id="176" dur="500" fill="hold"/>
                                        <p:tgtEl>
                                          <p:spTgt spid="141"/>
                                        </p:tgtEl>
                                        <p:attrNameLst>
                                          <p:attrName>ppt_h</p:attrName>
                                        </p:attrNameLst>
                                      </p:cBhvr>
                                      <p:tavLst>
                                        <p:tav tm="0">
                                          <p:val>
                                            <p:fltVal val="0"/>
                                          </p:val>
                                        </p:tav>
                                        <p:tav tm="100000">
                                          <p:val>
                                            <p:strVal val="#ppt_h"/>
                                          </p:val>
                                        </p:tav>
                                      </p:tavLst>
                                    </p:anim>
                                    <p:animEffect transition="in" filter="fade">
                                      <p:cBhvr>
                                        <p:cTn id="177" dur="500"/>
                                        <p:tgtEl>
                                          <p:spTgt spid="141"/>
                                        </p:tgtEl>
                                      </p:cBhvr>
                                    </p:animEffect>
                                  </p:childTnLst>
                                </p:cTn>
                              </p:par>
                            </p:childTnLst>
                          </p:cTn>
                        </p:par>
                        <p:par>
                          <p:cTn id="178" fill="hold">
                            <p:stCondLst>
                              <p:cond delay="13500"/>
                            </p:stCondLst>
                            <p:childTnLst>
                              <p:par>
                                <p:cTn id="179" presetID="22" presetClass="entr" presetSubtype="4" fill="hold" nodeType="afterEffect">
                                  <p:stCondLst>
                                    <p:cond delay="0"/>
                                  </p:stCondLst>
                                  <p:childTnLst>
                                    <p:set>
                                      <p:cBhvr>
                                        <p:cTn id="180" dur="1" fill="hold">
                                          <p:stCondLst>
                                            <p:cond delay="0"/>
                                          </p:stCondLst>
                                        </p:cTn>
                                        <p:tgtEl>
                                          <p:spTgt spid="142"/>
                                        </p:tgtEl>
                                        <p:attrNameLst>
                                          <p:attrName>style.visibility</p:attrName>
                                        </p:attrNameLst>
                                      </p:cBhvr>
                                      <p:to>
                                        <p:strVal val="visible"/>
                                      </p:to>
                                    </p:set>
                                    <p:animEffect transition="in" filter="wipe(down)">
                                      <p:cBhvr>
                                        <p:cTn id="181" dur="500"/>
                                        <p:tgtEl>
                                          <p:spTgt spid="142"/>
                                        </p:tgtEl>
                                      </p:cBhvr>
                                    </p:animEffect>
                                  </p:childTnLst>
                                </p:cTn>
                              </p:par>
                            </p:childTnLst>
                          </p:cTn>
                        </p:par>
                        <p:par>
                          <p:cTn id="182" fill="hold">
                            <p:stCondLst>
                              <p:cond delay="14000"/>
                            </p:stCondLst>
                            <p:childTnLst>
                              <p:par>
                                <p:cTn id="183" presetID="53" presetClass="entr" presetSubtype="16" fill="hold" grpId="0" nodeType="afterEffect">
                                  <p:stCondLst>
                                    <p:cond delay="0"/>
                                  </p:stCondLst>
                                  <p:childTnLst>
                                    <p:set>
                                      <p:cBhvr>
                                        <p:cTn id="184" dur="1" fill="hold">
                                          <p:stCondLst>
                                            <p:cond delay="0"/>
                                          </p:stCondLst>
                                        </p:cTn>
                                        <p:tgtEl>
                                          <p:spTgt spid="143"/>
                                        </p:tgtEl>
                                        <p:attrNameLst>
                                          <p:attrName>style.visibility</p:attrName>
                                        </p:attrNameLst>
                                      </p:cBhvr>
                                      <p:to>
                                        <p:strVal val="visible"/>
                                      </p:to>
                                    </p:set>
                                    <p:anim calcmode="lin" valueType="num">
                                      <p:cBhvr>
                                        <p:cTn id="185" dur="500" fill="hold"/>
                                        <p:tgtEl>
                                          <p:spTgt spid="143"/>
                                        </p:tgtEl>
                                        <p:attrNameLst>
                                          <p:attrName>ppt_w</p:attrName>
                                        </p:attrNameLst>
                                      </p:cBhvr>
                                      <p:tavLst>
                                        <p:tav tm="0">
                                          <p:val>
                                            <p:fltVal val="0"/>
                                          </p:val>
                                        </p:tav>
                                        <p:tav tm="100000">
                                          <p:val>
                                            <p:strVal val="#ppt_w"/>
                                          </p:val>
                                        </p:tav>
                                      </p:tavLst>
                                    </p:anim>
                                    <p:anim calcmode="lin" valueType="num">
                                      <p:cBhvr>
                                        <p:cTn id="186" dur="500" fill="hold"/>
                                        <p:tgtEl>
                                          <p:spTgt spid="143"/>
                                        </p:tgtEl>
                                        <p:attrNameLst>
                                          <p:attrName>ppt_h</p:attrName>
                                        </p:attrNameLst>
                                      </p:cBhvr>
                                      <p:tavLst>
                                        <p:tav tm="0">
                                          <p:val>
                                            <p:fltVal val="0"/>
                                          </p:val>
                                        </p:tav>
                                        <p:tav tm="100000">
                                          <p:val>
                                            <p:strVal val="#ppt_h"/>
                                          </p:val>
                                        </p:tav>
                                      </p:tavLst>
                                    </p:anim>
                                    <p:animEffect transition="in" filter="fade">
                                      <p:cBhvr>
                                        <p:cTn id="187" dur="500"/>
                                        <p:tgtEl>
                                          <p:spTgt spid="143"/>
                                        </p:tgtEl>
                                      </p:cBhvr>
                                    </p:animEffect>
                                  </p:childTnLst>
                                </p:cTn>
                              </p:par>
                            </p:childTnLst>
                          </p:cTn>
                        </p:par>
                        <p:par>
                          <p:cTn id="188" fill="hold">
                            <p:stCondLst>
                              <p:cond delay="14500"/>
                            </p:stCondLst>
                            <p:childTnLst>
                              <p:par>
                                <p:cTn id="189" presetID="53" presetClass="entr" presetSubtype="16" fill="hold" grpId="0" nodeType="afterEffect">
                                  <p:stCondLst>
                                    <p:cond delay="0"/>
                                  </p:stCondLst>
                                  <p:childTnLst>
                                    <p:set>
                                      <p:cBhvr>
                                        <p:cTn id="190" dur="1" fill="hold">
                                          <p:stCondLst>
                                            <p:cond delay="0"/>
                                          </p:stCondLst>
                                        </p:cTn>
                                        <p:tgtEl>
                                          <p:spTgt spid="138"/>
                                        </p:tgtEl>
                                        <p:attrNameLst>
                                          <p:attrName>style.visibility</p:attrName>
                                        </p:attrNameLst>
                                      </p:cBhvr>
                                      <p:to>
                                        <p:strVal val="visible"/>
                                      </p:to>
                                    </p:set>
                                    <p:anim calcmode="lin" valueType="num">
                                      <p:cBhvr>
                                        <p:cTn id="191" dur="500" fill="hold"/>
                                        <p:tgtEl>
                                          <p:spTgt spid="138"/>
                                        </p:tgtEl>
                                        <p:attrNameLst>
                                          <p:attrName>ppt_w</p:attrName>
                                        </p:attrNameLst>
                                      </p:cBhvr>
                                      <p:tavLst>
                                        <p:tav tm="0">
                                          <p:val>
                                            <p:fltVal val="0"/>
                                          </p:val>
                                        </p:tav>
                                        <p:tav tm="100000">
                                          <p:val>
                                            <p:strVal val="#ppt_w"/>
                                          </p:val>
                                        </p:tav>
                                      </p:tavLst>
                                    </p:anim>
                                    <p:anim calcmode="lin" valueType="num">
                                      <p:cBhvr>
                                        <p:cTn id="192" dur="500" fill="hold"/>
                                        <p:tgtEl>
                                          <p:spTgt spid="138"/>
                                        </p:tgtEl>
                                        <p:attrNameLst>
                                          <p:attrName>ppt_h</p:attrName>
                                        </p:attrNameLst>
                                      </p:cBhvr>
                                      <p:tavLst>
                                        <p:tav tm="0">
                                          <p:val>
                                            <p:fltVal val="0"/>
                                          </p:val>
                                        </p:tav>
                                        <p:tav tm="100000">
                                          <p:val>
                                            <p:strVal val="#ppt_h"/>
                                          </p:val>
                                        </p:tav>
                                      </p:tavLst>
                                    </p:anim>
                                    <p:animEffect transition="in" filter="fade">
                                      <p:cBhvr>
                                        <p:cTn id="193" dur="500"/>
                                        <p:tgtEl>
                                          <p:spTgt spid="138"/>
                                        </p:tgtEl>
                                      </p:cBhvr>
                                    </p:animEffect>
                                  </p:childTnLst>
                                </p:cTn>
                              </p:par>
                              <p:par>
                                <p:cTn id="194" presetID="42" presetClass="entr" presetSubtype="0" fill="hold" grpId="0" nodeType="withEffect">
                                  <p:stCondLst>
                                    <p:cond delay="0"/>
                                  </p:stCondLst>
                                  <p:childTnLst>
                                    <p:set>
                                      <p:cBhvr>
                                        <p:cTn id="195" dur="1" fill="hold">
                                          <p:stCondLst>
                                            <p:cond delay="0"/>
                                          </p:stCondLst>
                                        </p:cTn>
                                        <p:tgtEl>
                                          <p:spTgt spid="144"/>
                                        </p:tgtEl>
                                        <p:attrNameLst>
                                          <p:attrName>style.visibility</p:attrName>
                                        </p:attrNameLst>
                                      </p:cBhvr>
                                      <p:to>
                                        <p:strVal val="visible"/>
                                      </p:to>
                                    </p:set>
                                    <p:animEffect transition="in" filter="fade">
                                      <p:cBhvr>
                                        <p:cTn id="196" dur="500"/>
                                        <p:tgtEl>
                                          <p:spTgt spid="144"/>
                                        </p:tgtEl>
                                      </p:cBhvr>
                                    </p:animEffect>
                                    <p:anim calcmode="lin" valueType="num">
                                      <p:cBhvr>
                                        <p:cTn id="197" dur="500" fill="hold"/>
                                        <p:tgtEl>
                                          <p:spTgt spid="144"/>
                                        </p:tgtEl>
                                        <p:attrNameLst>
                                          <p:attrName>ppt_x</p:attrName>
                                        </p:attrNameLst>
                                      </p:cBhvr>
                                      <p:tavLst>
                                        <p:tav tm="0">
                                          <p:val>
                                            <p:strVal val="#ppt_x"/>
                                          </p:val>
                                        </p:tav>
                                        <p:tav tm="100000">
                                          <p:val>
                                            <p:strVal val="#ppt_x"/>
                                          </p:val>
                                        </p:tav>
                                      </p:tavLst>
                                    </p:anim>
                                    <p:anim calcmode="lin" valueType="num">
                                      <p:cBhvr>
                                        <p:cTn id="198" dur="500" fill="hold"/>
                                        <p:tgtEl>
                                          <p:spTgt spid="144"/>
                                        </p:tgtEl>
                                        <p:attrNameLst>
                                          <p:attrName>ppt_y</p:attrName>
                                        </p:attrNameLst>
                                      </p:cBhvr>
                                      <p:tavLst>
                                        <p:tav tm="0">
                                          <p:val>
                                            <p:strVal val="#ppt_y+.1"/>
                                          </p:val>
                                        </p:tav>
                                        <p:tav tm="100000">
                                          <p:val>
                                            <p:strVal val="#ppt_y"/>
                                          </p:val>
                                        </p:tav>
                                      </p:tavLst>
                                    </p:anim>
                                  </p:childTnLst>
                                </p:cTn>
                              </p:par>
                              <p:par>
                                <p:cTn id="199" presetID="47" presetClass="entr" presetSubtype="0" fill="hold" grpId="0" nodeType="withEffect">
                                  <p:stCondLst>
                                    <p:cond delay="0"/>
                                  </p:stCondLst>
                                  <p:childTnLst>
                                    <p:set>
                                      <p:cBhvr>
                                        <p:cTn id="200" dur="1" fill="hold">
                                          <p:stCondLst>
                                            <p:cond delay="0"/>
                                          </p:stCondLst>
                                        </p:cTn>
                                        <p:tgtEl>
                                          <p:spTgt spid="145"/>
                                        </p:tgtEl>
                                        <p:attrNameLst>
                                          <p:attrName>style.visibility</p:attrName>
                                        </p:attrNameLst>
                                      </p:cBhvr>
                                      <p:to>
                                        <p:strVal val="visible"/>
                                      </p:to>
                                    </p:set>
                                    <p:animEffect transition="in" filter="fade">
                                      <p:cBhvr>
                                        <p:cTn id="201" dur="500"/>
                                        <p:tgtEl>
                                          <p:spTgt spid="145"/>
                                        </p:tgtEl>
                                      </p:cBhvr>
                                    </p:animEffect>
                                    <p:anim calcmode="lin" valueType="num">
                                      <p:cBhvr>
                                        <p:cTn id="202" dur="500" fill="hold"/>
                                        <p:tgtEl>
                                          <p:spTgt spid="145"/>
                                        </p:tgtEl>
                                        <p:attrNameLst>
                                          <p:attrName>ppt_x</p:attrName>
                                        </p:attrNameLst>
                                      </p:cBhvr>
                                      <p:tavLst>
                                        <p:tav tm="0">
                                          <p:val>
                                            <p:strVal val="#ppt_x"/>
                                          </p:val>
                                        </p:tav>
                                        <p:tav tm="100000">
                                          <p:val>
                                            <p:strVal val="#ppt_x"/>
                                          </p:val>
                                        </p:tav>
                                      </p:tavLst>
                                    </p:anim>
                                    <p:anim calcmode="lin" valueType="num">
                                      <p:cBhvr>
                                        <p:cTn id="203" dur="500" fill="hold"/>
                                        <p:tgtEl>
                                          <p:spTgt spid="145"/>
                                        </p:tgtEl>
                                        <p:attrNameLst>
                                          <p:attrName>ppt_y</p:attrName>
                                        </p:attrNameLst>
                                      </p:cBhvr>
                                      <p:tavLst>
                                        <p:tav tm="0">
                                          <p:val>
                                            <p:strVal val="#ppt_y-.1"/>
                                          </p:val>
                                        </p:tav>
                                        <p:tav tm="100000">
                                          <p:val>
                                            <p:strVal val="#ppt_y"/>
                                          </p:val>
                                        </p:tav>
                                      </p:tavLst>
                                    </p:anim>
                                  </p:childTnLst>
                                </p:cTn>
                              </p:par>
                            </p:childTnLst>
                          </p:cTn>
                        </p:par>
                        <p:par>
                          <p:cTn id="204" fill="hold">
                            <p:stCondLst>
                              <p:cond delay="15000"/>
                            </p:stCondLst>
                            <p:childTnLst>
                              <p:par>
                                <p:cTn id="205" presetID="22" presetClass="entr" presetSubtype="8" fill="hold" nodeType="afterEffect">
                                  <p:stCondLst>
                                    <p:cond delay="0"/>
                                  </p:stCondLst>
                                  <p:childTnLst>
                                    <p:set>
                                      <p:cBhvr>
                                        <p:cTn id="206" dur="1" fill="hold">
                                          <p:stCondLst>
                                            <p:cond delay="0"/>
                                          </p:stCondLst>
                                        </p:cTn>
                                        <p:tgtEl>
                                          <p:spTgt spid="149"/>
                                        </p:tgtEl>
                                        <p:attrNameLst>
                                          <p:attrName>style.visibility</p:attrName>
                                        </p:attrNameLst>
                                      </p:cBhvr>
                                      <p:to>
                                        <p:strVal val="visible"/>
                                      </p:to>
                                    </p:set>
                                    <p:animEffect transition="in" filter="wipe(left)">
                                      <p:cBhvr>
                                        <p:cTn id="207" dur="500"/>
                                        <p:tgtEl>
                                          <p:spTgt spid="149"/>
                                        </p:tgtEl>
                                      </p:cBhvr>
                                    </p:animEffect>
                                  </p:childTnLst>
                                </p:cTn>
                              </p:par>
                            </p:childTnLst>
                          </p:cTn>
                        </p:par>
                        <p:par>
                          <p:cTn id="208" fill="hold">
                            <p:stCondLst>
                              <p:cond delay="15500"/>
                            </p:stCondLst>
                            <p:childTnLst>
                              <p:par>
                                <p:cTn id="209" presetID="22" presetClass="entr" presetSubtype="8" fill="hold" nodeType="after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wipe(left)">
                                      <p:cBhvr>
                                        <p:cTn id="211" dur="500"/>
                                        <p:tgtEl>
                                          <p:spTgt spid="111"/>
                                        </p:tgtEl>
                                      </p:cBhvr>
                                    </p:animEffect>
                                  </p:childTnLst>
                                </p:cTn>
                              </p:par>
                              <p:par>
                                <p:cTn id="212" presetID="53" presetClass="entr" presetSubtype="16" fill="hold" nodeType="withEffect">
                                  <p:stCondLst>
                                    <p:cond delay="0"/>
                                  </p:stCondLst>
                                  <p:childTnLst>
                                    <p:set>
                                      <p:cBhvr>
                                        <p:cTn id="213" dur="1" fill="hold">
                                          <p:stCondLst>
                                            <p:cond delay="0"/>
                                          </p:stCondLst>
                                        </p:cTn>
                                        <p:tgtEl>
                                          <p:spTgt spid="77"/>
                                        </p:tgtEl>
                                        <p:attrNameLst>
                                          <p:attrName>style.visibility</p:attrName>
                                        </p:attrNameLst>
                                      </p:cBhvr>
                                      <p:to>
                                        <p:strVal val="visible"/>
                                      </p:to>
                                    </p:set>
                                    <p:anim calcmode="lin" valueType="num">
                                      <p:cBhvr>
                                        <p:cTn id="214" dur="500" fill="hold"/>
                                        <p:tgtEl>
                                          <p:spTgt spid="77"/>
                                        </p:tgtEl>
                                        <p:attrNameLst>
                                          <p:attrName>ppt_w</p:attrName>
                                        </p:attrNameLst>
                                      </p:cBhvr>
                                      <p:tavLst>
                                        <p:tav tm="0">
                                          <p:val>
                                            <p:fltVal val="0"/>
                                          </p:val>
                                        </p:tav>
                                        <p:tav tm="100000">
                                          <p:val>
                                            <p:strVal val="#ppt_w"/>
                                          </p:val>
                                        </p:tav>
                                      </p:tavLst>
                                    </p:anim>
                                    <p:anim calcmode="lin" valueType="num">
                                      <p:cBhvr>
                                        <p:cTn id="215" dur="500" fill="hold"/>
                                        <p:tgtEl>
                                          <p:spTgt spid="77"/>
                                        </p:tgtEl>
                                        <p:attrNameLst>
                                          <p:attrName>ppt_h</p:attrName>
                                        </p:attrNameLst>
                                      </p:cBhvr>
                                      <p:tavLst>
                                        <p:tav tm="0">
                                          <p:val>
                                            <p:fltVal val="0"/>
                                          </p:val>
                                        </p:tav>
                                        <p:tav tm="100000">
                                          <p:val>
                                            <p:strVal val="#ppt_h"/>
                                          </p:val>
                                        </p:tav>
                                      </p:tavLst>
                                    </p:anim>
                                    <p:animEffect transition="in" filter="fade">
                                      <p:cBhvr>
                                        <p:cTn id="21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P spid="116" grpId="0" animBg="1"/>
      <p:bldP spid="117" grpId="0" animBg="1"/>
      <p:bldP spid="119" grpId="0" animBg="1"/>
      <p:bldP spid="120" grpId="0"/>
      <p:bldP spid="121" grpId="0"/>
      <p:bldP spid="122" grpId="0" animBg="1"/>
      <p:bldP spid="123" grpId="0" animBg="1"/>
      <p:bldP spid="124" grpId="0" animBg="1"/>
      <p:bldP spid="125" grpId="0" animBg="1"/>
      <p:bldP spid="127" grpId="0" animBg="1"/>
      <p:bldP spid="128" grpId="0"/>
      <p:bldP spid="129" grpId="0"/>
      <p:bldP spid="130" grpId="0" animBg="1"/>
      <p:bldP spid="131" grpId="0" animBg="1"/>
      <p:bldP spid="132" grpId="0" animBg="1"/>
      <p:bldP spid="133" grpId="0" animBg="1"/>
      <p:bldP spid="135" grpId="0" animBg="1"/>
      <p:bldP spid="136" grpId="0"/>
      <p:bldP spid="137" grpId="0"/>
      <p:bldP spid="138" grpId="0" animBg="1"/>
      <p:bldP spid="139" grpId="0" animBg="1"/>
      <p:bldP spid="140" grpId="0" animBg="1"/>
      <p:bldP spid="141" grpId="0" animBg="1"/>
      <p:bldP spid="143" grpId="0" animBg="1"/>
      <p:bldP spid="144" grpId="0"/>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4451696" y="2662759"/>
            <a:ext cx="6151251" cy="1532477"/>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87067"/>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10000050" cy="6858000"/>
            <a:chOff x="491575" y="0"/>
            <a:chExt cx="10000050"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72417"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49741" y="3178498"/>
              <a:ext cx="2075861"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a:extLst>
              <a:ext uri="{FF2B5EF4-FFF2-40B4-BE49-F238E27FC236}">
                <a16:creationId xmlns:a16="http://schemas.microsoft.com/office/drawing/2014/main" id="{A072B214-EEB1-4CE3-BC9A-BCC8CF280245}"/>
              </a:ext>
            </a:extLst>
          </p:cNvPr>
          <p:cNvSpPr txBox="1"/>
          <p:nvPr/>
        </p:nvSpPr>
        <p:spPr>
          <a:xfrm>
            <a:off x="4451696" y="360076"/>
            <a:ext cx="5522976" cy="523220"/>
          </a:xfrm>
          <a:prstGeom prst="rect">
            <a:avLst/>
          </a:prstGeom>
          <a:noFill/>
        </p:spPr>
        <p:txBody>
          <a:bodyPr wrap="square" rtlCol="0">
            <a:spAutoFit/>
          </a:bodyPr>
          <a:lstStyle/>
          <a:p>
            <a:r>
              <a:rPr lang="de-DE" sz="2800" b="1" dirty="0"/>
              <a:t>Agenda:</a:t>
            </a:r>
            <a:endParaRPr lang="en-US" sz="2800" b="1" dirty="0"/>
          </a:p>
        </p:txBody>
      </p:sp>
      <p:sp>
        <p:nvSpPr>
          <p:cNvPr id="3" name="Arrow: Right 2">
            <a:extLst>
              <a:ext uri="{FF2B5EF4-FFF2-40B4-BE49-F238E27FC236}">
                <a16:creationId xmlns:a16="http://schemas.microsoft.com/office/drawing/2014/main" id="{9436151F-B549-4C4C-B282-3006946A349E}"/>
              </a:ext>
            </a:extLst>
          </p:cNvPr>
          <p:cNvSpPr/>
          <p:nvPr/>
        </p:nvSpPr>
        <p:spPr>
          <a:xfrm>
            <a:off x="5212287" y="3247472"/>
            <a:ext cx="267855" cy="2992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BA7571CF-1D8F-4FF6-9E2A-4040D3BCF928}"/>
              </a:ext>
            </a:extLst>
          </p:cNvPr>
          <p:cNvSpPr/>
          <p:nvPr/>
        </p:nvSpPr>
        <p:spPr>
          <a:xfrm>
            <a:off x="6296422" y="3279351"/>
            <a:ext cx="267855" cy="2992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2B0D8936-420F-4B5F-AC78-7DD4EDC693E7}"/>
              </a:ext>
            </a:extLst>
          </p:cNvPr>
          <p:cNvSpPr/>
          <p:nvPr/>
        </p:nvSpPr>
        <p:spPr>
          <a:xfrm>
            <a:off x="7392772" y="3279351"/>
            <a:ext cx="267855" cy="2992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C09706DF-3736-4713-A9FE-03A286A30405}"/>
              </a:ext>
            </a:extLst>
          </p:cNvPr>
          <p:cNvSpPr/>
          <p:nvPr/>
        </p:nvSpPr>
        <p:spPr>
          <a:xfrm>
            <a:off x="8486974" y="3279351"/>
            <a:ext cx="267855" cy="2992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C35729E5-4351-44D5-8FB7-B20318D851A0}"/>
              </a:ext>
            </a:extLst>
          </p:cNvPr>
          <p:cNvSpPr/>
          <p:nvPr/>
        </p:nvSpPr>
        <p:spPr>
          <a:xfrm>
            <a:off x="9589297" y="3279351"/>
            <a:ext cx="267855" cy="2992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2CCB3E-134A-45C8-843A-227CBCE19EC2}"/>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cxnSp>
        <p:nvCxnSpPr>
          <p:cNvPr id="6" name="Straight Connector 5">
            <a:extLst>
              <a:ext uri="{FF2B5EF4-FFF2-40B4-BE49-F238E27FC236}">
                <a16:creationId xmlns:a16="http://schemas.microsoft.com/office/drawing/2014/main" id="{F338650A-F45D-4481-BE7F-8067A045EA6A}"/>
              </a:ext>
            </a:extLst>
          </p:cNvPr>
          <p:cNvCxnSpPr/>
          <p:nvPr/>
        </p:nvCxnSpPr>
        <p:spPr>
          <a:xfrm>
            <a:off x="4793673" y="4425042"/>
            <a:ext cx="0" cy="895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549B05F-CB48-4705-8C66-B1E06311CE54}"/>
              </a:ext>
            </a:extLst>
          </p:cNvPr>
          <p:cNvSpPr/>
          <p:nvPr/>
        </p:nvSpPr>
        <p:spPr>
          <a:xfrm>
            <a:off x="4763924" y="5227782"/>
            <a:ext cx="59498" cy="923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F2BFE966-9B91-408E-952D-D8767918080B}"/>
              </a:ext>
            </a:extLst>
          </p:cNvPr>
          <p:cNvCxnSpPr/>
          <p:nvPr/>
        </p:nvCxnSpPr>
        <p:spPr>
          <a:xfrm>
            <a:off x="6996546" y="4471223"/>
            <a:ext cx="0" cy="895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6666DAC3-C6AC-4B01-B615-4107A7F582A5}"/>
              </a:ext>
            </a:extLst>
          </p:cNvPr>
          <p:cNvSpPr/>
          <p:nvPr/>
        </p:nvSpPr>
        <p:spPr>
          <a:xfrm>
            <a:off x="6966797" y="5273963"/>
            <a:ext cx="59498" cy="923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B25CAEC0-4905-4982-98D1-A796E56F1257}"/>
              </a:ext>
            </a:extLst>
          </p:cNvPr>
          <p:cNvCxnSpPr/>
          <p:nvPr/>
        </p:nvCxnSpPr>
        <p:spPr>
          <a:xfrm>
            <a:off x="9169669" y="4563586"/>
            <a:ext cx="0" cy="895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BFCE39A6-425B-48D4-9318-8768EAED1773}"/>
              </a:ext>
            </a:extLst>
          </p:cNvPr>
          <p:cNvSpPr/>
          <p:nvPr/>
        </p:nvSpPr>
        <p:spPr>
          <a:xfrm>
            <a:off x="9139920" y="5366326"/>
            <a:ext cx="59498" cy="923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5F0A9639-3336-4BA6-9858-356045573150}"/>
              </a:ext>
            </a:extLst>
          </p:cNvPr>
          <p:cNvCxnSpPr/>
          <p:nvPr/>
        </p:nvCxnSpPr>
        <p:spPr>
          <a:xfrm>
            <a:off x="5860473" y="1607127"/>
            <a:ext cx="0" cy="895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AE144DB0-8FB5-4582-9CB9-C3F7BB6C8728}"/>
              </a:ext>
            </a:extLst>
          </p:cNvPr>
          <p:cNvSpPr/>
          <p:nvPr/>
        </p:nvSpPr>
        <p:spPr>
          <a:xfrm>
            <a:off x="5830724" y="1514764"/>
            <a:ext cx="59498" cy="923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F8F93B91-45C1-4D08-95FC-CCE653837EF0}"/>
              </a:ext>
            </a:extLst>
          </p:cNvPr>
          <p:cNvCxnSpPr/>
          <p:nvPr/>
        </p:nvCxnSpPr>
        <p:spPr>
          <a:xfrm>
            <a:off x="8035637" y="1607127"/>
            <a:ext cx="0" cy="895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A08933B-499C-4C2E-B44C-41EDC7A54E37}"/>
              </a:ext>
            </a:extLst>
          </p:cNvPr>
          <p:cNvSpPr/>
          <p:nvPr/>
        </p:nvSpPr>
        <p:spPr>
          <a:xfrm>
            <a:off x="8005888" y="1514764"/>
            <a:ext cx="59498" cy="923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7AC2E6C4-3EEB-46D2-A5B5-5DF717D15BE1}"/>
              </a:ext>
            </a:extLst>
          </p:cNvPr>
          <p:cNvCxnSpPr/>
          <p:nvPr/>
        </p:nvCxnSpPr>
        <p:spPr>
          <a:xfrm>
            <a:off x="10240550" y="1607127"/>
            <a:ext cx="0" cy="895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3166F492-CC08-42AB-AB24-FF47C100732F}"/>
              </a:ext>
            </a:extLst>
          </p:cNvPr>
          <p:cNvSpPr/>
          <p:nvPr/>
        </p:nvSpPr>
        <p:spPr>
          <a:xfrm>
            <a:off x="10210801" y="1514764"/>
            <a:ext cx="59498" cy="9236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4E8FB10-FE01-4CC9-9B9F-896719EF8BB8}"/>
              </a:ext>
            </a:extLst>
          </p:cNvPr>
          <p:cNvSpPr txBox="1"/>
          <p:nvPr/>
        </p:nvSpPr>
        <p:spPr>
          <a:xfrm>
            <a:off x="3797630" y="5366326"/>
            <a:ext cx="1992086" cy="461665"/>
          </a:xfrm>
          <a:prstGeom prst="rect">
            <a:avLst/>
          </a:prstGeom>
          <a:noFill/>
        </p:spPr>
        <p:txBody>
          <a:bodyPr wrap="square" rtlCol="0">
            <a:spAutoFit/>
          </a:bodyPr>
          <a:lstStyle/>
          <a:p>
            <a:pPr algn="ctr"/>
            <a:r>
              <a:rPr lang="de-DE" sz="2400" b="1" dirty="0">
                <a:latin typeface="Tw Cen MT" panose="020B0602020104020603" pitchFamily="34" charset="0"/>
              </a:rPr>
              <a:t>Explainability</a:t>
            </a:r>
            <a:endParaRPr lang="en-US" sz="2400" b="1" dirty="0">
              <a:latin typeface="Tw Cen MT" panose="020B0602020104020603" pitchFamily="34" charset="0"/>
            </a:endParaRPr>
          </a:p>
        </p:txBody>
      </p:sp>
      <p:sp>
        <p:nvSpPr>
          <p:cNvPr id="76" name="TextBox 75">
            <a:extLst>
              <a:ext uri="{FF2B5EF4-FFF2-40B4-BE49-F238E27FC236}">
                <a16:creationId xmlns:a16="http://schemas.microsoft.com/office/drawing/2014/main" id="{C108BFD3-C3DE-4C1C-8AD6-D59FC65D5F04}"/>
              </a:ext>
            </a:extLst>
          </p:cNvPr>
          <p:cNvSpPr txBox="1"/>
          <p:nvPr/>
        </p:nvSpPr>
        <p:spPr>
          <a:xfrm>
            <a:off x="4894179" y="947074"/>
            <a:ext cx="1992086" cy="523220"/>
          </a:xfrm>
          <a:prstGeom prst="rect">
            <a:avLst/>
          </a:prstGeom>
          <a:noFill/>
        </p:spPr>
        <p:txBody>
          <a:bodyPr wrap="square" rtlCol="0">
            <a:spAutoFit/>
          </a:bodyPr>
          <a:lstStyle/>
          <a:p>
            <a:pPr algn="ctr"/>
            <a:r>
              <a:rPr lang="de-DE" sz="2800" b="1" dirty="0">
                <a:latin typeface="Tw Cen MT" panose="020B0602020104020603" pitchFamily="34" charset="0"/>
              </a:rPr>
              <a:t>InterpretML</a:t>
            </a:r>
            <a:endParaRPr lang="en-US" sz="2800" b="1" dirty="0">
              <a:latin typeface="Tw Cen MT" panose="020B0602020104020603" pitchFamily="34" charset="0"/>
            </a:endParaRPr>
          </a:p>
        </p:txBody>
      </p:sp>
      <p:sp>
        <p:nvSpPr>
          <p:cNvPr id="77" name="TextBox 76">
            <a:extLst>
              <a:ext uri="{FF2B5EF4-FFF2-40B4-BE49-F238E27FC236}">
                <a16:creationId xmlns:a16="http://schemas.microsoft.com/office/drawing/2014/main" id="{71CCC561-6FEC-45E2-A78C-7F351F46CA89}"/>
              </a:ext>
            </a:extLst>
          </p:cNvPr>
          <p:cNvSpPr txBox="1"/>
          <p:nvPr/>
        </p:nvSpPr>
        <p:spPr>
          <a:xfrm>
            <a:off x="6073300" y="5301593"/>
            <a:ext cx="1992086" cy="646331"/>
          </a:xfrm>
          <a:prstGeom prst="rect">
            <a:avLst/>
          </a:prstGeom>
          <a:noFill/>
        </p:spPr>
        <p:txBody>
          <a:bodyPr wrap="square" rtlCol="0">
            <a:spAutoFit/>
          </a:bodyPr>
          <a:lstStyle/>
          <a:p>
            <a:pPr algn="ctr"/>
            <a:r>
              <a:rPr lang="de-DE" sz="3600" b="1" dirty="0">
                <a:latin typeface="Tw Cen MT" panose="020B0602020104020603" pitchFamily="34" charset="0"/>
              </a:rPr>
              <a:t>AIX 360 </a:t>
            </a:r>
            <a:endParaRPr lang="en-US" sz="3600" b="1" dirty="0">
              <a:latin typeface="Tw Cen MT" panose="020B0602020104020603" pitchFamily="34" charset="0"/>
            </a:endParaRPr>
          </a:p>
        </p:txBody>
      </p:sp>
      <p:sp>
        <p:nvSpPr>
          <p:cNvPr id="78" name="TextBox 77">
            <a:extLst>
              <a:ext uri="{FF2B5EF4-FFF2-40B4-BE49-F238E27FC236}">
                <a16:creationId xmlns:a16="http://schemas.microsoft.com/office/drawing/2014/main" id="{6789F89B-A7FE-4CC9-B60A-55CC34330C66}"/>
              </a:ext>
            </a:extLst>
          </p:cNvPr>
          <p:cNvSpPr txBox="1"/>
          <p:nvPr/>
        </p:nvSpPr>
        <p:spPr>
          <a:xfrm>
            <a:off x="7147834" y="1099280"/>
            <a:ext cx="1992086" cy="307777"/>
          </a:xfrm>
          <a:prstGeom prst="rect">
            <a:avLst/>
          </a:prstGeom>
          <a:noFill/>
        </p:spPr>
        <p:txBody>
          <a:bodyPr wrap="square" rtlCol="0">
            <a:spAutoFit/>
          </a:bodyPr>
          <a:lstStyle/>
          <a:p>
            <a:pPr algn="ctr"/>
            <a:r>
              <a:rPr lang="en-US" sz="1400" b="1" dirty="0">
                <a:latin typeface="Tw Cen MT" panose="020B0602020104020603" pitchFamily="34" charset="0"/>
              </a:rPr>
              <a:t>AIX 360 vs </a:t>
            </a:r>
            <a:r>
              <a:rPr lang="en-US" sz="1400" b="1" dirty="0" err="1">
                <a:latin typeface="Tw Cen MT" panose="020B0602020104020603" pitchFamily="34" charset="0"/>
              </a:rPr>
              <a:t>InterpretML</a:t>
            </a:r>
            <a:endParaRPr lang="en-US" sz="1400" b="1" dirty="0">
              <a:latin typeface="Tw Cen MT" panose="020B0602020104020603" pitchFamily="34" charset="0"/>
            </a:endParaRPr>
          </a:p>
        </p:txBody>
      </p:sp>
      <p:sp>
        <p:nvSpPr>
          <p:cNvPr id="79" name="TextBox 78">
            <a:extLst>
              <a:ext uri="{FF2B5EF4-FFF2-40B4-BE49-F238E27FC236}">
                <a16:creationId xmlns:a16="http://schemas.microsoft.com/office/drawing/2014/main" id="{56923DBB-EC42-426C-B9E0-03811E1BABC0}"/>
              </a:ext>
            </a:extLst>
          </p:cNvPr>
          <p:cNvSpPr txBox="1"/>
          <p:nvPr/>
        </p:nvSpPr>
        <p:spPr>
          <a:xfrm>
            <a:off x="8277333" y="5377477"/>
            <a:ext cx="2075861" cy="584775"/>
          </a:xfrm>
          <a:prstGeom prst="rect">
            <a:avLst/>
          </a:prstGeom>
          <a:noFill/>
        </p:spPr>
        <p:txBody>
          <a:bodyPr wrap="square" rtlCol="0">
            <a:spAutoFit/>
          </a:bodyPr>
          <a:lstStyle/>
          <a:p>
            <a:pPr algn="ctr"/>
            <a:r>
              <a:rPr lang="de-DE" sz="3200" b="1" dirty="0">
                <a:latin typeface="Tw Cen MT" panose="020B0602020104020603" pitchFamily="34" charset="0"/>
              </a:rPr>
              <a:t>Beispiele</a:t>
            </a:r>
            <a:endParaRPr lang="en-US" sz="3200" b="1" dirty="0">
              <a:latin typeface="Tw Cen MT" panose="020B0602020104020603" pitchFamily="34" charset="0"/>
            </a:endParaRPr>
          </a:p>
        </p:txBody>
      </p:sp>
      <p:sp>
        <p:nvSpPr>
          <p:cNvPr id="80" name="TextBox 79">
            <a:extLst>
              <a:ext uri="{FF2B5EF4-FFF2-40B4-BE49-F238E27FC236}">
                <a16:creationId xmlns:a16="http://schemas.microsoft.com/office/drawing/2014/main" id="{2D731280-4C1A-4407-9244-D9A275303510}"/>
              </a:ext>
            </a:extLst>
          </p:cNvPr>
          <p:cNvSpPr txBox="1"/>
          <p:nvPr/>
        </p:nvSpPr>
        <p:spPr>
          <a:xfrm>
            <a:off x="9240198" y="858295"/>
            <a:ext cx="1992086" cy="646331"/>
          </a:xfrm>
          <a:prstGeom prst="rect">
            <a:avLst/>
          </a:prstGeom>
          <a:noFill/>
        </p:spPr>
        <p:txBody>
          <a:bodyPr wrap="square" rtlCol="0">
            <a:spAutoFit/>
          </a:bodyPr>
          <a:lstStyle/>
          <a:p>
            <a:pPr algn="ctr"/>
            <a:r>
              <a:rPr lang="en-US" sz="3600" b="1" dirty="0" err="1">
                <a:latin typeface="Tw Cen MT" panose="020B0602020104020603" pitchFamily="34" charset="0"/>
              </a:rPr>
              <a:t>Fazit</a:t>
            </a:r>
            <a:endParaRPr lang="en-US" sz="3600" b="1" dirty="0">
              <a:latin typeface="Tw Cen MT" panose="020B0602020104020603" pitchFamily="34" charset="0"/>
            </a:endParaRPr>
          </a:p>
        </p:txBody>
      </p:sp>
    </p:spTree>
    <p:extLst>
      <p:ext uri="{BB962C8B-B14F-4D97-AF65-F5344CB8AC3E}">
        <p14:creationId xmlns:p14="http://schemas.microsoft.com/office/powerpoint/2010/main" val="16103834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17843"/>
              <a:ext cx="1992086" cy="400110"/>
            </a:xfrm>
            <a:prstGeom prst="rect">
              <a:avLst/>
            </a:prstGeom>
            <a:noFill/>
          </p:spPr>
          <p:txBody>
            <a:bodyPr wrap="square" rtlCol="0">
              <a:spAutoFit/>
            </a:bodyPr>
            <a:lstStyle/>
            <a:p>
              <a:pPr algn="ctr"/>
              <a:r>
                <a:rPr lang="de-DE" sz="2000" b="1" dirty="0">
                  <a:solidFill>
                    <a:srgbClr val="F0EEF0"/>
                  </a:solidFill>
                  <a:latin typeface="Tw Cen MT" panose="020B0602020104020603" pitchFamily="34" charset="0"/>
                </a:rPr>
                <a:t>Explainability</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7163" cy="6858000"/>
            <a:chOff x="718505" y="-1"/>
            <a:chExt cx="8697163"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3246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a:extLst>
              <a:ext uri="{FF2B5EF4-FFF2-40B4-BE49-F238E27FC236}">
                <a16:creationId xmlns:a16="http://schemas.microsoft.com/office/drawing/2014/main" id="{689BAA9B-07B9-4DCB-ABE2-E81271108C02}"/>
              </a:ext>
            </a:extLst>
          </p:cNvPr>
          <p:cNvSpPr txBox="1"/>
          <p:nvPr/>
        </p:nvSpPr>
        <p:spPr>
          <a:xfrm>
            <a:off x="3987013" y="758579"/>
            <a:ext cx="5925312" cy="5539978"/>
          </a:xfrm>
          <a:prstGeom prst="rect">
            <a:avLst/>
          </a:prstGeom>
          <a:noFill/>
        </p:spPr>
        <p:txBody>
          <a:bodyPr wrap="square" rtlCol="0">
            <a:spAutoFit/>
          </a:bodyPr>
          <a:lstStyle/>
          <a:p>
            <a:pPr marL="342900" indent="-342900">
              <a:buFontTx/>
              <a:buChar char="-"/>
            </a:pPr>
            <a:r>
              <a:rPr lang="de-DE" sz="2400" dirty="0"/>
              <a:t>Increasing demand to understand the reasons for decision making by a specific model, why?</a:t>
            </a:r>
          </a:p>
          <a:p>
            <a:endParaRPr lang="de-DE" sz="2400" dirty="0"/>
          </a:p>
          <a:p>
            <a:pPr marL="342900" indent="-342900">
              <a:buFontTx/>
              <a:buChar char="-"/>
            </a:pPr>
            <a:r>
              <a:rPr lang="de-DE" sz="2400" dirty="0"/>
              <a:t>Explainability as a condition to ensure the scientific value of the outcome.</a:t>
            </a:r>
          </a:p>
          <a:p>
            <a:endParaRPr lang="de-DE" sz="2400" dirty="0"/>
          </a:p>
          <a:p>
            <a:pPr marL="342900" indent="-342900">
              <a:buFontTx/>
              <a:buChar char="-"/>
            </a:pPr>
            <a:r>
              <a:rPr lang="de-DE" sz="2400" dirty="0"/>
              <a:t>The reason for every taken decision by a trained model is very important. (societal contexts?)</a:t>
            </a:r>
          </a:p>
          <a:p>
            <a:endParaRPr lang="de-DE" sz="2400" dirty="0"/>
          </a:p>
          <a:p>
            <a:pPr marL="342900" indent="-342900">
              <a:buFontTx/>
              <a:buChar char="-"/>
            </a:pPr>
            <a:r>
              <a:rPr lang="de-DE" sz="2400" dirty="0"/>
              <a:t>Which consequences can the absence of Explainability lead to?</a:t>
            </a:r>
          </a:p>
          <a:p>
            <a:endParaRPr lang="de-DE" sz="2400" dirty="0"/>
          </a:p>
          <a:p>
            <a:endParaRPr lang="en-US" dirty="0"/>
          </a:p>
        </p:txBody>
      </p:sp>
      <p:sp>
        <p:nvSpPr>
          <p:cNvPr id="2" name="TextBox 1">
            <a:extLst>
              <a:ext uri="{FF2B5EF4-FFF2-40B4-BE49-F238E27FC236}">
                <a16:creationId xmlns:a16="http://schemas.microsoft.com/office/drawing/2014/main" id="{93F9AD53-7CB9-419A-BAD5-FB338980A685}"/>
              </a:ext>
            </a:extLst>
          </p:cNvPr>
          <p:cNvSpPr txBox="1"/>
          <p:nvPr/>
        </p:nvSpPr>
        <p:spPr>
          <a:xfrm>
            <a:off x="4128655" y="6446982"/>
            <a:ext cx="6797963" cy="200055"/>
          </a:xfrm>
          <a:prstGeom prst="rect">
            <a:avLst/>
          </a:prstGeom>
          <a:noFill/>
          <a:ln>
            <a:noFill/>
          </a:ln>
        </p:spPr>
        <p:txBody>
          <a:bodyPr wrap="square" rtlCol="0">
            <a:spAutoFit/>
          </a:bodyPr>
          <a:lstStyle/>
          <a:p>
            <a:r>
              <a:rPr lang="de-DE" sz="700" dirty="0"/>
              <a:t>Source: </a:t>
            </a:r>
            <a:r>
              <a:rPr lang="en-US" sz="700" dirty="0">
                <a:hlinkClick r:id="rId3"/>
              </a:rPr>
              <a:t>https://www.researchgate.net/publication/339616551_Special_Issue_Explainable_Machine_Learning</a:t>
            </a:r>
            <a:endParaRPr lang="en-US" sz="700" dirty="0"/>
          </a:p>
        </p:txBody>
      </p:sp>
      <p:sp>
        <p:nvSpPr>
          <p:cNvPr id="36" name="TextBox 35">
            <a:extLst>
              <a:ext uri="{FF2B5EF4-FFF2-40B4-BE49-F238E27FC236}">
                <a16:creationId xmlns:a16="http://schemas.microsoft.com/office/drawing/2014/main" id="{7721EAA0-8ED1-4822-8B4B-13E7585B7ADD}"/>
              </a:ext>
            </a:extLst>
          </p:cNvPr>
          <p:cNvSpPr txBox="1"/>
          <p:nvPr/>
        </p:nvSpPr>
        <p:spPr>
          <a:xfrm rot="16200000">
            <a:off x="833203"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37" name="TextBox 36">
            <a:extLst>
              <a:ext uri="{FF2B5EF4-FFF2-40B4-BE49-F238E27FC236}">
                <a16:creationId xmlns:a16="http://schemas.microsoft.com/office/drawing/2014/main" id="{9D47F124-FFFC-4729-8C5F-AF817D2CCDA9}"/>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7160210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17843"/>
              <a:ext cx="1992086" cy="400110"/>
            </a:xfrm>
            <a:prstGeom prst="rect">
              <a:avLst/>
            </a:prstGeom>
            <a:noFill/>
          </p:spPr>
          <p:txBody>
            <a:bodyPr wrap="square" rtlCol="0">
              <a:spAutoFit/>
            </a:bodyPr>
            <a:lstStyle/>
            <a:p>
              <a:pPr algn="ctr"/>
              <a:r>
                <a:rPr lang="de-DE" sz="2000" b="1" dirty="0">
                  <a:solidFill>
                    <a:srgbClr val="F0EEF0"/>
                  </a:solidFill>
                  <a:latin typeface="Tw Cen MT" panose="020B0602020104020603" pitchFamily="34" charset="0"/>
                </a:rPr>
                <a:t>Explainability</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7163" cy="6858000"/>
            <a:chOff x="718505" y="-1"/>
            <a:chExt cx="8697163"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3246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a:extLst>
              <a:ext uri="{FF2B5EF4-FFF2-40B4-BE49-F238E27FC236}">
                <a16:creationId xmlns:a16="http://schemas.microsoft.com/office/drawing/2014/main" id="{689BAA9B-07B9-4DCB-ABE2-E81271108C02}"/>
              </a:ext>
            </a:extLst>
          </p:cNvPr>
          <p:cNvSpPr txBox="1"/>
          <p:nvPr/>
        </p:nvSpPr>
        <p:spPr>
          <a:xfrm>
            <a:off x="3987013" y="758579"/>
            <a:ext cx="5925312" cy="4893647"/>
          </a:xfrm>
          <a:prstGeom prst="rect">
            <a:avLst/>
          </a:prstGeom>
          <a:noFill/>
        </p:spPr>
        <p:txBody>
          <a:bodyPr wrap="square" rtlCol="0">
            <a:spAutoFit/>
          </a:bodyPr>
          <a:lstStyle/>
          <a:p>
            <a:pPr marL="342900" indent="-342900">
              <a:buFontTx/>
              <a:buChar char="-"/>
            </a:pPr>
            <a:r>
              <a:rPr lang="en-US" sz="2400" dirty="0"/>
              <a:t>Understanding why a model makes a certain prediction can be as crucial as the prediction's accuracy in many applications.</a:t>
            </a:r>
          </a:p>
          <a:p>
            <a:pPr marL="342900" indent="-342900">
              <a:buFontTx/>
              <a:buChar char="-"/>
            </a:pPr>
            <a:r>
              <a:rPr lang="en-US" sz="2400" dirty="0"/>
              <a:t>The growing availability of big data has increased the benefits of using complex models, so bringing to the forefront the trade-off between accuracy and interpretability of a model’s output.</a:t>
            </a:r>
          </a:p>
          <a:p>
            <a:pPr marL="342900" indent="-342900">
              <a:buFontTx/>
              <a:buChar char="-"/>
            </a:pPr>
            <a:r>
              <a:rPr lang="en-US" sz="2400" dirty="0"/>
              <a:t>The growing tension between the accuracy and interpretability of model predictions has motivated the development of methods that help users interpret predictions.</a:t>
            </a:r>
            <a:endParaRPr lang="de-DE" sz="2400" dirty="0"/>
          </a:p>
        </p:txBody>
      </p:sp>
      <p:sp>
        <p:nvSpPr>
          <p:cNvPr id="2" name="TextBox 1">
            <a:extLst>
              <a:ext uri="{FF2B5EF4-FFF2-40B4-BE49-F238E27FC236}">
                <a16:creationId xmlns:a16="http://schemas.microsoft.com/office/drawing/2014/main" id="{0439EDD0-7BA7-443C-BF6C-85A118769760}"/>
              </a:ext>
            </a:extLst>
          </p:cNvPr>
          <p:cNvSpPr txBox="1"/>
          <p:nvPr/>
        </p:nvSpPr>
        <p:spPr>
          <a:xfrm>
            <a:off x="4184497" y="6382328"/>
            <a:ext cx="5220161" cy="215444"/>
          </a:xfrm>
          <a:prstGeom prst="rect">
            <a:avLst/>
          </a:prstGeom>
          <a:noFill/>
        </p:spPr>
        <p:txBody>
          <a:bodyPr wrap="square" rtlCol="0">
            <a:spAutoFit/>
          </a:bodyPr>
          <a:lstStyle/>
          <a:p>
            <a:r>
              <a:rPr lang="de-DE" sz="800" dirty="0"/>
              <a:t>Source: </a:t>
            </a:r>
            <a:r>
              <a:rPr lang="en-US" sz="800" dirty="0">
                <a:hlinkClick r:id="rId3"/>
              </a:rPr>
              <a:t>http://papers.nips.cc/paper/7062-a-unified-approach-to-interpreting-model-predictions</a:t>
            </a:r>
            <a:endParaRPr lang="en-US" sz="800" dirty="0"/>
          </a:p>
        </p:txBody>
      </p:sp>
      <p:sp>
        <p:nvSpPr>
          <p:cNvPr id="35" name="TextBox 34">
            <a:extLst>
              <a:ext uri="{FF2B5EF4-FFF2-40B4-BE49-F238E27FC236}">
                <a16:creationId xmlns:a16="http://schemas.microsoft.com/office/drawing/2014/main" id="{166E1D1D-BBCF-499E-A7E2-576EB4B563E3}"/>
              </a:ext>
            </a:extLst>
          </p:cNvPr>
          <p:cNvSpPr txBox="1"/>
          <p:nvPr/>
        </p:nvSpPr>
        <p:spPr>
          <a:xfrm rot="16200000">
            <a:off x="833203"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36" name="TextBox 35">
            <a:extLst>
              <a:ext uri="{FF2B5EF4-FFF2-40B4-BE49-F238E27FC236}">
                <a16:creationId xmlns:a16="http://schemas.microsoft.com/office/drawing/2014/main" id="{F78F7ADD-BB90-4F55-BEDA-77B0C64540EB}"/>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5180477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17843"/>
              <a:ext cx="1992086" cy="400110"/>
            </a:xfrm>
            <a:prstGeom prst="rect">
              <a:avLst/>
            </a:prstGeom>
            <a:noFill/>
          </p:spPr>
          <p:txBody>
            <a:bodyPr wrap="square" rtlCol="0">
              <a:spAutoFit/>
            </a:bodyPr>
            <a:lstStyle/>
            <a:p>
              <a:pPr algn="ctr"/>
              <a:r>
                <a:rPr lang="de-DE" sz="2000" b="1" dirty="0">
                  <a:solidFill>
                    <a:srgbClr val="F0EEF0"/>
                  </a:solidFill>
                  <a:latin typeface="Tw Cen MT" panose="020B0602020104020603" pitchFamily="34" charset="0"/>
                </a:rPr>
                <a:t>Explainability</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7163" cy="6858000"/>
            <a:chOff x="718505" y="-1"/>
            <a:chExt cx="8697163"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3246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5" name="TextBox 34">
            <a:extLst>
              <a:ext uri="{FF2B5EF4-FFF2-40B4-BE49-F238E27FC236}">
                <a16:creationId xmlns:a16="http://schemas.microsoft.com/office/drawing/2014/main" id="{166E1D1D-BBCF-499E-A7E2-576EB4B563E3}"/>
              </a:ext>
            </a:extLst>
          </p:cNvPr>
          <p:cNvSpPr txBox="1"/>
          <p:nvPr/>
        </p:nvSpPr>
        <p:spPr>
          <a:xfrm rot="16200000">
            <a:off x="833203"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36" name="TextBox 35">
            <a:extLst>
              <a:ext uri="{FF2B5EF4-FFF2-40B4-BE49-F238E27FC236}">
                <a16:creationId xmlns:a16="http://schemas.microsoft.com/office/drawing/2014/main" id="{5A9F6E74-CEC9-4CD0-B427-B5D883C57A09}"/>
              </a:ext>
            </a:extLst>
          </p:cNvPr>
          <p:cNvSpPr txBox="1"/>
          <p:nvPr/>
        </p:nvSpPr>
        <p:spPr>
          <a:xfrm>
            <a:off x="5055510" y="260228"/>
            <a:ext cx="3561296" cy="1015663"/>
          </a:xfrm>
          <a:prstGeom prst="rect">
            <a:avLst/>
          </a:prstGeom>
          <a:noFill/>
        </p:spPr>
        <p:txBody>
          <a:bodyPr wrap="square" rtlCol="0">
            <a:spAutoFit/>
          </a:bodyPr>
          <a:lstStyle/>
          <a:p>
            <a:pPr algn="ctr"/>
            <a:r>
              <a:rPr lang="de-DE" sz="6000" b="1" dirty="0">
                <a:latin typeface="Tw Cen MT" panose="020B0602020104020603" pitchFamily="34" charset="0"/>
              </a:rPr>
              <a:t>„SHAP</a:t>
            </a:r>
            <a:r>
              <a:rPr lang="en-US" sz="6000" b="1" dirty="0">
                <a:latin typeface="Tw Cen MT" panose="020B0602020104020603" pitchFamily="34" charset="0"/>
              </a:rPr>
              <a:t>”</a:t>
            </a:r>
          </a:p>
        </p:txBody>
      </p:sp>
      <p:sp>
        <p:nvSpPr>
          <p:cNvPr id="37" name="TextBox 36">
            <a:extLst>
              <a:ext uri="{FF2B5EF4-FFF2-40B4-BE49-F238E27FC236}">
                <a16:creationId xmlns:a16="http://schemas.microsoft.com/office/drawing/2014/main" id="{C4CFC254-88A7-4BEB-9C9A-C4917ED0AB7E}"/>
              </a:ext>
            </a:extLst>
          </p:cNvPr>
          <p:cNvSpPr txBox="1"/>
          <p:nvPr/>
        </p:nvSpPr>
        <p:spPr>
          <a:xfrm>
            <a:off x="5418634" y="1091225"/>
            <a:ext cx="2982777" cy="369332"/>
          </a:xfrm>
          <a:prstGeom prst="rect">
            <a:avLst/>
          </a:prstGeom>
          <a:noFill/>
        </p:spPr>
        <p:txBody>
          <a:bodyPr wrap="square" rtlCol="0">
            <a:spAutoFit/>
          </a:bodyPr>
          <a:lstStyle/>
          <a:p>
            <a:pPr algn="ctr"/>
            <a:r>
              <a:rPr lang="en-US" dirty="0" err="1"/>
              <a:t>SHapley</a:t>
            </a:r>
            <a:r>
              <a:rPr lang="en-US" dirty="0"/>
              <a:t> Additive </a:t>
            </a:r>
            <a:r>
              <a:rPr lang="en-US" dirty="0" err="1"/>
              <a:t>exPlanations</a:t>
            </a:r>
            <a:endParaRPr lang="en-US" sz="1400" b="1" dirty="0">
              <a:latin typeface="Tw Cen MT" panose="020B0602020104020603" pitchFamily="34" charset="0"/>
            </a:endParaRPr>
          </a:p>
        </p:txBody>
      </p:sp>
      <p:sp>
        <p:nvSpPr>
          <p:cNvPr id="38" name="TextBox 37">
            <a:extLst>
              <a:ext uri="{FF2B5EF4-FFF2-40B4-BE49-F238E27FC236}">
                <a16:creationId xmlns:a16="http://schemas.microsoft.com/office/drawing/2014/main" id="{B29C0CCB-EFF8-4918-9DD4-E41CDD3BFC6D}"/>
              </a:ext>
            </a:extLst>
          </p:cNvPr>
          <p:cNvSpPr txBox="1"/>
          <p:nvPr/>
        </p:nvSpPr>
        <p:spPr>
          <a:xfrm>
            <a:off x="3933818" y="2306257"/>
            <a:ext cx="556408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 unified framework for interpreting predictions</a:t>
            </a:r>
          </a:p>
          <a:p>
            <a:endParaRPr lang="en-US" dirty="0"/>
          </a:p>
          <a:p>
            <a:pPr marL="285750" indent="-285750">
              <a:buFont typeface="Arial" panose="020B0604020202020204" pitchFamily="34" charset="0"/>
              <a:buChar char="•"/>
            </a:pPr>
            <a:r>
              <a:rPr lang="en-US" dirty="0"/>
              <a:t>SHAP assigns each feature an importance value for a particular prediction. Its novel components include: (1) the identification of a new class of additive feature importance measures </a:t>
            </a:r>
          </a:p>
          <a:p>
            <a:pPr marL="285750" indent="-285750">
              <a:buFont typeface="Arial" panose="020B0604020202020204" pitchFamily="34" charset="0"/>
              <a:buChar char="•"/>
            </a:pPr>
            <a:r>
              <a:rPr lang="en-US" dirty="0"/>
              <a:t>(2) theoretical results showing there is a unique solution in this class with a set of desirable properties.</a:t>
            </a:r>
          </a:p>
        </p:txBody>
      </p:sp>
      <p:sp>
        <p:nvSpPr>
          <p:cNvPr id="39" name="TextBox 38">
            <a:extLst>
              <a:ext uri="{FF2B5EF4-FFF2-40B4-BE49-F238E27FC236}">
                <a16:creationId xmlns:a16="http://schemas.microsoft.com/office/drawing/2014/main" id="{FE13A746-CF2C-46FD-8B40-63DE83EBF98B}"/>
              </a:ext>
            </a:extLst>
          </p:cNvPr>
          <p:cNvSpPr txBox="1"/>
          <p:nvPr/>
        </p:nvSpPr>
        <p:spPr>
          <a:xfrm>
            <a:off x="2943677" y="138780"/>
            <a:ext cx="5265356" cy="215444"/>
          </a:xfrm>
          <a:prstGeom prst="rect">
            <a:avLst/>
          </a:prstGeom>
          <a:noFill/>
        </p:spPr>
        <p:txBody>
          <a:bodyPr wrap="square" rtlCol="0">
            <a:spAutoFit/>
          </a:bodyPr>
          <a:lstStyle/>
          <a:p>
            <a:r>
              <a:rPr lang="de-DE" sz="800" dirty="0"/>
              <a:t>Source: </a:t>
            </a:r>
            <a:r>
              <a:rPr lang="en-US" sz="800" dirty="0">
                <a:hlinkClick r:id="rId3"/>
              </a:rPr>
              <a:t>http://papers.nips.cc/paper/7062-a-unified-approach-to-interpreting-model-predictions.pdf</a:t>
            </a:r>
            <a:endParaRPr lang="en-US" sz="800" dirty="0"/>
          </a:p>
        </p:txBody>
      </p:sp>
      <p:sp>
        <p:nvSpPr>
          <p:cNvPr id="40" name="TextBox 39">
            <a:extLst>
              <a:ext uri="{FF2B5EF4-FFF2-40B4-BE49-F238E27FC236}">
                <a16:creationId xmlns:a16="http://schemas.microsoft.com/office/drawing/2014/main" id="{2E8452F3-995D-4DBE-BBA2-6B905D33463B}"/>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41481806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17843"/>
              <a:ext cx="1992086" cy="400110"/>
            </a:xfrm>
            <a:prstGeom prst="rect">
              <a:avLst/>
            </a:prstGeom>
            <a:noFill/>
          </p:spPr>
          <p:txBody>
            <a:bodyPr wrap="square" rtlCol="0">
              <a:spAutoFit/>
            </a:bodyPr>
            <a:lstStyle/>
            <a:p>
              <a:pPr algn="ctr"/>
              <a:r>
                <a:rPr lang="de-DE" sz="2000" b="1" dirty="0">
                  <a:solidFill>
                    <a:srgbClr val="F0EEF0"/>
                  </a:solidFill>
                  <a:latin typeface="Tw Cen MT" panose="020B0602020104020603" pitchFamily="34" charset="0"/>
                </a:rPr>
                <a:t>Explainability</a:t>
              </a:r>
              <a:endParaRPr lang="en-US" sz="20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7163" cy="6858000"/>
            <a:chOff x="718505" y="-1"/>
            <a:chExt cx="8697163"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3246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5" name="TextBox 34">
            <a:extLst>
              <a:ext uri="{FF2B5EF4-FFF2-40B4-BE49-F238E27FC236}">
                <a16:creationId xmlns:a16="http://schemas.microsoft.com/office/drawing/2014/main" id="{166E1D1D-BBCF-499E-A7E2-576EB4B563E3}"/>
              </a:ext>
            </a:extLst>
          </p:cNvPr>
          <p:cNvSpPr txBox="1"/>
          <p:nvPr/>
        </p:nvSpPr>
        <p:spPr>
          <a:xfrm rot="16200000">
            <a:off x="833203"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36" name="TextBox 35">
            <a:extLst>
              <a:ext uri="{FF2B5EF4-FFF2-40B4-BE49-F238E27FC236}">
                <a16:creationId xmlns:a16="http://schemas.microsoft.com/office/drawing/2014/main" id="{5A9F6E74-CEC9-4CD0-B427-B5D883C57A09}"/>
              </a:ext>
            </a:extLst>
          </p:cNvPr>
          <p:cNvSpPr txBox="1"/>
          <p:nvPr/>
        </p:nvSpPr>
        <p:spPr>
          <a:xfrm>
            <a:off x="5055510" y="260228"/>
            <a:ext cx="3561296" cy="1015663"/>
          </a:xfrm>
          <a:prstGeom prst="rect">
            <a:avLst/>
          </a:prstGeom>
          <a:noFill/>
        </p:spPr>
        <p:txBody>
          <a:bodyPr wrap="square" rtlCol="0">
            <a:spAutoFit/>
          </a:bodyPr>
          <a:lstStyle/>
          <a:p>
            <a:pPr algn="ctr"/>
            <a:r>
              <a:rPr lang="de-DE" sz="6000" b="1" dirty="0">
                <a:latin typeface="Tw Cen MT" panose="020B0602020104020603" pitchFamily="34" charset="0"/>
              </a:rPr>
              <a:t>„SHAP</a:t>
            </a:r>
            <a:r>
              <a:rPr lang="en-US" sz="6000" b="1" dirty="0">
                <a:latin typeface="Tw Cen MT" panose="020B0602020104020603" pitchFamily="34" charset="0"/>
              </a:rPr>
              <a:t>”</a:t>
            </a:r>
          </a:p>
        </p:txBody>
      </p:sp>
      <p:sp>
        <p:nvSpPr>
          <p:cNvPr id="37" name="TextBox 36">
            <a:extLst>
              <a:ext uri="{FF2B5EF4-FFF2-40B4-BE49-F238E27FC236}">
                <a16:creationId xmlns:a16="http://schemas.microsoft.com/office/drawing/2014/main" id="{C4CFC254-88A7-4BEB-9C9A-C4917ED0AB7E}"/>
              </a:ext>
            </a:extLst>
          </p:cNvPr>
          <p:cNvSpPr txBox="1"/>
          <p:nvPr/>
        </p:nvSpPr>
        <p:spPr>
          <a:xfrm>
            <a:off x="5418634" y="1091225"/>
            <a:ext cx="2982777" cy="369332"/>
          </a:xfrm>
          <a:prstGeom prst="rect">
            <a:avLst/>
          </a:prstGeom>
          <a:noFill/>
        </p:spPr>
        <p:txBody>
          <a:bodyPr wrap="square" rtlCol="0">
            <a:spAutoFit/>
          </a:bodyPr>
          <a:lstStyle/>
          <a:p>
            <a:pPr algn="ctr"/>
            <a:r>
              <a:rPr lang="en-US" dirty="0" err="1"/>
              <a:t>SHapley</a:t>
            </a:r>
            <a:r>
              <a:rPr lang="en-US" dirty="0"/>
              <a:t> Additive </a:t>
            </a:r>
            <a:r>
              <a:rPr lang="en-US" dirty="0" err="1"/>
              <a:t>exPlanations</a:t>
            </a:r>
            <a:endParaRPr lang="en-US" sz="1400" b="1" dirty="0">
              <a:latin typeface="Tw Cen MT" panose="020B0602020104020603" pitchFamily="34" charset="0"/>
            </a:endParaRPr>
          </a:p>
        </p:txBody>
      </p:sp>
      <p:sp>
        <p:nvSpPr>
          <p:cNvPr id="39" name="TextBox 38">
            <a:extLst>
              <a:ext uri="{FF2B5EF4-FFF2-40B4-BE49-F238E27FC236}">
                <a16:creationId xmlns:a16="http://schemas.microsoft.com/office/drawing/2014/main" id="{CAA35C29-8CA7-4E7D-8653-F02EB07755B7}"/>
              </a:ext>
            </a:extLst>
          </p:cNvPr>
          <p:cNvSpPr txBox="1"/>
          <p:nvPr/>
        </p:nvSpPr>
        <p:spPr>
          <a:xfrm>
            <a:off x="4468316" y="1863634"/>
            <a:ext cx="524081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 unified measure of feature importance. These are the Shapley values of a conditional expectation function of the original model; thus, they are the solution to Equation</a:t>
            </a:r>
          </a:p>
          <a:p>
            <a:pPr marL="285750" indent="-285750">
              <a:buFont typeface="Arial" panose="020B0604020202020204" pitchFamily="34" charset="0"/>
              <a:buChar char="•"/>
            </a:pPr>
            <a:r>
              <a:rPr lang="en-US" dirty="0"/>
              <a:t>The SHAP framework identifies the class of additive feature importance methods (which includes six previous methods) and shows there is a unique solution in this class that adheres to desirable properties. The thread of unity that SHAP weaves through the literature is an encouraging sign that common principles about model interpretation can inform the development of future methods.</a:t>
            </a:r>
          </a:p>
        </p:txBody>
      </p:sp>
      <p:sp>
        <p:nvSpPr>
          <p:cNvPr id="40" name="TextBox 39">
            <a:extLst>
              <a:ext uri="{FF2B5EF4-FFF2-40B4-BE49-F238E27FC236}">
                <a16:creationId xmlns:a16="http://schemas.microsoft.com/office/drawing/2014/main" id="{7FE101A7-18B9-4063-82B4-F3C36025EBB7}"/>
              </a:ext>
            </a:extLst>
          </p:cNvPr>
          <p:cNvSpPr txBox="1"/>
          <p:nvPr/>
        </p:nvSpPr>
        <p:spPr>
          <a:xfrm>
            <a:off x="2943677" y="138780"/>
            <a:ext cx="5265356" cy="215444"/>
          </a:xfrm>
          <a:prstGeom prst="rect">
            <a:avLst/>
          </a:prstGeom>
          <a:noFill/>
        </p:spPr>
        <p:txBody>
          <a:bodyPr wrap="square" rtlCol="0">
            <a:spAutoFit/>
          </a:bodyPr>
          <a:lstStyle/>
          <a:p>
            <a:r>
              <a:rPr lang="de-DE" sz="800" dirty="0"/>
              <a:t>Source: </a:t>
            </a:r>
            <a:r>
              <a:rPr lang="en-US" sz="800" dirty="0">
                <a:hlinkClick r:id="rId3"/>
              </a:rPr>
              <a:t>http://papers.nips.cc/paper/7062-a-unified-approach-to-interpreting-model-predictions.pdf</a:t>
            </a:r>
            <a:endParaRPr lang="en-US" sz="800" dirty="0"/>
          </a:p>
        </p:txBody>
      </p:sp>
      <p:sp>
        <p:nvSpPr>
          <p:cNvPr id="41" name="TextBox 40">
            <a:extLst>
              <a:ext uri="{FF2B5EF4-FFF2-40B4-BE49-F238E27FC236}">
                <a16:creationId xmlns:a16="http://schemas.microsoft.com/office/drawing/2014/main" id="{800F7AF5-69E3-4D15-B180-A75E5C2FF877}"/>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8786022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87066"/>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12310FCA-56F2-4778-94B7-C1B5FD53AE20}"/>
              </a:ext>
            </a:extLst>
          </p:cNvPr>
          <p:cNvGrpSpPr/>
          <p:nvPr/>
        </p:nvGrpSpPr>
        <p:grpSpPr>
          <a:xfrm>
            <a:off x="3225338" y="1518554"/>
            <a:ext cx="6337089" cy="1866900"/>
            <a:chOff x="3991395" y="2209800"/>
            <a:chExt cx="1591582" cy="1866900"/>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70" y="2520852"/>
              <a:ext cx="894432" cy="769441"/>
            </a:xfrm>
            <a:prstGeom prst="rect">
              <a:avLst/>
            </a:prstGeom>
            <a:noFill/>
          </p:spPr>
          <p:txBody>
            <a:bodyPr wrap="square" rtlCol="0">
              <a:spAutoFit/>
            </a:bodyPr>
            <a:lstStyle/>
            <a:p>
              <a:pPr algn="ctr"/>
              <a:r>
                <a:rPr lang="de-DE" sz="4400" b="1" dirty="0">
                  <a:solidFill>
                    <a:srgbClr val="F0EEF0"/>
                  </a:solidFill>
                  <a:latin typeface="Tw Cen MT" panose="020B0602020104020603" pitchFamily="34" charset="0"/>
                </a:rPr>
                <a:t>„InterpretML“</a:t>
              </a:r>
              <a:endParaRPr lang="en-US" sz="4400" b="1" dirty="0">
                <a:solidFill>
                  <a:srgbClr val="F0EEF0"/>
                </a:solidFill>
                <a:latin typeface="Tw Cen MT" panose="020B0602020104020603" pitchFamily="34" charset="0"/>
              </a:endParaRPr>
            </a:p>
          </p:txBody>
        </p:sp>
      </p:grpSp>
      <p:sp>
        <p:nvSpPr>
          <p:cNvPr id="109" name="Freeform: Shape 108">
            <a:extLst>
              <a:ext uri="{FF2B5EF4-FFF2-40B4-BE49-F238E27FC236}">
                <a16:creationId xmlns:a16="http://schemas.microsoft.com/office/drawing/2014/main" id="{406A5A75-24F0-496A-82D6-E2B37B100BBD}"/>
              </a:ext>
            </a:extLst>
          </p:cNvPr>
          <p:cNvSpPr/>
          <p:nvPr/>
        </p:nvSpPr>
        <p:spPr>
          <a:xfrm flipV="1">
            <a:off x="2998782" y="2491813"/>
            <a:ext cx="6802091" cy="377044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067" y="5339446"/>
            <a:ext cx="602635" cy="637995"/>
          </a:xfrm>
          <a:prstGeom prst="rect">
            <a:avLst/>
          </a:prstGeom>
        </p:spPr>
      </p:pic>
      <p:sp>
        <p:nvSpPr>
          <p:cNvPr id="50" name="TextBox 49">
            <a:extLst>
              <a:ext uri="{FF2B5EF4-FFF2-40B4-BE49-F238E27FC236}">
                <a16:creationId xmlns:a16="http://schemas.microsoft.com/office/drawing/2014/main" id="{7B66C807-0136-42A3-AB75-0AE3DF4EE96F}"/>
              </a:ext>
            </a:extLst>
          </p:cNvPr>
          <p:cNvSpPr txBox="1"/>
          <p:nvPr/>
        </p:nvSpPr>
        <p:spPr>
          <a:xfrm rot="16200000">
            <a:off x="-32457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sp>
        <p:nvSpPr>
          <p:cNvPr id="51" name="TextBox 50">
            <a:extLst>
              <a:ext uri="{FF2B5EF4-FFF2-40B4-BE49-F238E27FC236}">
                <a16:creationId xmlns:a16="http://schemas.microsoft.com/office/drawing/2014/main" id="{B81EDB3F-F964-44D5-AF7D-AB6B15B7EEAB}"/>
              </a:ext>
            </a:extLst>
          </p:cNvPr>
          <p:cNvSpPr txBox="1"/>
          <p:nvPr/>
        </p:nvSpPr>
        <p:spPr>
          <a:xfrm>
            <a:off x="3163785" y="3084945"/>
            <a:ext cx="6345643"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InterpretML</a:t>
            </a:r>
            <a:r>
              <a:rPr lang="en-US" dirty="0"/>
              <a:t> is an open-source Python package which exposes machine learning interpretability algorithms to practitioners and researchers. </a:t>
            </a:r>
            <a:r>
              <a:rPr lang="en-US" dirty="0" err="1"/>
              <a:t>InterpretML</a:t>
            </a:r>
            <a:r>
              <a:rPr lang="en-US" dirty="0"/>
              <a:t> exposes two types of interpretability - </a:t>
            </a:r>
            <a:r>
              <a:rPr lang="en-US" dirty="0" err="1"/>
              <a:t>glassbox</a:t>
            </a:r>
            <a:r>
              <a:rPr lang="en-US" dirty="0"/>
              <a:t> models, which are machine learning models designed for interpretability (ex: linear models, rule lists, generalized additive models), and </a:t>
            </a:r>
            <a:r>
              <a:rPr lang="en-US" dirty="0" err="1"/>
              <a:t>blackbox</a:t>
            </a:r>
            <a:r>
              <a:rPr lang="en-US" dirty="0"/>
              <a:t> </a:t>
            </a:r>
            <a:r>
              <a:rPr lang="en-US" dirty="0" err="1"/>
              <a:t>explainability</a:t>
            </a:r>
            <a:r>
              <a:rPr lang="en-US" dirty="0"/>
              <a:t> techniques for explaining existing systems (ex: Partial Dependence, LIME).</a:t>
            </a:r>
          </a:p>
        </p:txBody>
      </p:sp>
      <p:sp>
        <p:nvSpPr>
          <p:cNvPr id="52" name="TextBox 51">
            <a:extLst>
              <a:ext uri="{FF2B5EF4-FFF2-40B4-BE49-F238E27FC236}">
                <a16:creationId xmlns:a16="http://schemas.microsoft.com/office/drawing/2014/main" id="{2BB690E9-8E30-4F53-8207-93D2269FEA42}"/>
              </a:ext>
            </a:extLst>
          </p:cNvPr>
          <p:cNvSpPr txBox="1"/>
          <p:nvPr/>
        </p:nvSpPr>
        <p:spPr>
          <a:xfrm>
            <a:off x="2943677" y="138780"/>
            <a:ext cx="5265356" cy="200055"/>
          </a:xfrm>
          <a:prstGeom prst="rect">
            <a:avLst/>
          </a:prstGeom>
          <a:noFill/>
        </p:spPr>
        <p:txBody>
          <a:bodyPr wrap="square" rtlCol="0">
            <a:spAutoFit/>
          </a:bodyPr>
          <a:lstStyle/>
          <a:p>
            <a:r>
              <a:rPr lang="de-DE" sz="700" dirty="0"/>
              <a:t>Source: </a:t>
            </a:r>
            <a:r>
              <a:rPr lang="en-US" sz="700" dirty="0">
                <a:hlinkClick r:id="rId4"/>
              </a:rPr>
              <a:t>https://www.researchgate.net/publication/335975801_InterpretML_A_Unified_Framework_for_Machine_Learning_Interpretability</a:t>
            </a:r>
            <a:endParaRPr lang="en-US" sz="700" dirty="0"/>
          </a:p>
        </p:txBody>
      </p:sp>
      <p:pic>
        <p:nvPicPr>
          <p:cNvPr id="53" name="Picture 52">
            <a:extLst>
              <a:ext uri="{FF2B5EF4-FFF2-40B4-BE49-F238E27FC236}">
                <a16:creationId xmlns:a16="http://schemas.microsoft.com/office/drawing/2014/main" id="{C89B7D59-1C63-4441-A2CE-DF8448962C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507" y="1829606"/>
            <a:ext cx="346006" cy="346006"/>
          </a:xfrm>
          <a:prstGeom prst="rect">
            <a:avLst/>
          </a:prstGeom>
        </p:spPr>
      </p:pic>
      <p:pic>
        <p:nvPicPr>
          <p:cNvPr id="54" name="Picture 53">
            <a:extLst>
              <a:ext uri="{FF2B5EF4-FFF2-40B4-BE49-F238E27FC236}">
                <a16:creationId xmlns:a16="http://schemas.microsoft.com/office/drawing/2014/main" id="{48406561-1ABB-459A-8DAB-C64537997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9699" y="1829606"/>
            <a:ext cx="346006" cy="346006"/>
          </a:xfrm>
          <a:prstGeom prst="rect">
            <a:avLst/>
          </a:prstGeom>
        </p:spPr>
      </p:pic>
      <p:sp>
        <p:nvSpPr>
          <p:cNvPr id="55" name="TextBox 54">
            <a:extLst>
              <a:ext uri="{FF2B5EF4-FFF2-40B4-BE49-F238E27FC236}">
                <a16:creationId xmlns:a16="http://schemas.microsoft.com/office/drawing/2014/main" id="{1E4A6209-8C60-4AA8-84CF-1ABEA6000B97}"/>
              </a:ext>
            </a:extLst>
          </p:cNvPr>
          <p:cNvSpPr txBox="1"/>
          <p:nvPr/>
        </p:nvSpPr>
        <p:spPr>
          <a:xfrm rot="16200000">
            <a:off x="833203"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56" name="TextBox 55">
            <a:extLst>
              <a:ext uri="{FF2B5EF4-FFF2-40B4-BE49-F238E27FC236}">
                <a16:creationId xmlns:a16="http://schemas.microsoft.com/office/drawing/2014/main" id="{13960515-F1B7-46F7-8962-DF83A089F239}"/>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anim calcmode="lin" valueType="num">
                                      <p:cBhvr>
                                        <p:cTn id="8" dur="500" fill="hold"/>
                                        <p:tgtEl>
                                          <p:spTgt spid="109"/>
                                        </p:tgtEl>
                                        <p:attrNameLst>
                                          <p:attrName>ppt_x</p:attrName>
                                        </p:attrNameLst>
                                      </p:cBhvr>
                                      <p:tavLst>
                                        <p:tav tm="0">
                                          <p:val>
                                            <p:strVal val="#ppt_x"/>
                                          </p:val>
                                        </p:tav>
                                        <p:tav tm="100000">
                                          <p:val>
                                            <p:strVal val="#ppt_x"/>
                                          </p:val>
                                        </p:tav>
                                      </p:tavLst>
                                    </p:anim>
                                    <p:anim calcmode="lin" valueType="num">
                                      <p:cBhvr>
                                        <p:cTn id="9" dur="500" fill="hold"/>
                                        <p:tgtEl>
                                          <p:spTgt spid="10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anim calcmode="lin" valueType="num">
                                      <p:cBhvr>
                                        <p:cTn id="14" dur="500" fill="hold"/>
                                        <p:tgtEl>
                                          <p:spTgt spid="100"/>
                                        </p:tgtEl>
                                        <p:attrNameLst>
                                          <p:attrName>ppt_x</p:attrName>
                                        </p:attrNameLst>
                                      </p:cBhvr>
                                      <p:tavLst>
                                        <p:tav tm="0">
                                          <p:val>
                                            <p:strVal val="#ppt_x"/>
                                          </p:val>
                                        </p:tav>
                                        <p:tav tm="100000">
                                          <p:val>
                                            <p:strVal val="#ppt_x"/>
                                          </p:val>
                                        </p:tav>
                                      </p:tavLst>
                                    </p:anim>
                                    <p:anim calcmode="lin" valueType="num">
                                      <p:cBhvr>
                                        <p:cTn id="15" dur="500" fill="hold"/>
                                        <p:tgtEl>
                                          <p:spTgt spid="100"/>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87066"/>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12310FCA-56F2-4778-94B7-C1B5FD53AE20}"/>
              </a:ext>
            </a:extLst>
          </p:cNvPr>
          <p:cNvGrpSpPr/>
          <p:nvPr/>
        </p:nvGrpSpPr>
        <p:grpSpPr>
          <a:xfrm>
            <a:off x="3225338" y="1518554"/>
            <a:ext cx="6337089" cy="1866900"/>
            <a:chOff x="3991395" y="2209800"/>
            <a:chExt cx="1591582" cy="1866900"/>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70" y="2520852"/>
              <a:ext cx="894432" cy="769441"/>
            </a:xfrm>
            <a:prstGeom prst="rect">
              <a:avLst/>
            </a:prstGeom>
            <a:noFill/>
          </p:spPr>
          <p:txBody>
            <a:bodyPr wrap="square" rtlCol="0">
              <a:spAutoFit/>
            </a:bodyPr>
            <a:lstStyle/>
            <a:p>
              <a:pPr algn="ctr"/>
              <a:r>
                <a:rPr lang="de-DE" sz="4400" b="1" dirty="0">
                  <a:solidFill>
                    <a:srgbClr val="F0EEF0"/>
                  </a:solidFill>
                  <a:latin typeface="Tw Cen MT" panose="020B0602020104020603" pitchFamily="34" charset="0"/>
                </a:rPr>
                <a:t>„InterpretML“</a:t>
              </a:r>
              <a:endParaRPr lang="en-US" sz="4400" b="1" dirty="0">
                <a:solidFill>
                  <a:srgbClr val="F0EEF0"/>
                </a:solidFill>
                <a:latin typeface="Tw Cen MT" panose="020B0602020104020603" pitchFamily="34" charset="0"/>
              </a:endParaRPr>
            </a:p>
          </p:txBody>
        </p:sp>
      </p:grpSp>
      <p:sp>
        <p:nvSpPr>
          <p:cNvPr id="109" name="Freeform: Shape 108">
            <a:extLst>
              <a:ext uri="{FF2B5EF4-FFF2-40B4-BE49-F238E27FC236}">
                <a16:creationId xmlns:a16="http://schemas.microsoft.com/office/drawing/2014/main" id="{406A5A75-24F0-496A-82D6-E2B37B100BBD}"/>
              </a:ext>
            </a:extLst>
          </p:cNvPr>
          <p:cNvSpPr/>
          <p:nvPr/>
        </p:nvSpPr>
        <p:spPr>
          <a:xfrm flipV="1">
            <a:off x="2998782" y="2491813"/>
            <a:ext cx="6802091" cy="377044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378" y="434937"/>
            <a:ext cx="602635" cy="637995"/>
          </a:xfrm>
          <a:prstGeom prst="rect">
            <a:avLst/>
          </a:prstGeom>
        </p:spPr>
      </p:pic>
      <p:sp>
        <p:nvSpPr>
          <p:cNvPr id="50" name="TextBox 49">
            <a:extLst>
              <a:ext uri="{FF2B5EF4-FFF2-40B4-BE49-F238E27FC236}">
                <a16:creationId xmlns:a16="http://schemas.microsoft.com/office/drawing/2014/main" id="{7B66C807-0136-42A3-AB75-0AE3DF4EE96F}"/>
              </a:ext>
            </a:extLst>
          </p:cNvPr>
          <p:cNvSpPr txBox="1"/>
          <p:nvPr/>
        </p:nvSpPr>
        <p:spPr>
          <a:xfrm rot="16200000">
            <a:off x="-32457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sp>
        <p:nvSpPr>
          <p:cNvPr id="51" name="TextBox 50">
            <a:extLst>
              <a:ext uri="{FF2B5EF4-FFF2-40B4-BE49-F238E27FC236}">
                <a16:creationId xmlns:a16="http://schemas.microsoft.com/office/drawing/2014/main" id="{911AF40C-5997-4006-9E5C-5BE2ABA2AF2C}"/>
              </a:ext>
            </a:extLst>
          </p:cNvPr>
          <p:cNvSpPr txBox="1"/>
          <p:nvPr/>
        </p:nvSpPr>
        <p:spPr>
          <a:xfrm>
            <a:off x="3163785" y="3084945"/>
            <a:ext cx="634564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package enables practitioners to easily compare interpretability algorithms by exposing multiple methods under a unified API, and by having a built-in, extensible visualization platform.</a:t>
            </a:r>
          </a:p>
          <a:p>
            <a:pPr marL="285750" indent="-285750">
              <a:buFont typeface="Arial" panose="020B0604020202020204" pitchFamily="34" charset="0"/>
              <a:buChar char="•"/>
            </a:pPr>
            <a:r>
              <a:rPr lang="en-US" dirty="0" err="1"/>
              <a:t>InterpretML</a:t>
            </a:r>
            <a:r>
              <a:rPr lang="en-US" dirty="0"/>
              <a:t> also includes the first implementation of the Explainable Boosting Machine, a powerful, interpretable, </a:t>
            </a:r>
            <a:r>
              <a:rPr lang="en-US" dirty="0" err="1"/>
              <a:t>glassbox</a:t>
            </a:r>
            <a:r>
              <a:rPr lang="en-US" dirty="0"/>
              <a:t> model that can be as accurate as many </a:t>
            </a:r>
            <a:r>
              <a:rPr lang="en-US" dirty="0" err="1"/>
              <a:t>blackbox</a:t>
            </a:r>
            <a:r>
              <a:rPr lang="en-US" dirty="0"/>
              <a:t> models.</a:t>
            </a:r>
          </a:p>
        </p:txBody>
      </p:sp>
      <p:sp>
        <p:nvSpPr>
          <p:cNvPr id="52" name="TextBox 51">
            <a:extLst>
              <a:ext uri="{FF2B5EF4-FFF2-40B4-BE49-F238E27FC236}">
                <a16:creationId xmlns:a16="http://schemas.microsoft.com/office/drawing/2014/main" id="{A7C0CE7F-9F61-4637-B465-657209699B27}"/>
              </a:ext>
            </a:extLst>
          </p:cNvPr>
          <p:cNvSpPr txBox="1"/>
          <p:nvPr/>
        </p:nvSpPr>
        <p:spPr>
          <a:xfrm>
            <a:off x="2943677" y="138780"/>
            <a:ext cx="5265356" cy="200055"/>
          </a:xfrm>
          <a:prstGeom prst="rect">
            <a:avLst/>
          </a:prstGeom>
          <a:noFill/>
        </p:spPr>
        <p:txBody>
          <a:bodyPr wrap="square" rtlCol="0">
            <a:spAutoFit/>
          </a:bodyPr>
          <a:lstStyle/>
          <a:p>
            <a:r>
              <a:rPr lang="de-DE" sz="700" dirty="0"/>
              <a:t>Source: </a:t>
            </a:r>
            <a:r>
              <a:rPr lang="en-US" sz="700" dirty="0">
                <a:hlinkClick r:id="rId4"/>
              </a:rPr>
              <a:t>https://www.researchgate.net/publication/335975801_InterpretML_A_Unified_Framework_for_Machine_Learning_Interpretability</a:t>
            </a:r>
            <a:endParaRPr lang="en-US" sz="700" dirty="0"/>
          </a:p>
        </p:txBody>
      </p:sp>
      <p:sp>
        <p:nvSpPr>
          <p:cNvPr id="53" name="TextBox 52">
            <a:extLst>
              <a:ext uri="{FF2B5EF4-FFF2-40B4-BE49-F238E27FC236}">
                <a16:creationId xmlns:a16="http://schemas.microsoft.com/office/drawing/2014/main" id="{1476B472-C7A3-42EB-B3FA-20D72B418F57}"/>
              </a:ext>
            </a:extLst>
          </p:cNvPr>
          <p:cNvSpPr txBox="1"/>
          <p:nvPr/>
        </p:nvSpPr>
        <p:spPr>
          <a:xfrm rot="16200000">
            <a:off x="833203"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54" name="TextBox 53">
            <a:extLst>
              <a:ext uri="{FF2B5EF4-FFF2-40B4-BE49-F238E27FC236}">
                <a16:creationId xmlns:a16="http://schemas.microsoft.com/office/drawing/2014/main" id="{F3BE3239-7362-4FDE-B55F-427F0D8C8C72}"/>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40182565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anim calcmode="lin" valueType="num">
                                      <p:cBhvr>
                                        <p:cTn id="8" dur="500" fill="hold"/>
                                        <p:tgtEl>
                                          <p:spTgt spid="109"/>
                                        </p:tgtEl>
                                        <p:attrNameLst>
                                          <p:attrName>ppt_x</p:attrName>
                                        </p:attrNameLst>
                                      </p:cBhvr>
                                      <p:tavLst>
                                        <p:tav tm="0">
                                          <p:val>
                                            <p:strVal val="#ppt_x"/>
                                          </p:val>
                                        </p:tav>
                                        <p:tav tm="100000">
                                          <p:val>
                                            <p:strVal val="#ppt_x"/>
                                          </p:val>
                                        </p:tav>
                                      </p:tavLst>
                                    </p:anim>
                                    <p:anim calcmode="lin" valueType="num">
                                      <p:cBhvr>
                                        <p:cTn id="9" dur="500" fill="hold"/>
                                        <p:tgtEl>
                                          <p:spTgt spid="10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anim calcmode="lin" valueType="num">
                                      <p:cBhvr>
                                        <p:cTn id="14" dur="500" fill="hold"/>
                                        <p:tgtEl>
                                          <p:spTgt spid="100"/>
                                        </p:tgtEl>
                                        <p:attrNameLst>
                                          <p:attrName>ppt_x</p:attrName>
                                        </p:attrNameLst>
                                      </p:cBhvr>
                                      <p:tavLst>
                                        <p:tav tm="0">
                                          <p:val>
                                            <p:strVal val="#ppt_x"/>
                                          </p:val>
                                        </p:tav>
                                        <p:tav tm="100000">
                                          <p:val>
                                            <p:strVal val="#ppt_x"/>
                                          </p:val>
                                        </p:tav>
                                      </p:tavLst>
                                    </p:anim>
                                    <p:anim calcmode="lin" valueType="num">
                                      <p:cBhvr>
                                        <p:cTn id="15" dur="500" fill="hold"/>
                                        <p:tgtEl>
                                          <p:spTgt spid="100"/>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87066"/>
              <a:ext cx="1992086" cy="461665"/>
            </a:xfrm>
            <a:prstGeom prst="rect">
              <a:avLst/>
            </a:prstGeom>
            <a:noFill/>
          </p:spPr>
          <p:txBody>
            <a:bodyPr wrap="square" rtlCol="0">
              <a:spAutoFit/>
            </a:bodyPr>
            <a:lstStyle/>
            <a:p>
              <a:pPr algn="ctr"/>
              <a:r>
                <a:rPr lang="de-DE" sz="2400" b="1" dirty="0">
                  <a:solidFill>
                    <a:srgbClr val="F0EEF0"/>
                  </a:solidFill>
                  <a:latin typeface="Tw Cen MT" panose="020B0602020104020603" pitchFamily="34" charset="0"/>
                </a:rPr>
                <a:t>Explainability</a:t>
              </a:r>
              <a:endParaRPr lang="en-US" sz="24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de-DE" sz="2800" b="1" dirty="0">
                  <a:solidFill>
                    <a:srgbClr val="F0EEF0"/>
                  </a:solidFill>
                  <a:latin typeface="Tw Cen MT" panose="020B0602020104020603" pitchFamily="34" charset="0"/>
                </a:rPr>
                <a:t>InterpretML</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err="1">
                  <a:solidFill>
                    <a:srgbClr val="F0EEF0"/>
                  </a:solidFill>
                  <a:latin typeface="Tw Cen MT" panose="020B0602020104020603" pitchFamily="34" charset="0"/>
                </a:rPr>
                <a:t>Fazit</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12310FCA-56F2-4778-94B7-C1B5FD53AE20}"/>
              </a:ext>
            </a:extLst>
          </p:cNvPr>
          <p:cNvGrpSpPr/>
          <p:nvPr/>
        </p:nvGrpSpPr>
        <p:grpSpPr>
          <a:xfrm>
            <a:off x="3225338" y="1518554"/>
            <a:ext cx="6337089" cy="1866900"/>
            <a:chOff x="3991395" y="2209800"/>
            <a:chExt cx="1591582" cy="1866900"/>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70" y="2520852"/>
              <a:ext cx="894432" cy="769441"/>
            </a:xfrm>
            <a:prstGeom prst="rect">
              <a:avLst/>
            </a:prstGeom>
            <a:noFill/>
          </p:spPr>
          <p:txBody>
            <a:bodyPr wrap="square" rtlCol="0">
              <a:spAutoFit/>
            </a:bodyPr>
            <a:lstStyle/>
            <a:p>
              <a:pPr algn="ctr"/>
              <a:r>
                <a:rPr lang="de-DE" sz="4400" b="1" dirty="0">
                  <a:solidFill>
                    <a:srgbClr val="F0EEF0"/>
                  </a:solidFill>
                  <a:latin typeface="Tw Cen MT" panose="020B0602020104020603" pitchFamily="34" charset="0"/>
                </a:rPr>
                <a:t>„InterpretML“</a:t>
              </a:r>
              <a:endParaRPr lang="en-US" sz="4400" b="1" dirty="0">
                <a:solidFill>
                  <a:srgbClr val="F0EEF0"/>
                </a:solidFill>
                <a:latin typeface="Tw Cen MT" panose="020B0602020104020603" pitchFamily="34" charset="0"/>
              </a:endParaRPr>
            </a:p>
          </p:txBody>
        </p:sp>
      </p:grpSp>
      <p:sp>
        <p:nvSpPr>
          <p:cNvPr id="109" name="Freeform: Shape 108">
            <a:extLst>
              <a:ext uri="{FF2B5EF4-FFF2-40B4-BE49-F238E27FC236}">
                <a16:creationId xmlns:a16="http://schemas.microsoft.com/office/drawing/2014/main" id="{406A5A75-24F0-496A-82D6-E2B37B100BBD}"/>
              </a:ext>
            </a:extLst>
          </p:cNvPr>
          <p:cNvSpPr/>
          <p:nvPr/>
        </p:nvSpPr>
        <p:spPr>
          <a:xfrm flipV="1">
            <a:off x="2998782" y="2491813"/>
            <a:ext cx="6802091" cy="3770441"/>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378" y="434937"/>
            <a:ext cx="602635" cy="637995"/>
          </a:xfrm>
          <a:prstGeom prst="rect">
            <a:avLst/>
          </a:prstGeom>
        </p:spPr>
      </p:pic>
      <p:sp>
        <p:nvSpPr>
          <p:cNvPr id="50" name="TextBox 49">
            <a:extLst>
              <a:ext uri="{FF2B5EF4-FFF2-40B4-BE49-F238E27FC236}">
                <a16:creationId xmlns:a16="http://schemas.microsoft.com/office/drawing/2014/main" id="{7B66C807-0136-42A3-AB75-0AE3DF4EE96F}"/>
              </a:ext>
            </a:extLst>
          </p:cNvPr>
          <p:cNvSpPr txBox="1"/>
          <p:nvPr/>
        </p:nvSpPr>
        <p:spPr>
          <a:xfrm rot="16200000">
            <a:off x="-324579" y="3231381"/>
            <a:ext cx="2181624" cy="584775"/>
          </a:xfrm>
          <a:prstGeom prst="rect">
            <a:avLst/>
          </a:prstGeom>
          <a:noFill/>
        </p:spPr>
        <p:txBody>
          <a:bodyPr wrap="square" rtlCol="0">
            <a:spAutoFit/>
          </a:bodyPr>
          <a:lstStyle/>
          <a:p>
            <a:pPr algn="ctr"/>
            <a:r>
              <a:rPr lang="de-DE" sz="3200" b="1" dirty="0">
                <a:solidFill>
                  <a:srgbClr val="F0EEF0"/>
                </a:solidFill>
                <a:latin typeface="Tw Cen MT" panose="020B0602020104020603" pitchFamily="34" charset="0"/>
              </a:rPr>
              <a:t>Beispiele</a:t>
            </a:r>
            <a:endParaRPr lang="en-US" sz="3200" b="1" dirty="0">
              <a:solidFill>
                <a:srgbClr val="F0EEF0"/>
              </a:solidFill>
              <a:latin typeface="Tw Cen MT" panose="020B0602020104020603" pitchFamily="34" charset="0"/>
            </a:endParaRPr>
          </a:p>
        </p:txBody>
      </p:sp>
      <p:sp>
        <p:nvSpPr>
          <p:cNvPr id="51" name="TextBox 50">
            <a:extLst>
              <a:ext uri="{FF2B5EF4-FFF2-40B4-BE49-F238E27FC236}">
                <a16:creationId xmlns:a16="http://schemas.microsoft.com/office/drawing/2014/main" id="{911AF40C-5997-4006-9E5C-5BE2ABA2AF2C}"/>
              </a:ext>
            </a:extLst>
          </p:cNvPr>
          <p:cNvSpPr txBox="1"/>
          <p:nvPr/>
        </p:nvSpPr>
        <p:spPr>
          <a:xfrm>
            <a:off x="3163785" y="3084945"/>
            <a:ext cx="6345643" cy="1754326"/>
          </a:xfrm>
          <a:prstGeom prst="rect">
            <a:avLst/>
          </a:prstGeom>
          <a:noFill/>
        </p:spPr>
        <p:txBody>
          <a:bodyPr wrap="square" rtlCol="0">
            <a:spAutoFit/>
          </a:bodyPr>
          <a:lstStyle/>
          <a:p>
            <a:endParaRPr lang="de-DE" dirty="0"/>
          </a:p>
          <a:p>
            <a:r>
              <a:rPr lang="de-DE" dirty="0"/>
              <a:t>Do we still need:</a:t>
            </a:r>
          </a:p>
          <a:p>
            <a:pPr marL="285750" indent="-285750">
              <a:buFont typeface="Arial" panose="020B0604020202020204" pitchFamily="34" charset="0"/>
              <a:buChar char="•"/>
            </a:pPr>
            <a:r>
              <a:rPr lang="de-DE" dirty="0"/>
              <a:t>Boosted Trees (Gbt, XGBoost, etc.)</a:t>
            </a:r>
          </a:p>
          <a:p>
            <a:pPr marL="285750" indent="-285750">
              <a:buFont typeface="Arial" panose="020B0604020202020204" pitchFamily="34" charset="0"/>
              <a:buChar char="•"/>
            </a:pPr>
            <a:r>
              <a:rPr lang="de-DE" dirty="0"/>
              <a:t>Random Forests</a:t>
            </a:r>
          </a:p>
          <a:p>
            <a:pPr marL="285750" indent="-285750">
              <a:buFont typeface="Arial" panose="020B0604020202020204" pitchFamily="34" charset="0"/>
              <a:buChar char="•"/>
            </a:pPr>
            <a:r>
              <a:rPr lang="de-DE" dirty="0"/>
              <a:t>Linear/Logistic Regression</a:t>
            </a:r>
          </a:p>
          <a:p>
            <a:endParaRPr lang="en-US" dirty="0"/>
          </a:p>
        </p:txBody>
      </p:sp>
      <p:sp>
        <p:nvSpPr>
          <p:cNvPr id="52" name="TextBox 51">
            <a:extLst>
              <a:ext uri="{FF2B5EF4-FFF2-40B4-BE49-F238E27FC236}">
                <a16:creationId xmlns:a16="http://schemas.microsoft.com/office/drawing/2014/main" id="{A7C0CE7F-9F61-4637-B465-657209699B27}"/>
              </a:ext>
            </a:extLst>
          </p:cNvPr>
          <p:cNvSpPr txBox="1"/>
          <p:nvPr/>
        </p:nvSpPr>
        <p:spPr>
          <a:xfrm>
            <a:off x="2943677" y="138780"/>
            <a:ext cx="5265356" cy="200055"/>
          </a:xfrm>
          <a:prstGeom prst="rect">
            <a:avLst/>
          </a:prstGeom>
          <a:noFill/>
        </p:spPr>
        <p:txBody>
          <a:bodyPr wrap="square" rtlCol="0">
            <a:spAutoFit/>
          </a:bodyPr>
          <a:lstStyle/>
          <a:p>
            <a:r>
              <a:rPr lang="de-DE" sz="700" dirty="0"/>
              <a:t>Source: </a:t>
            </a:r>
            <a:r>
              <a:rPr lang="en-US" sz="700" dirty="0">
                <a:hlinkClick r:id="rId4"/>
              </a:rPr>
              <a:t>https://www.researchgate.net/publication/335975801_InterpretML_A_Unified_Framework_for_Machine_Learning_Interpretability</a:t>
            </a:r>
            <a:endParaRPr lang="en-US" sz="700" dirty="0"/>
          </a:p>
        </p:txBody>
      </p:sp>
      <p:sp>
        <p:nvSpPr>
          <p:cNvPr id="53" name="TextBox 52">
            <a:extLst>
              <a:ext uri="{FF2B5EF4-FFF2-40B4-BE49-F238E27FC236}">
                <a16:creationId xmlns:a16="http://schemas.microsoft.com/office/drawing/2014/main" id="{67E49D35-A85E-4CD1-BEEC-24BB358762F3}"/>
              </a:ext>
            </a:extLst>
          </p:cNvPr>
          <p:cNvSpPr txBox="1"/>
          <p:nvPr/>
        </p:nvSpPr>
        <p:spPr>
          <a:xfrm rot="16200000">
            <a:off x="833203" y="3175108"/>
            <a:ext cx="1992086" cy="646331"/>
          </a:xfrm>
          <a:prstGeom prst="rect">
            <a:avLst/>
          </a:prstGeom>
          <a:noFill/>
        </p:spPr>
        <p:txBody>
          <a:bodyPr wrap="square" rtlCol="0">
            <a:spAutoFit/>
          </a:bodyPr>
          <a:lstStyle/>
          <a:p>
            <a:pPr algn="ctr"/>
            <a:r>
              <a:rPr lang="de-DE" sz="3600" b="1" dirty="0">
                <a:solidFill>
                  <a:srgbClr val="F0EEF0"/>
                </a:solidFill>
                <a:latin typeface="Tw Cen MT" panose="020B0602020104020603" pitchFamily="34" charset="0"/>
              </a:rPr>
              <a:t>AIX 360 </a:t>
            </a:r>
            <a:endParaRPr lang="en-US" sz="3600" b="1" dirty="0">
              <a:solidFill>
                <a:srgbClr val="F0EEF0"/>
              </a:solidFill>
              <a:latin typeface="Tw Cen MT" panose="020B0602020104020603" pitchFamily="34" charset="0"/>
            </a:endParaRPr>
          </a:p>
        </p:txBody>
      </p:sp>
      <p:sp>
        <p:nvSpPr>
          <p:cNvPr id="54" name="TextBox 53">
            <a:extLst>
              <a:ext uri="{FF2B5EF4-FFF2-40B4-BE49-F238E27FC236}">
                <a16:creationId xmlns:a16="http://schemas.microsoft.com/office/drawing/2014/main" id="{3B144C54-C38B-44C9-BB23-D18FFD9BBE3F}"/>
              </a:ext>
            </a:extLst>
          </p:cNvPr>
          <p:cNvSpPr txBox="1"/>
          <p:nvPr/>
        </p:nvSpPr>
        <p:spPr>
          <a:xfrm rot="16200000">
            <a:off x="343335" y="3358885"/>
            <a:ext cx="1992086" cy="307777"/>
          </a:xfrm>
          <a:prstGeom prst="rect">
            <a:avLst/>
          </a:prstGeom>
          <a:noFill/>
        </p:spPr>
        <p:txBody>
          <a:bodyPr wrap="square" rtlCol="0">
            <a:spAutoFit/>
          </a:bodyPr>
          <a:lstStyle/>
          <a:p>
            <a:pPr algn="ctr"/>
            <a:r>
              <a:rPr lang="en-US" sz="1400" b="1" dirty="0">
                <a:solidFill>
                  <a:srgbClr val="F0EEF0"/>
                </a:solidFill>
                <a:latin typeface="Tw Cen MT" panose="020B0602020104020603" pitchFamily="34" charset="0"/>
              </a:rPr>
              <a:t>AIX 360 vs </a:t>
            </a:r>
            <a:r>
              <a:rPr lang="en-US" sz="1400" b="1" dirty="0" err="1">
                <a:solidFill>
                  <a:srgbClr val="F0EEF0"/>
                </a:solidFill>
                <a:latin typeface="Tw Cen MT" panose="020B0602020104020603" pitchFamily="34" charset="0"/>
              </a:rPr>
              <a:t>InterpretML</a:t>
            </a:r>
            <a:endParaRPr lang="en-US" sz="14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5360434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anim calcmode="lin" valueType="num">
                                      <p:cBhvr>
                                        <p:cTn id="8" dur="500" fill="hold"/>
                                        <p:tgtEl>
                                          <p:spTgt spid="109"/>
                                        </p:tgtEl>
                                        <p:attrNameLst>
                                          <p:attrName>ppt_x</p:attrName>
                                        </p:attrNameLst>
                                      </p:cBhvr>
                                      <p:tavLst>
                                        <p:tav tm="0">
                                          <p:val>
                                            <p:strVal val="#ppt_x"/>
                                          </p:val>
                                        </p:tav>
                                        <p:tav tm="100000">
                                          <p:val>
                                            <p:strVal val="#ppt_x"/>
                                          </p:val>
                                        </p:tav>
                                      </p:tavLst>
                                    </p:anim>
                                    <p:anim calcmode="lin" valueType="num">
                                      <p:cBhvr>
                                        <p:cTn id="9" dur="500" fill="hold"/>
                                        <p:tgtEl>
                                          <p:spTgt spid="10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anim calcmode="lin" valueType="num">
                                      <p:cBhvr>
                                        <p:cTn id="14" dur="500" fill="hold"/>
                                        <p:tgtEl>
                                          <p:spTgt spid="100"/>
                                        </p:tgtEl>
                                        <p:attrNameLst>
                                          <p:attrName>ppt_x</p:attrName>
                                        </p:attrNameLst>
                                      </p:cBhvr>
                                      <p:tavLst>
                                        <p:tav tm="0">
                                          <p:val>
                                            <p:strVal val="#ppt_x"/>
                                          </p:val>
                                        </p:tav>
                                        <p:tav tm="100000">
                                          <p:val>
                                            <p:strVal val="#ppt_x"/>
                                          </p:val>
                                        </p:tav>
                                      </p:tavLst>
                                    </p:anim>
                                    <p:anim calcmode="lin" valueType="num">
                                      <p:cBhvr>
                                        <p:cTn id="15" dur="500" fill="hold"/>
                                        <p:tgtEl>
                                          <p:spTgt spid="100"/>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5322</TotalTime>
  <Words>940</Words>
  <Application>Microsoft Office PowerPoint</Application>
  <PresentationFormat>Widescreen</PresentationFormat>
  <Paragraphs>189</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Century Gothic</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Ammar Barakat</cp:lastModifiedBy>
  <cp:revision>101</cp:revision>
  <dcterms:created xsi:type="dcterms:W3CDTF">2017-01-05T13:17:27Z</dcterms:created>
  <dcterms:modified xsi:type="dcterms:W3CDTF">2020-06-01T07:29:15Z</dcterms:modified>
</cp:coreProperties>
</file>