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3" r:id="rId5"/>
    <p:sldId id="260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4A1"/>
    <a:srgbClr val="FFC700"/>
    <a:srgbClr val="E61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5958"/>
  </p:normalViewPr>
  <p:slideViewPr>
    <p:cSldViewPr snapToGrid="0">
      <p:cViewPr varScale="1">
        <p:scale>
          <a:sx n="71" d="100"/>
          <a:sy n="7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2496" y="2236762"/>
            <a:ext cx="5664761" cy="1788155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2495" y="4128286"/>
            <a:ext cx="5664761" cy="485594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50475" y="6291035"/>
            <a:ext cx="197139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52155" y="6291035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7949" y="6291036"/>
            <a:ext cx="151638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7500221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75002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bit.ly/data-pokemon-ds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0302" y="2236763"/>
            <a:ext cx="5436955" cy="1688124"/>
          </a:xfrm>
        </p:spPr>
        <p:txBody>
          <a:bodyPr>
            <a:normAutofit/>
          </a:bodyPr>
          <a:lstStyle/>
          <a:p>
            <a:r>
              <a:rPr lang="id-ID" sz="5400" dirty="0"/>
              <a:t>Pokémon Data Analysis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4096" y="5692399"/>
            <a:ext cx="2112080" cy="485595"/>
          </a:xfrm>
        </p:spPr>
        <p:txBody>
          <a:bodyPr>
            <a:noAutofit/>
          </a:bodyPr>
          <a:lstStyle/>
          <a:p>
            <a:r>
              <a:rPr lang="id-ID" sz="1400" dirty="0"/>
              <a:t>DATA SCIENCE DIGITAL SKILL FAIR 29.0</a:t>
            </a:r>
            <a:endParaRPr lang="en-US" sz="1400" b="1" dirty="0">
              <a:solidFill>
                <a:srgbClr val="E61B0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A6CE0-7F1C-4D2C-8826-6889378D61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096" y="6107128"/>
            <a:ext cx="1971122" cy="59698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57DA817-2DDE-4390-AD97-A164B0C43134}"/>
              </a:ext>
            </a:extLst>
          </p:cNvPr>
          <p:cNvSpPr txBox="1">
            <a:spLocks/>
          </p:cNvSpPr>
          <p:nvPr/>
        </p:nvSpPr>
        <p:spPr>
          <a:xfrm>
            <a:off x="4974896" y="4077287"/>
            <a:ext cx="5664761" cy="485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3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/>
              <a:t>By : Ammar Hidayatullah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1" y="92523"/>
            <a:ext cx="8623663" cy="1325563"/>
          </a:xfrm>
        </p:spPr>
        <p:txBody>
          <a:bodyPr>
            <a:normAutofit fontScale="90000"/>
          </a:bodyPr>
          <a:lstStyle/>
          <a:p>
            <a:r>
              <a:rPr lang="id-ID" dirty="0"/>
              <a:t>W</a:t>
            </a:r>
            <a:r>
              <a:rPr lang="en-US" dirty="0"/>
              <a:t>ho </a:t>
            </a:r>
            <a:r>
              <a:rPr lang="id-ID" dirty="0"/>
              <a:t>A</a:t>
            </a:r>
            <a:r>
              <a:rPr lang="en-US" dirty="0"/>
              <a:t>re </a:t>
            </a:r>
            <a:r>
              <a:rPr lang="id-ID" dirty="0"/>
              <a:t>T</a:t>
            </a:r>
            <a:r>
              <a:rPr lang="en-US" dirty="0"/>
              <a:t>he </a:t>
            </a:r>
            <a:r>
              <a:rPr lang="id-ID" dirty="0"/>
              <a:t>S</a:t>
            </a:r>
            <a:r>
              <a:rPr lang="en-US" dirty="0" err="1"/>
              <a:t>trongest</a:t>
            </a:r>
            <a:r>
              <a:rPr lang="en-US" dirty="0"/>
              <a:t> and </a:t>
            </a:r>
            <a:r>
              <a:rPr lang="id-ID" dirty="0"/>
              <a:t>W</a:t>
            </a:r>
            <a:r>
              <a:rPr lang="en-US" dirty="0" err="1"/>
              <a:t>eakest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okemon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ased</a:t>
            </a:r>
            <a:r>
              <a:rPr lang="en-US" dirty="0"/>
              <a:t> on </a:t>
            </a:r>
            <a:r>
              <a:rPr lang="id-ID" dirty="0"/>
              <a:t>E</a:t>
            </a:r>
            <a:r>
              <a:rPr lang="en-US" dirty="0"/>
              <a:t>ach </a:t>
            </a:r>
            <a:r>
              <a:rPr lang="id-ID" dirty="0"/>
              <a:t>S</a:t>
            </a:r>
            <a:r>
              <a:rPr lang="en-US" dirty="0" err="1"/>
              <a:t>tatistic</a:t>
            </a:r>
            <a:r>
              <a:rPr lang="id-ID" dirty="0"/>
              <a:t> ?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F005B7-CB7F-4AB1-AE7A-86EB7164BA7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864466" y="2439913"/>
            <a:ext cx="258128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B02205-F5FF-4F1F-A72B-1ABC533E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0" y="5879345"/>
            <a:ext cx="8250260" cy="72316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From the graph, we can see a comparison of the strongest </a:t>
            </a:r>
            <a:r>
              <a:rPr lang="en-US" sz="1800" dirty="0" err="1"/>
              <a:t>pokemon</a:t>
            </a:r>
            <a:r>
              <a:rPr lang="en-US" sz="1800" dirty="0"/>
              <a:t> with the weakest based on statistics. </a:t>
            </a:r>
            <a:r>
              <a:rPr lang="id-ID" sz="1800" dirty="0"/>
              <a:t>F</a:t>
            </a:r>
            <a:r>
              <a:rPr lang="en-US" sz="1800" dirty="0"/>
              <a:t>or example</a:t>
            </a:r>
            <a:r>
              <a:rPr lang="id-ID" sz="1800" dirty="0"/>
              <a:t> </a:t>
            </a:r>
            <a:r>
              <a:rPr lang="en-US" sz="1800" dirty="0"/>
              <a:t>: </a:t>
            </a:r>
            <a:r>
              <a:rPr lang="id-ID" sz="1800" dirty="0"/>
              <a:t>T</a:t>
            </a:r>
            <a:r>
              <a:rPr lang="en-US" sz="1800" dirty="0"/>
              <a:t>he </a:t>
            </a:r>
            <a:r>
              <a:rPr lang="en-US" sz="1800" dirty="0" err="1"/>
              <a:t>pokemon</a:t>
            </a:r>
            <a:r>
              <a:rPr lang="en-US" sz="1800" dirty="0"/>
              <a:t> with the strongest HP is </a:t>
            </a:r>
            <a:r>
              <a:rPr lang="en-US" sz="1800" b="1" dirty="0" err="1">
                <a:solidFill>
                  <a:srgbClr val="3274A1"/>
                </a:solidFill>
              </a:rPr>
              <a:t>Blissey</a:t>
            </a:r>
            <a:r>
              <a:rPr lang="en-US" sz="1800" dirty="0"/>
              <a:t> while the weakest is </a:t>
            </a:r>
            <a:r>
              <a:rPr lang="en-US" sz="1800" b="1" dirty="0" err="1">
                <a:solidFill>
                  <a:srgbClr val="3274A1"/>
                </a:solidFill>
              </a:rPr>
              <a:t>Shuckle</a:t>
            </a:r>
            <a:r>
              <a:rPr lang="en-US" sz="1800" dirty="0"/>
              <a:t>.</a:t>
            </a:r>
            <a:endParaRPr lang="en-US" dirty="0">
              <a:solidFill>
                <a:srgbClr val="E02CB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DBA243-5E08-4516-BE9F-B894E29CD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9" y="1418086"/>
            <a:ext cx="7495010" cy="4068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C1D07-72DF-445E-BE47-A4B746584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94" y="1418086"/>
            <a:ext cx="2111027" cy="2043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68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1" y="92523"/>
            <a:ext cx="8623663" cy="1325563"/>
          </a:xfrm>
        </p:spPr>
        <p:txBody>
          <a:bodyPr>
            <a:normAutofit/>
          </a:bodyPr>
          <a:lstStyle/>
          <a:p>
            <a:r>
              <a:rPr lang="en-US" dirty="0"/>
              <a:t>Who are the Strongest </a:t>
            </a:r>
            <a:r>
              <a:rPr lang="en-US" dirty="0" err="1"/>
              <a:t>Pokemon</a:t>
            </a:r>
            <a:r>
              <a:rPr lang="en-US" dirty="0"/>
              <a:t> of each generation </a:t>
            </a:r>
            <a:r>
              <a:rPr lang="id-ID" dirty="0"/>
              <a:t>?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F005B7-CB7F-4AB1-AE7A-86EB7164BA7A}"/>
              </a:ext>
            </a:extLst>
          </p:cNvPr>
          <p:cNvCxnSpPr>
            <a:cxnSpLocks/>
          </p:cNvCxnSpPr>
          <p:nvPr/>
        </p:nvCxnSpPr>
        <p:spPr>
          <a:xfrm flipV="1">
            <a:off x="7864466" y="2439913"/>
            <a:ext cx="258128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B02205-F5FF-4F1F-A72B-1ABC533E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68" y="5877001"/>
            <a:ext cx="8425073" cy="701562"/>
          </a:xfrm>
        </p:spPr>
        <p:txBody>
          <a:bodyPr>
            <a:normAutofit/>
          </a:bodyPr>
          <a:lstStyle/>
          <a:p>
            <a:r>
              <a:rPr lang="en-US" sz="1800" dirty="0"/>
              <a:t>From the overall chart data, we can see that the strongest </a:t>
            </a:r>
            <a:r>
              <a:rPr lang="en-US" sz="1800" dirty="0" err="1"/>
              <a:t>pokemon</a:t>
            </a:r>
            <a:r>
              <a:rPr lang="en-US" sz="1800" dirty="0"/>
              <a:t> are in generation 1 and generation 3 with a total of 780</a:t>
            </a:r>
            <a:endParaRPr lang="en-US" dirty="0">
              <a:solidFill>
                <a:srgbClr val="E02CB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F7D8CC-95B6-4ECB-8D35-7BBC0FE2D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52" y="1418086"/>
            <a:ext cx="6794266" cy="4326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EFCC26-C2FF-4F15-81B6-F34351AD2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00" y="1681368"/>
            <a:ext cx="3257199" cy="9244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3ABCD2-03E2-42B4-8DF0-6E82FAA382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667" y1="61625" x2="38667" y2="54625"/>
                        <a14:foregroundMark x1="38667" y1="54625" x2="40000" y2="5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49" y="1611962"/>
            <a:ext cx="729000" cy="64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F377F6-03F1-4C7D-9682-611DE24059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6" y="4774983"/>
            <a:ext cx="648000" cy="6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E859A2-9153-4D05-866D-210D8BB9C6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02" y="1578153"/>
            <a:ext cx="648000" cy="64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A270EB-D4AB-449C-92B2-5BF93E7B43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77" y="3960551"/>
            <a:ext cx="648000" cy="648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248A7B1-E071-451E-872C-3051D920F0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469" b="96262" l="1556" r="97000">
                        <a14:foregroundMark x1="88222" y1="73431" x2="90889" y2="74232"/>
                        <a14:foregroundMark x1="91444" y1="79706" x2="97333" y2="90654"/>
                        <a14:foregroundMark x1="64111" y1="89987" x2="72556" y2="96262"/>
                        <a14:foregroundMark x1="40667" y1="92256" x2="38667" y2="96262"/>
                        <a14:foregroundMark x1="38667" y1="94660" x2="38667" y2="92256"/>
                        <a14:foregroundMark x1="47222" y1="94660" x2="50444" y2="96262"/>
                        <a14:foregroundMark x1="75222" y1="12417" x2="75222" y2="4539"/>
                        <a14:foregroundMark x1="11333" y1="59413" x2="7444" y2="57810"/>
                        <a14:foregroundMark x1="53667" y1="51535" x2="50444" y2="50734"/>
                        <a14:foregroundMark x1="57000" y1="42991" x2="53000" y2="42190"/>
                        <a14:foregroundMark x1="6111" y1="59413" x2="1556" y2="60214"/>
                        <a14:foregroundMark x1="50444" y1="3738" x2="49111" y2="1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36" y="4774983"/>
            <a:ext cx="648000" cy="5392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DFEDB3F-E86A-4B5A-B062-C8E23E688FF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517" y="4791914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1" y="92523"/>
            <a:ext cx="862366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Who are the Strongest and weakest </a:t>
            </a:r>
            <a:r>
              <a:rPr lang="en-US" dirty="0" err="1"/>
              <a:t>Pokemon</a:t>
            </a:r>
            <a:r>
              <a:rPr lang="en-US" dirty="0"/>
              <a:t> based on their totals</a:t>
            </a:r>
            <a:r>
              <a:rPr lang="id-ID" dirty="0"/>
              <a:t> ?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F005B7-CB7F-4AB1-AE7A-86EB7164BA7A}"/>
              </a:ext>
            </a:extLst>
          </p:cNvPr>
          <p:cNvCxnSpPr>
            <a:cxnSpLocks/>
          </p:cNvCxnSpPr>
          <p:nvPr/>
        </p:nvCxnSpPr>
        <p:spPr>
          <a:xfrm flipV="1">
            <a:off x="9560860" y="1973781"/>
            <a:ext cx="258128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B02205-F5FF-4F1F-A72B-1ABC533E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1" y="5930789"/>
            <a:ext cx="8425073" cy="701562"/>
          </a:xfrm>
        </p:spPr>
        <p:txBody>
          <a:bodyPr>
            <a:normAutofit/>
          </a:bodyPr>
          <a:lstStyle/>
          <a:p>
            <a:r>
              <a:rPr lang="en-US" sz="1800" dirty="0"/>
              <a:t>It can be concluded that </a:t>
            </a:r>
            <a:r>
              <a:rPr lang="en-US" sz="1800" dirty="0" err="1">
                <a:solidFill>
                  <a:schemeClr val="accent1"/>
                </a:solidFill>
              </a:rPr>
              <a:t>Mewtwomega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Mewtwo</a:t>
            </a:r>
            <a:r>
              <a:rPr lang="en-US" sz="1800" dirty="0">
                <a:solidFill>
                  <a:schemeClr val="accent1"/>
                </a:solidFill>
              </a:rPr>
              <a:t> X </a:t>
            </a:r>
            <a:r>
              <a:rPr lang="en-US" sz="1800" dirty="0"/>
              <a:t>is the strongest among all </a:t>
            </a:r>
            <a:r>
              <a:rPr lang="en-US" sz="1800" dirty="0" err="1"/>
              <a:t>pokemon</a:t>
            </a:r>
            <a:r>
              <a:rPr lang="en-US" sz="1800" dirty="0"/>
              <a:t> while </a:t>
            </a:r>
            <a:r>
              <a:rPr lang="en-US" sz="1800" dirty="0" err="1">
                <a:solidFill>
                  <a:schemeClr val="accent2"/>
                </a:solidFill>
              </a:rPr>
              <a:t>Sunkern</a:t>
            </a:r>
            <a:r>
              <a:rPr lang="en-US" sz="1800" dirty="0"/>
              <a:t> is the weakest among all </a:t>
            </a:r>
            <a:r>
              <a:rPr lang="en-US" sz="1800" dirty="0" err="1"/>
              <a:t>pokemon</a:t>
            </a:r>
            <a:r>
              <a:rPr lang="en-US" sz="1800" dirty="0"/>
              <a:t>.</a:t>
            </a:r>
            <a:endParaRPr lang="en-US" dirty="0">
              <a:solidFill>
                <a:srgbClr val="E02CB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F3390-2C4E-476C-B927-92F93BF44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1" y="1418086"/>
            <a:ext cx="6940702" cy="4373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C7D44-3B04-4725-847C-C2E353D19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571" y="1418086"/>
            <a:ext cx="1573306" cy="2359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720A5-B8AC-402D-8959-80D4D39908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667" y1="61625" x2="38667" y2="54625"/>
                        <a14:foregroundMark x1="38667" y1="54625" x2="40000" y2="5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860" y="1539096"/>
            <a:ext cx="984748" cy="875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855A8-CD04-4734-9663-25F774C948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834" y="2730138"/>
            <a:ext cx="874800" cy="8748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48AB69-C2F0-41CC-B2F9-D6F025C3869A}"/>
              </a:ext>
            </a:extLst>
          </p:cNvPr>
          <p:cNvCxnSpPr>
            <a:cxnSpLocks/>
          </p:cNvCxnSpPr>
          <p:nvPr/>
        </p:nvCxnSpPr>
        <p:spPr>
          <a:xfrm flipV="1">
            <a:off x="9560860" y="3166048"/>
            <a:ext cx="258128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89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4896" y="1619853"/>
            <a:ext cx="5436955" cy="1688124"/>
          </a:xfrm>
        </p:spPr>
        <p:txBody>
          <a:bodyPr>
            <a:normAutofit/>
          </a:bodyPr>
          <a:lstStyle/>
          <a:p>
            <a:r>
              <a:rPr lang="id-ID" sz="6000" dirty="0">
                <a:ln>
                  <a:solidFill>
                    <a:schemeClr val="tx1"/>
                  </a:solidFill>
                </a:ln>
              </a:rPr>
              <a:t>THANK YOU</a:t>
            </a:r>
            <a:endParaRPr lang="en-US" sz="6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270146-9D7C-42EA-B1B3-B62BA0331DDD}"/>
              </a:ext>
            </a:extLst>
          </p:cNvPr>
          <p:cNvSpPr/>
          <p:nvPr/>
        </p:nvSpPr>
        <p:spPr>
          <a:xfrm>
            <a:off x="5620871" y="3402791"/>
            <a:ext cx="4114800" cy="4855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7DA817-2DDE-4390-AD97-A164B0C43134}"/>
              </a:ext>
            </a:extLst>
          </p:cNvPr>
          <p:cNvSpPr txBox="1">
            <a:spLocks/>
          </p:cNvSpPr>
          <p:nvPr/>
        </p:nvSpPr>
        <p:spPr>
          <a:xfrm>
            <a:off x="4860992" y="3494568"/>
            <a:ext cx="5664761" cy="302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3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b="1" dirty="0"/>
              <a:t>Ammar Hidayatullah</a:t>
            </a:r>
            <a:endParaRPr lang="en-US" sz="16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44E7F1-B905-4E47-B995-00759E16F987}"/>
              </a:ext>
            </a:extLst>
          </p:cNvPr>
          <p:cNvSpPr/>
          <p:nvPr/>
        </p:nvSpPr>
        <p:spPr>
          <a:xfrm>
            <a:off x="5620871" y="3983200"/>
            <a:ext cx="4114800" cy="4855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9C2A21-8BD5-4061-A720-E91BEEE8C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71" y="3988432"/>
            <a:ext cx="475129" cy="4751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150691-17BA-4F5F-B051-22B82D8D9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28" y="3346680"/>
            <a:ext cx="596223" cy="5962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6F1BE081-7C5A-4A55-93C9-999E6210E6B3}"/>
              </a:ext>
            </a:extLst>
          </p:cNvPr>
          <p:cNvSpPr txBox="1">
            <a:spLocks/>
          </p:cNvSpPr>
          <p:nvPr/>
        </p:nvSpPr>
        <p:spPr>
          <a:xfrm>
            <a:off x="4845890" y="4079489"/>
            <a:ext cx="5664761" cy="302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3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b="1" dirty="0"/>
              <a:t>ammarhidayatullah2@gmail.com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288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84524"/>
            <a:ext cx="8623663" cy="1325563"/>
          </a:xfrm>
        </p:spPr>
        <p:txBody>
          <a:bodyPr/>
          <a:lstStyle/>
          <a:p>
            <a:r>
              <a:rPr lang="id-ID" dirty="0"/>
              <a:t>Tools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22901-90A0-4D78-9A6F-07FCE6902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543" y1="27160" x2="40543" y2="271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2" y="1136917"/>
            <a:ext cx="2925221" cy="1802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F7DC0-6491-4231-90E5-A989D578A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98" y="1263103"/>
            <a:ext cx="4184061" cy="159123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A2CFCA3-9D7E-4452-B063-35EA6EC7360F}"/>
              </a:ext>
            </a:extLst>
          </p:cNvPr>
          <p:cNvSpPr txBox="1">
            <a:spLocks/>
          </p:cNvSpPr>
          <p:nvPr/>
        </p:nvSpPr>
        <p:spPr>
          <a:xfrm>
            <a:off x="530672" y="2666573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r>
              <a:rPr lang="id-ID" dirty="0"/>
              <a:t>Packages Tools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30B33E-A836-4713-82AA-7DEBB0E2C5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1" y="3613662"/>
            <a:ext cx="2769013" cy="1246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AB0BC8-A248-4B76-A332-1CFF494B1B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12" y="3699388"/>
            <a:ext cx="2678945" cy="10746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93A852-E545-49BA-BB06-7D11097135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749" y="5020173"/>
            <a:ext cx="2865008" cy="8675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1CBF21-6A8A-4643-ACF8-0E1D85477B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2" y="5020173"/>
            <a:ext cx="1401820" cy="14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0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id-ID" dirty="0"/>
              <a:t>Import all libraries used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87752-080E-41F0-8C04-69E86D16E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51176"/>
          <a:stretch/>
        </p:blipFill>
        <p:spPr>
          <a:xfrm>
            <a:off x="1928318" y="1670890"/>
            <a:ext cx="5907829" cy="3516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84524"/>
            <a:ext cx="8623663" cy="1325563"/>
          </a:xfrm>
        </p:spPr>
        <p:txBody>
          <a:bodyPr/>
          <a:lstStyle/>
          <a:p>
            <a:r>
              <a:rPr lang="id-ID" dirty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5739062"/>
            <a:ext cx="8623663" cy="70156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 err="1"/>
              <a:t>Pokemon</a:t>
            </a:r>
            <a:r>
              <a:rPr lang="en-US" sz="2100" dirty="0"/>
              <a:t> data can be viewed at the following link </a:t>
            </a:r>
            <a:r>
              <a:rPr lang="id-ID" sz="2100" dirty="0"/>
              <a:t>: </a:t>
            </a:r>
            <a:r>
              <a:rPr lang="id-ID" sz="2100" dirty="0">
                <a:hlinkClick r:id="rId2"/>
              </a:rPr>
              <a:t>http://bit.ly/data-pokemon-dsf</a:t>
            </a:r>
            <a:endParaRPr lang="id-ID" sz="2100" dirty="0"/>
          </a:p>
          <a:p>
            <a:pPr marL="0" indent="0">
              <a:buNone/>
            </a:pPr>
            <a:r>
              <a:rPr lang="id-ID" sz="2100" dirty="0"/>
              <a:t>     b</a:t>
            </a:r>
            <a:r>
              <a:rPr lang="en-US" sz="2100" dirty="0" err="1"/>
              <a:t>ased</a:t>
            </a:r>
            <a:r>
              <a:rPr lang="en-US" sz="2100" dirty="0"/>
              <a:t> on the table above, this dataset has 800 rows with 13 columns.</a:t>
            </a:r>
            <a:endParaRPr lang="en-US" dirty="0">
              <a:solidFill>
                <a:srgbClr val="E02CB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8ABEA-B6BA-4D13-BB9F-2131DE769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3" y="1237133"/>
            <a:ext cx="8910429" cy="4061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81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2" y="96274"/>
            <a:ext cx="8623663" cy="1325563"/>
          </a:xfrm>
        </p:spPr>
        <p:txBody>
          <a:bodyPr/>
          <a:lstStyle/>
          <a:p>
            <a:r>
              <a:rPr lang="id-ID" dirty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5739061"/>
            <a:ext cx="8623663" cy="701562"/>
          </a:xfrm>
        </p:spPr>
        <p:txBody>
          <a:bodyPr>
            <a:normAutofit/>
          </a:bodyPr>
          <a:lstStyle/>
          <a:p>
            <a:r>
              <a:rPr lang="en-US" sz="1800" dirty="0"/>
              <a:t>In Type 2 there are 386 Null counts and after checking, the percentage is 48.25%.</a:t>
            </a:r>
            <a:endParaRPr lang="en-US" dirty="0">
              <a:solidFill>
                <a:srgbClr val="E02CB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0979F-D218-4AE8-BF57-D7671647D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63"/>
          <a:stretch/>
        </p:blipFill>
        <p:spPr>
          <a:xfrm>
            <a:off x="1216326" y="1380839"/>
            <a:ext cx="3098051" cy="4096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66AC7-6F0B-460F-AA0D-61FD17305A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43"/>
          <a:stretch/>
        </p:blipFill>
        <p:spPr>
          <a:xfrm>
            <a:off x="5000030" y="1380839"/>
            <a:ext cx="4215704" cy="4096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0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1" y="92523"/>
            <a:ext cx="8623663" cy="1325563"/>
          </a:xfrm>
        </p:spPr>
        <p:txBody>
          <a:bodyPr/>
          <a:lstStyle/>
          <a:p>
            <a:r>
              <a:rPr lang="id-ID" dirty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821" y="5920192"/>
            <a:ext cx="7293416" cy="701562"/>
          </a:xfrm>
        </p:spPr>
        <p:txBody>
          <a:bodyPr>
            <a:normAutofit/>
          </a:bodyPr>
          <a:lstStyle/>
          <a:p>
            <a:r>
              <a:rPr lang="en-US" sz="1800" dirty="0"/>
              <a:t>Remove/delete columns that are not needed, i.e. the first column '#'</a:t>
            </a:r>
            <a:endParaRPr lang="en-US" dirty="0">
              <a:solidFill>
                <a:srgbClr val="E02CB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1FF421-921E-4ADA-8CCC-D18C52A14D67}"/>
              </a:ext>
            </a:extLst>
          </p:cNvPr>
          <p:cNvSpPr txBox="1">
            <a:spLocks/>
          </p:cNvSpPr>
          <p:nvPr/>
        </p:nvSpPr>
        <p:spPr>
          <a:xfrm>
            <a:off x="1711904" y="2397025"/>
            <a:ext cx="6475250" cy="418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Checking for data duplication, and found no duplicate data.</a:t>
            </a:r>
            <a:endParaRPr lang="en-US" dirty="0">
              <a:solidFill>
                <a:srgbClr val="E02CB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B7C7EA-21AF-409C-82B0-012D908A97AA}"/>
              </a:ext>
            </a:extLst>
          </p:cNvPr>
          <p:cNvCxnSpPr>
            <a:cxnSpLocks/>
          </p:cNvCxnSpPr>
          <p:nvPr/>
        </p:nvCxnSpPr>
        <p:spPr>
          <a:xfrm flipV="1">
            <a:off x="4746247" y="2126959"/>
            <a:ext cx="0" cy="27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B49CF-B402-4C09-84B4-AE4A5FE7DCF0}"/>
              </a:ext>
            </a:extLst>
          </p:cNvPr>
          <p:cNvCxnSpPr>
            <a:cxnSpLocks/>
          </p:cNvCxnSpPr>
          <p:nvPr/>
        </p:nvCxnSpPr>
        <p:spPr>
          <a:xfrm flipV="1">
            <a:off x="4633952" y="5634936"/>
            <a:ext cx="0" cy="27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EC49114-1E6D-4643-B6F2-5E125EDC69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04"/>
          <a:stretch/>
        </p:blipFill>
        <p:spPr>
          <a:xfrm>
            <a:off x="2314060" y="1144290"/>
            <a:ext cx="4639784" cy="914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259CA-5EC5-4038-85F1-E21A5A9D0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4" y="2815922"/>
            <a:ext cx="8641810" cy="2750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56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26B9E36-2FF1-4D41-ADE1-62EC50377937}"/>
              </a:ext>
            </a:extLst>
          </p:cNvPr>
          <p:cNvSpPr/>
          <p:nvPr/>
        </p:nvSpPr>
        <p:spPr>
          <a:xfrm rot="10800000">
            <a:off x="2326987" y="2213808"/>
            <a:ext cx="7229538" cy="3525254"/>
          </a:xfrm>
          <a:prstGeom prst="wedgeEllipseCallout">
            <a:avLst>
              <a:gd name="adj1" fmla="val -44133"/>
              <a:gd name="adj2" fmla="val 49873"/>
            </a:avLst>
          </a:prstGeom>
          <a:solidFill>
            <a:srgbClr val="FFC7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346" y="2949238"/>
            <a:ext cx="5407308" cy="2054392"/>
          </a:xfrm>
        </p:spPr>
        <p:txBody>
          <a:bodyPr>
            <a:noAutofit/>
          </a:bodyPr>
          <a:lstStyle/>
          <a:p>
            <a:r>
              <a:rPr lang="en-US" sz="4800" dirty="0" err="1"/>
              <a:t>Pokemon</a:t>
            </a:r>
            <a:r>
              <a:rPr lang="en-US" sz="4800" dirty="0"/>
              <a:t> data is cleaned and ready for analysis!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1" y="92523"/>
            <a:ext cx="8623663" cy="1325563"/>
          </a:xfrm>
        </p:spPr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Visualization &amp; Calculation for Each Generation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F005B7-CB7F-4AB1-AE7A-86EB7164BA7A}"/>
              </a:ext>
            </a:extLst>
          </p:cNvPr>
          <p:cNvCxnSpPr>
            <a:cxnSpLocks/>
          </p:cNvCxnSpPr>
          <p:nvPr/>
        </p:nvCxnSpPr>
        <p:spPr>
          <a:xfrm flipV="1">
            <a:off x="5820508" y="3334326"/>
            <a:ext cx="423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F732CF-D9B0-45C6-8A81-D42BCC5AB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7" y="1418086"/>
            <a:ext cx="6768004" cy="4357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B02205-F5FF-4F1F-A72B-1ABC533E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68" y="5877001"/>
            <a:ext cx="8623663" cy="701562"/>
          </a:xfrm>
        </p:spPr>
        <p:txBody>
          <a:bodyPr>
            <a:normAutofit/>
          </a:bodyPr>
          <a:lstStyle/>
          <a:p>
            <a:r>
              <a:rPr lang="en-US" sz="1800" dirty="0"/>
              <a:t>From the graph, we can see that Generation 1 has more numbers than the following generations.</a:t>
            </a:r>
            <a:endParaRPr lang="en-US" dirty="0">
              <a:solidFill>
                <a:srgbClr val="E02CB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FEBE2-0873-4680-B28F-50DE7CA9F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40" y="1418086"/>
            <a:ext cx="2638793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184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1" y="92523"/>
            <a:ext cx="8623663" cy="1325563"/>
          </a:xfrm>
        </p:spPr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Visualization &amp; Calculation for Each </a:t>
            </a:r>
            <a:r>
              <a:rPr lang="id-ID" dirty="0"/>
              <a:t>Type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F005B7-CB7F-4AB1-AE7A-86EB7164BA7A}"/>
              </a:ext>
            </a:extLst>
          </p:cNvPr>
          <p:cNvCxnSpPr>
            <a:cxnSpLocks/>
          </p:cNvCxnSpPr>
          <p:nvPr/>
        </p:nvCxnSpPr>
        <p:spPr>
          <a:xfrm flipV="1">
            <a:off x="6922285" y="3429000"/>
            <a:ext cx="370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B02205-F5FF-4F1F-A72B-1ABC533E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68" y="5877001"/>
            <a:ext cx="8425073" cy="701562"/>
          </a:xfrm>
        </p:spPr>
        <p:txBody>
          <a:bodyPr>
            <a:normAutofit/>
          </a:bodyPr>
          <a:lstStyle/>
          <a:p>
            <a:r>
              <a:rPr lang="en-US" sz="1800" dirty="0"/>
              <a:t>From the graph, we can see that the water type has the most number compared to the other types</a:t>
            </a:r>
            <a:endParaRPr lang="en-US" dirty="0">
              <a:solidFill>
                <a:srgbClr val="E02CB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C055C-22A0-496D-A10E-C6EB2D3DA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2"/>
          <a:stretch/>
        </p:blipFill>
        <p:spPr>
          <a:xfrm>
            <a:off x="530668" y="1427687"/>
            <a:ext cx="6242066" cy="4108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ADBF5-9DA1-4FEF-9230-453B7E4C9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24" y="1408484"/>
            <a:ext cx="1805937" cy="4127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44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1" id="{4A021F4C-620C-D64F-95EF-1356E72B4974}" vid="{23F75B33-9283-C449-8013-6F2BC3CA07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Pikachu-PowerPoint-Template</Template>
  <TotalTime>397</TotalTime>
  <Words>303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Office Theme</vt:lpstr>
      <vt:lpstr>Pokémon Data Analysis</vt:lpstr>
      <vt:lpstr>Tools</vt:lpstr>
      <vt:lpstr>Import all libraries used</vt:lpstr>
      <vt:lpstr>Dataset</vt:lpstr>
      <vt:lpstr>Data Understanding</vt:lpstr>
      <vt:lpstr>Data Cleaning</vt:lpstr>
      <vt:lpstr>Pokemon data is cleaned and ready for analysis!</vt:lpstr>
      <vt:lpstr>Pokemon Visualization &amp; Calculation for Each Generation</vt:lpstr>
      <vt:lpstr>Pokemon Visualization &amp; Calculation for Each Type</vt:lpstr>
      <vt:lpstr>Who Are The Strongest and Weakest Pokemon Based on Each Statistic ?</vt:lpstr>
      <vt:lpstr>Who are the Strongest Pokemon of each generation ?</vt:lpstr>
      <vt:lpstr>Who are the Strongest and weakest Pokemon based on their totals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Data Pokemon</dc:title>
  <dc:creator>ammar hidayatullah</dc:creator>
  <cp:lastModifiedBy>ammar hidayatullah</cp:lastModifiedBy>
  <cp:revision>3</cp:revision>
  <dcterms:created xsi:type="dcterms:W3CDTF">2024-07-26T16:35:05Z</dcterms:created>
  <dcterms:modified xsi:type="dcterms:W3CDTF">2024-07-27T04:48:01Z</dcterms:modified>
</cp:coreProperties>
</file>