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Review Sentiment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618-4B98-A623-F8A98F97A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618-4B98-A623-F8A98F97A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618-4B98-A623-F8A98F97A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618-4B98-A623-F8A98F97A7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298</c:v>
                </c:pt>
                <c:pt idx="1">
                  <c:v>15</c:v>
                </c:pt>
                <c:pt idx="2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18-4B98-A623-F8A98F97A7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SENTIMENT ANALYSIS ON BRITISH AIWAYS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By: Abdulmalikul-mulk Abdulrahman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Graphical &amp; Word cloud Summary 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F61B6-097F-A824-4458-3F7C7EE80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832227"/>
              </p:ext>
            </p:extLst>
          </p:nvPr>
        </p:nvGraphicFramePr>
        <p:xfrm>
          <a:off x="-1238576" y="1435501"/>
          <a:ext cx="6358103" cy="3476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088C69-4F9B-25A6-01EB-E7BD9A0ABA2F}"/>
              </a:ext>
            </a:extLst>
          </p:cNvPr>
          <p:cNvSpPr txBox="1"/>
          <p:nvPr/>
        </p:nvSpPr>
        <p:spPr>
          <a:xfrm>
            <a:off x="350874" y="4986670"/>
            <a:ext cx="3327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entury Gothic" panose="020B0502020202020204" pitchFamily="34" charset="0"/>
              </a:rPr>
              <a:t>Our sentiment analysis reveals that customer feedback is </a:t>
            </a:r>
            <a:r>
              <a:rPr lang="en-GB" sz="1200" b="1" dirty="0">
                <a:latin typeface="Century Gothic" panose="020B0502020202020204" pitchFamily="34" charset="0"/>
              </a:rPr>
              <a:t>predominantly negative</a:t>
            </a:r>
            <a:r>
              <a:rPr lang="en-GB" sz="1200" dirty="0">
                <a:latin typeface="Century Gothic" panose="020B0502020202020204" pitchFamily="34" charset="0"/>
              </a:rPr>
              <a:t>, with </a:t>
            </a:r>
            <a:r>
              <a:rPr lang="en-GB" sz="1200" b="1" dirty="0">
                <a:latin typeface="Century Gothic" panose="020B0502020202020204" pitchFamily="34" charset="0"/>
              </a:rPr>
              <a:t>58%</a:t>
            </a:r>
            <a:r>
              <a:rPr lang="en-GB" sz="1200" dirty="0">
                <a:latin typeface="Century Gothic" panose="020B0502020202020204" pitchFamily="34" charset="0"/>
              </a:rPr>
              <a:t> of reviews expressing dissatisfaction, </a:t>
            </a:r>
            <a:r>
              <a:rPr lang="en-GB" sz="1200" b="1" dirty="0">
                <a:latin typeface="Century Gothic" panose="020B0502020202020204" pitchFamily="34" charset="0"/>
              </a:rPr>
              <a:t>2%</a:t>
            </a:r>
            <a:r>
              <a:rPr lang="en-GB" sz="1200" dirty="0">
                <a:latin typeface="Century Gothic" panose="020B0502020202020204" pitchFamily="34" charset="0"/>
              </a:rPr>
              <a:t> remaining </a:t>
            </a:r>
            <a:r>
              <a:rPr lang="en-GB" sz="1200" b="1" dirty="0">
                <a:latin typeface="Century Gothic" panose="020B0502020202020204" pitchFamily="34" charset="0"/>
              </a:rPr>
              <a:t>neutral</a:t>
            </a:r>
            <a:r>
              <a:rPr lang="en-GB" sz="1200" dirty="0">
                <a:latin typeface="Century Gothic" panose="020B0502020202020204" pitchFamily="34" charset="0"/>
              </a:rPr>
              <a:t>, and </a:t>
            </a:r>
            <a:r>
              <a:rPr lang="en-GB" sz="1200" b="1" dirty="0">
                <a:latin typeface="Century Gothic" panose="020B0502020202020204" pitchFamily="34" charset="0"/>
              </a:rPr>
              <a:t>40%</a:t>
            </a:r>
            <a:r>
              <a:rPr lang="en-GB" sz="1200" dirty="0">
                <a:latin typeface="Century Gothic" panose="020B0502020202020204" pitchFamily="34" charset="0"/>
              </a:rPr>
              <a:t> reflecting a </a:t>
            </a:r>
            <a:r>
              <a:rPr lang="en-GB" sz="1200" b="1" dirty="0">
                <a:latin typeface="Century Gothic" panose="020B0502020202020204" pitchFamily="34" charset="0"/>
              </a:rPr>
              <a:t>positive experience</a:t>
            </a:r>
            <a:r>
              <a:rPr lang="en-GB" sz="1200" dirty="0">
                <a:latin typeface="Century Gothic" panose="020B0502020202020204" pitchFamily="34" charset="0"/>
              </a:rPr>
              <a:t>. This highlights an opportunity to address key concerns and enhance overall customer satisfaction.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29640-6BA7-604D-9EE9-0D2DF2EF6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02" y="4021203"/>
            <a:ext cx="4639296" cy="2510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70671-046A-7B44-25DD-0916C8195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02" y="1435501"/>
            <a:ext cx="4635361" cy="2494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2E609F-47F1-A3A0-ACD3-C66AC76E6E09}"/>
              </a:ext>
            </a:extLst>
          </p:cNvPr>
          <p:cNvSpPr txBox="1"/>
          <p:nvPr/>
        </p:nvSpPr>
        <p:spPr>
          <a:xfrm>
            <a:off x="8619379" y="1467295"/>
            <a:ext cx="32571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1" i="0" dirty="0">
                <a:effectLst/>
                <a:latin typeface="Century Gothic" panose="020B0502020202020204" pitchFamily="34" charset="0"/>
              </a:rPr>
              <a:t>Negative Reviews:</a:t>
            </a:r>
            <a:br>
              <a:rPr lang="en-GB" sz="1200" b="0" i="0" dirty="0">
                <a:effectLst/>
                <a:latin typeface="Century Gothic" panose="020B0502020202020204" pitchFamily="34" charset="0"/>
              </a:rPr>
            </a:br>
            <a:r>
              <a:rPr lang="en-GB" sz="1200" b="0" i="0" dirty="0">
                <a:effectLst/>
                <a:latin typeface="Century Gothic" panose="020B0502020202020204" pitchFamily="34" charset="0"/>
              </a:rPr>
              <a:t>Dominant terms (</a:t>
            </a:r>
            <a:r>
              <a:rPr lang="en-GB" sz="1200" b="0" i="1" dirty="0">
                <a:effectLst/>
                <a:latin typeface="Century Gothic" panose="020B0502020202020204" pitchFamily="34" charset="0"/>
              </a:rPr>
              <a:t>delay, time, refund, poor, luggage, seat</a:t>
            </a:r>
            <a:r>
              <a:rPr lang="en-GB" sz="1200" b="0" i="0" dirty="0">
                <a:effectLst/>
                <a:latin typeface="Century Gothic" panose="020B0502020202020204" pitchFamily="34" charset="0"/>
              </a:rPr>
              <a:t>) reveal pain points—operational issues (delays, luggage handling), discomfort (seats), and service failures. Notably, </a:t>
            </a:r>
            <a:r>
              <a:rPr lang="en-GB" sz="1200" b="0" i="1" dirty="0">
                <a:effectLst/>
                <a:latin typeface="Century Gothic" panose="020B0502020202020204" pitchFamily="34" charset="0"/>
              </a:rPr>
              <a:t>Customer service</a:t>
            </a:r>
            <a:r>
              <a:rPr lang="en-GB" sz="1200" b="0" i="0" dirty="0">
                <a:effectLst/>
                <a:latin typeface="Century Gothic" panose="020B0502020202020204" pitchFamily="34" charset="0"/>
              </a:rPr>
              <a:t> appears in both clouds, suggesting its dual role in shaping satisfaction or frustration.</a:t>
            </a:r>
          </a:p>
          <a:p>
            <a:pPr algn="l">
              <a:buNone/>
            </a:pPr>
            <a:endParaRPr lang="en-GB" sz="1200" b="1" i="0" dirty="0">
              <a:effectLst/>
              <a:latin typeface="Century Gothic" panose="020B0502020202020204" pitchFamily="34" charset="0"/>
            </a:endParaRPr>
          </a:p>
          <a:p>
            <a:pPr algn="l">
              <a:buNone/>
            </a:pPr>
            <a:r>
              <a:rPr lang="en-GB" sz="1200" b="1" i="0" dirty="0">
                <a:effectLst/>
                <a:latin typeface="Century Gothic" panose="020B0502020202020204" pitchFamily="34" charset="0"/>
              </a:rPr>
              <a:t>Positive Reviews:</a:t>
            </a:r>
            <a:br>
              <a:rPr lang="en-GB" sz="1200" b="0" i="0" dirty="0">
                <a:effectLst/>
                <a:latin typeface="Century Gothic" panose="020B0502020202020204" pitchFamily="34" charset="0"/>
              </a:rPr>
            </a:br>
            <a:r>
              <a:rPr lang="en-GB" sz="1200" b="0" i="0" dirty="0">
                <a:effectLst/>
                <a:latin typeface="Century Gothic" panose="020B0502020202020204" pitchFamily="34" charset="0"/>
              </a:rPr>
              <a:t>The frequent terms (</a:t>
            </a:r>
            <a:r>
              <a:rPr lang="en-GB" sz="1200" b="0" i="1" dirty="0">
                <a:effectLst/>
                <a:latin typeface="Century Gothic" panose="020B0502020202020204" pitchFamily="34" charset="0"/>
              </a:rPr>
              <a:t>Business class, airline, flight, service, crew, food, lounge</a:t>
            </a:r>
            <a:r>
              <a:rPr lang="en-GB" sz="1200" b="0" i="0" dirty="0">
                <a:effectLst/>
                <a:latin typeface="Century Gothic" panose="020B0502020202020204" pitchFamily="34" charset="0"/>
              </a:rPr>
              <a:t>) highlight key strengths—passengers appreciate premium amenities, in-flight service, and overall experience. Words like </a:t>
            </a:r>
            <a:r>
              <a:rPr lang="en-GB" sz="1200" b="0" i="1" dirty="0">
                <a:effectLst/>
                <a:latin typeface="Century Gothic" panose="020B0502020202020204" pitchFamily="34" charset="0"/>
              </a:rPr>
              <a:t>hour</a:t>
            </a:r>
            <a:r>
              <a:rPr lang="en-GB" sz="1200" b="0" i="0" dirty="0">
                <a:effectLst/>
                <a:latin typeface="Century Gothic" panose="020B0502020202020204" pitchFamily="34" charset="0"/>
              </a:rPr>
              <a:t> may indicate satisfaction even during long flights.</a:t>
            </a:r>
          </a:p>
          <a:p>
            <a:pPr algn="l"/>
            <a:endParaRPr lang="en-GB" sz="1200" dirty="0">
              <a:latin typeface="Century Gothic" panose="020B0502020202020204" pitchFamily="34" charset="0"/>
            </a:endParaRPr>
          </a:p>
          <a:p>
            <a:pPr algn="l"/>
            <a:r>
              <a:rPr lang="en-GB" sz="1200" b="1" i="0" dirty="0">
                <a:effectLst/>
                <a:latin typeface="Century Gothic" panose="020B0502020202020204" pitchFamily="34" charset="0"/>
              </a:rPr>
              <a:t>Key Insight:</a:t>
            </a:r>
            <a:br>
              <a:rPr lang="en-GB" sz="1200" dirty="0">
                <a:latin typeface="Century Gothic" panose="020B0502020202020204" pitchFamily="34" charset="0"/>
              </a:rPr>
            </a:br>
            <a:r>
              <a:rPr lang="en-GB" sz="1200" b="0" i="0" dirty="0">
                <a:effectLst/>
                <a:latin typeface="Century Gothic" panose="020B0502020202020204" pitchFamily="34" charset="0"/>
              </a:rPr>
              <a:t>While </a:t>
            </a:r>
            <a:r>
              <a:rPr lang="en-GB" sz="1200" b="0" i="1" dirty="0">
                <a:effectLst/>
                <a:latin typeface="Century Gothic" panose="020B0502020202020204" pitchFamily="34" charset="0"/>
              </a:rPr>
              <a:t>Business class</a:t>
            </a:r>
            <a:r>
              <a:rPr lang="en-GB" sz="1200" b="0" i="0" dirty="0">
                <a:effectLst/>
                <a:latin typeface="Century Gothic" panose="020B0502020202020204" pitchFamily="34" charset="0"/>
              </a:rPr>
              <a:t> and </a:t>
            </a:r>
            <a:r>
              <a:rPr lang="en-GB" sz="1200" b="0" i="1" dirty="0">
                <a:effectLst/>
                <a:latin typeface="Century Gothic" panose="020B0502020202020204" pitchFamily="34" charset="0"/>
              </a:rPr>
              <a:t>service</a:t>
            </a:r>
            <a:r>
              <a:rPr lang="en-GB" sz="1200" b="0" i="0" dirty="0">
                <a:effectLst/>
                <a:latin typeface="Century Gothic" panose="020B0502020202020204" pitchFamily="34" charset="0"/>
              </a:rPr>
              <a:t> appear in both, positive feedback emphasizes quality and comfort, whereas negative reviews focus on reliability (delays, refunds) and comfort (seats). Addressing operational inefficiencies and service consistency could improve sentiment.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SENTIMENT ANALYSIS ON BRITISH AIWAYS REVIEWS</vt:lpstr>
      <vt:lpstr>Graphical &amp; Word cloud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Abdulmalikul-mulk Abdulrahman</cp:lastModifiedBy>
  <cp:revision>2</cp:revision>
  <dcterms:created xsi:type="dcterms:W3CDTF">2022-12-06T11:13:27Z</dcterms:created>
  <dcterms:modified xsi:type="dcterms:W3CDTF">2025-03-27T10:25:36Z</dcterms:modified>
</cp:coreProperties>
</file>