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Bookings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618-4B98-A623-F8A98F97A7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618-4B98-A623-F8A98F97A7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618-4B98-A623-F8A98F97A7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618-4B98-A623-F8A98F97A7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Complete</c:v>
                </c:pt>
                <c:pt idx="1">
                  <c:v>Incomplete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7478</c:v>
                </c:pt>
                <c:pt idx="1">
                  <c:v>42522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18-4B98-A623-F8A98F97A7F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044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Century Gothic" panose="020B0502020202020204" pitchFamily="34" charset="0"/>
              </a:rPr>
              <a:t>PREDICTIVE MODEL ON BRITISH AIWAYS BOOKING RECORDS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116"/>
            <a:ext cx="9144000" cy="1655762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By: Abdulmalikul-mulk Abdulrahman</a:t>
            </a: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6" y="365125"/>
            <a:ext cx="10698126" cy="1325563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Summary of Booking Prediction Model.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8F61B6-097F-A824-4458-3F7C7EE803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774112"/>
              </p:ext>
            </p:extLst>
          </p:nvPr>
        </p:nvGraphicFramePr>
        <p:xfrm>
          <a:off x="-1238576" y="1435501"/>
          <a:ext cx="6358103" cy="3476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088C69-4F9B-25A6-01EB-E7BD9A0ABA2F}"/>
              </a:ext>
            </a:extLst>
          </p:cNvPr>
          <p:cNvSpPr txBox="1"/>
          <p:nvPr/>
        </p:nvSpPr>
        <p:spPr>
          <a:xfrm>
            <a:off x="350874" y="4986670"/>
            <a:ext cx="3327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entury Gothic" panose="020B0502020202020204" pitchFamily="34" charset="0"/>
              </a:rPr>
              <a:t>The dataset provided contain record of customers that completed their booking </a:t>
            </a:r>
            <a:r>
              <a:rPr lang="en-GB" sz="1200" b="1" dirty="0">
                <a:latin typeface="Century Gothic" panose="020B0502020202020204" pitchFamily="34" charset="0"/>
              </a:rPr>
              <a:t>15%</a:t>
            </a:r>
            <a:r>
              <a:rPr lang="en-GB" sz="1200" dirty="0">
                <a:latin typeface="Century Gothic" panose="020B0502020202020204" pitchFamily="34" charset="0"/>
              </a:rPr>
              <a:t> and those that didn’t </a:t>
            </a:r>
            <a:r>
              <a:rPr lang="en-GB" sz="1200" b="1" dirty="0">
                <a:latin typeface="Century Gothic" panose="020B0502020202020204" pitchFamily="34" charset="0"/>
              </a:rPr>
              <a:t>85%.</a:t>
            </a:r>
          </a:p>
          <a:p>
            <a:endParaRPr lang="en-GB" sz="1200" dirty="0">
              <a:latin typeface="Century Gothic" panose="020B0502020202020204" pitchFamily="34" charset="0"/>
            </a:endParaRPr>
          </a:p>
          <a:p>
            <a:r>
              <a:rPr lang="en-GB" sz="1200" dirty="0">
                <a:latin typeface="Century Gothic" panose="020B0502020202020204" pitchFamily="34" charset="0"/>
              </a:rPr>
              <a:t>This much difference in class constitutes an imbalance and may likely affect the prediction accuracy.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E609F-47F1-A3A0-ACD3-C66AC76E6E09}"/>
              </a:ext>
            </a:extLst>
          </p:cNvPr>
          <p:cNvSpPr txBox="1"/>
          <p:nvPr/>
        </p:nvSpPr>
        <p:spPr>
          <a:xfrm>
            <a:off x="4162550" y="5178486"/>
            <a:ext cx="3257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b="0" i="0" dirty="0">
                <a:effectLst/>
                <a:latin typeface="Century Gothic" panose="020B0502020202020204" pitchFamily="34" charset="0"/>
              </a:rPr>
              <a:t>As a result of the imbalance in the classes </a:t>
            </a:r>
            <a:r>
              <a:rPr lang="en-GB" sz="1200" b="0" i="0" dirty="0" err="1">
                <a:effectLst/>
                <a:latin typeface="Century Gothic" panose="020B0502020202020204" pitchFamily="34" charset="0"/>
              </a:rPr>
              <a:t>i.e</a:t>
            </a:r>
            <a:r>
              <a:rPr lang="en-GB" sz="1200" b="0" i="0" dirty="0">
                <a:effectLst/>
                <a:latin typeface="Century Gothic" panose="020B0502020202020204" pitchFamily="34" charset="0"/>
              </a:rPr>
              <a:t> </a:t>
            </a:r>
            <a:r>
              <a:rPr lang="en-GB" sz="1200" b="1" i="0" dirty="0">
                <a:effectLst/>
                <a:latin typeface="Century Gothic" panose="020B0502020202020204" pitchFamily="34" charset="0"/>
              </a:rPr>
              <a:t>Complete </a:t>
            </a:r>
            <a:r>
              <a:rPr lang="en-GB" sz="1200" i="0" dirty="0">
                <a:effectLst/>
                <a:latin typeface="Century Gothic" panose="020B0502020202020204" pitchFamily="34" charset="0"/>
              </a:rPr>
              <a:t>and</a:t>
            </a:r>
            <a:r>
              <a:rPr lang="en-GB" sz="1200" b="1" i="0" dirty="0">
                <a:effectLst/>
                <a:latin typeface="Century Gothic" panose="020B0502020202020204" pitchFamily="34" charset="0"/>
              </a:rPr>
              <a:t> </a:t>
            </a:r>
            <a:r>
              <a:rPr lang="en-GB" sz="1200" b="1" dirty="0">
                <a:latin typeface="Century Gothic" panose="020B0502020202020204" pitchFamily="34" charset="0"/>
              </a:rPr>
              <a:t>Incomplete </a:t>
            </a:r>
            <a:r>
              <a:rPr lang="en-GB" sz="1200" dirty="0">
                <a:latin typeface="Century Gothic" panose="020B0502020202020204" pitchFamily="34" charset="0"/>
              </a:rPr>
              <a:t>bookings, the model while largely accurate-is more likely to accurately predict that a customer won’t complete their booking, with an accuracy of </a:t>
            </a:r>
            <a:r>
              <a:rPr lang="en-GB" sz="1200" b="1" dirty="0">
                <a:latin typeface="Century Gothic" panose="020B0502020202020204" pitchFamily="34" charset="0"/>
              </a:rPr>
              <a:t>85%</a:t>
            </a:r>
            <a:r>
              <a:rPr lang="en-GB" sz="1200" dirty="0">
                <a:latin typeface="Century Gothic" panose="020B0502020202020204" pitchFamily="34" charset="0"/>
              </a:rPr>
              <a:t>.</a:t>
            </a:r>
            <a:endParaRPr lang="en-GB" sz="1200" b="1" i="0" dirty="0">
              <a:effectLst/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78336-1C35-3B8F-4CE3-90E630973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69" y="3293674"/>
            <a:ext cx="4114814" cy="3385991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43F214C-6639-97D4-35AB-AF9E2F1E2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45931"/>
              </p:ext>
            </p:extLst>
          </p:nvPr>
        </p:nvGraphicFramePr>
        <p:xfrm>
          <a:off x="4118976" y="1491772"/>
          <a:ext cx="6502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735950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9626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932256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17321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10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47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0608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C16011E-0782-EF05-869B-C74E26293D6C}"/>
              </a:ext>
            </a:extLst>
          </p:cNvPr>
          <p:cNvSpPr txBox="1"/>
          <p:nvPr/>
        </p:nvSpPr>
        <p:spPr>
          <a:xfrm>
            <a:off x="4162550" y="2711005"/>
            <a:ext cx="3257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b="0" i="1" dirty="0">
                <a:effectLst/>
                <a:latin typeface="Century Gothic" panose="020B0502020202020204" pitchFamily="34" charset="0"/>
              </a:rPr>
              <a:t>0 </a:t>
            </a:r>
            <a:r>
              <a:rPr lang="en-GB" sz="1000" b="0" i="1" dirty="0">
                <a:effectLst/>
                <a:latin typeface="Century Gothic" panose="020B0502020202020204" pitchFamily="34" charset="0"/>
                <a:sym typeface="Wingdings" panose="05000000000000000000" pitchFamily="2" charset="2"/>
              </a:rPr>
              <a:t> Complete booking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i="1" dirty="0">
                <a:latin typeface="Century Gothic" panose="020B0502020202020204" pitchFamily="34" charset="0"/>
                <a:sym typeface="Wingdings" panose="05000000000000000000" pitchFamily="2" charset="2"/>
              </a:rPr>
              <a:t>1  Incomplete booking</a:t>
            </a:r>
            <a:endParaRPr lang="en-GB" sz="1000" b="1" i="1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42F6C-AD31-8FC6-6A0C-A64D648B56F3}"/>
              </a:ext>
            </a:extLst>
          </p:cNvPr>
          <p:cNvSpPr txBox="1"/>
          <p:nvPr/>
        </p:nvSpPr>
        <p:spPr>
          <a:xfrm>
            <a:off x="4162550" y="3323552"/>
            <a:ext cx="32571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b="0" i="0" dirty="0">
                <a:effectLst/>
                <a:latin typeface="Century Gothic" panose="020B0502020202020204" pitchFamily="34" charset="0"/>
              </a:rPr>
              <a:t>The table above gives a breakdown of the accuracy scores.</a:t>
            </a:r>
          </a:p>
          <a:p>
            <a:pPr algn="l"/>
            <a:endParaRPr lang="en-GB" sz="1200" dirty="0">
              <a:latin typeface="Century Gothic" panose="020B0502020202020204" pitchFamily="34" charset="0"/>
            </a:endParaRPr>
          </a:p>
          <a:p>
            <a:pPr algn="l"/>
            <a:r>
              <a:rPr lang="en-GB" sz="1200" i="0" dirty="0">
                <a:effectLst/>
                <a:latin typeface="Century Gothic" panose="020B0502020202020204" pitchFamily="34" charset="0"/>
              </a:rPr>
              <a:t>The model is able to predict the customers that won’t complete their boking with an </a:t>
            </a:r>
            <a:r>
              <a:rPr lang="en-GB" sz="1200" b="1" i="0" dirty="0">
                <a:effectLst/>
                <a:latin typeface="Century Gothic" panose="020B0502020202020204" pitchFamily="34" charset="0"/>
              </a:rPr>
              <a:t>85%</a:t>
            </a:r>
            <a:r>
              <a:rPr lang="en-GB" sz="1200" i="0" dirty="0">
                <a:effectLst/>
                <a:latin typeface="Century Gothic" panose="020B0502020202020204" pitchFamily="34" charset="0"/>
              </a:rPr>
              <a:t> precision and those likely to complete their booking with </a:t>
            </a:r>
            <a:r>
              <a:rPr lang="en-GB" sz="1200" b="1" i="0" dirty="0">
                <a:effectLst/>
                <a:latin typeface="Century Gothic" panose="020B0502020202020204" pitchFamily="34" charset="0"/>
              </a:rPr>
              <a:t>51%</a:t>
            </a:r>
            <a:r>
              <a:rPr lang="en-GB" sz="1200" i="0" dirty="0">
                <a:effectLst/>
                <a:latin typeface="Century Gothic" panose="020B0502020202020204" pitchFamily="34" charset="0"/>
              </a:rPr>
              <a:t> precision.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155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PREDICTIVE MODEL ON BRITISH AIWAYS BOOKING RECORDS</vt:lpstr>
      <vt:lpstr>Summary of Booking Prediction Model.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Abdulmalikul-mulk Abdulrahman</cp:lastModifiedBy>
  <cp:revision>3</cp:revision>
  <dcterms:created xsi:type="dcterms:W3CDTF">2022-12-06T11:13:27Z</dcterms:created>
  <dcterms:modified xsi:type="dcterms:W3CDTF">2025-04-12T09:56:09Z</dcterms:modified>
</cp:coreProperties>
</file>