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8"/>
  </p:notesMasterIdLst>
  <p:sldIdLst>
    <p:sldId id="256" r:id="rId2"/>
    <p:sldId id="261" r:id="rId3"/>
    <p:sldId id="257"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had Shaikh" initials="FS" lastIdx="1" clrIdx="0">
    <p:extLst>
      <p:ext uri="{19B8F6BF-5375-455C-9EA6-DF929625EA0E}">
        <p15:presenceInfo xmlns:p15="http://schemas.microsoft.com/office/powerpoint/2012/main" userId="S::shaikfah@shernet.sheridancollege.ca::876857d5-e744-4d4e-9b87-acdfa711524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snapToObjects="1">
      <p:cViewPr varScale="1">
        <p:scale>
          <a:sx n="86" d="100"/>
          <a:sy n="86" d="100"/>
        </p:scale>
        <p:origin x="533" y="67"/>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AEFF37-5841-4447-9D5E-82191A7534B0}" type="datetimeFigureOut">
              <a:rPr lang="en-US" smtClean="0"/>
              <a:t>7/29/2021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24F259-6E01-A04D-A829-3C4E6E38FAA2}" type="slidenum">
              <a:rPr lang="en-US" smtClean="0"/>
              <a:t>‹#›</a:t>
            </a:fld>
            <a:endParaRPr lang="en-US"/>
          </a:p>
        </p:txBody>
      </p:sp>
    </p:spTree>
    <p:extLst>
      <p:ext uri="{BB962C8B-B14F-4D97-AF65-F5344CB8AC3E}">
        <p14:creationId xmlns:p14="http://schemas.microsoft.com/office/powerpoint/2010/main" val="3843659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24F259-6E01-A04D-A829-3C4E6E38FAA2}" type="slidenum">
              <a:rPr lang="en-US" smtClean="0"/>
              <a:t>2</a:t>
            </a:fld>
            <a:endParaRPr lang="en-US"/>
          </a:p>
        </p:txBody>
      </p:sp>
    </p:spTree>
    <p:extLst>
      <p:ext uri="{BB962C8B-B14F-4D97-AF65-F5344CB8AC3E}">
        <p14:creationId xmlns:p14="http://schemas.microsoft.com/office/powerpoint/2010/main" val="2247417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24F259-6E01-A04D-A829-3C4E6E38FAA2}" type="slidenum">
              <a:rPr lang="en-US" smtClean="0"/>
              <a:t>3</a:t>
            </a:fld>
            <a:endParaRPr lang="en-US"/>
          </a:p>
        </p:txBody>
      </p:sp>
    </p:spTree>
    <p:extLst>
      <p:ext uri="{BB962C8B-B14F-4D97-AF65-F5344CB8AC3E}">
        <p14:creationId xmlns:p14="http://schemas.microsoft.com/office/powerpoint/2010/main" val="2261419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7/29/2021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7/29/2021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7/29/2021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7/29/2021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7/29/2021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7/29/2021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12CB6-29C4-344F-A8DD-1F50036A09C2}"/>
              </a:ext>
            </a:extLst>
          </p:cNvPr>
          <p:cNvSpPr>
            <a:spLocks noGrp="1"/>
          </p:cNvSpPr>
          <p:nvPr>
            <p:ph type="ctrTitle"/>
          </p:nvPr>
        </p:nvSpPr>
        <p:spPr/>
        <p:txBody>
          <a:bodyPr/>
          <a:lstStyle/>
          <a:p>
            <a:r>
              <a:rPr lang="en-US" dirty="0"/>
              <a:t>MY REGIMEN</a:t>
            </a:r>
          </a:p>
        </p:txBody>
      </p:sp>
      <p:pic>
        <p:nvPicPr>
          <p:cNvPr id="4" name="Picture 3">
            <a:extLst>
              <a:ext uri="{FF2B5EF4-FFF2-40B4-BE49-F238E27FC236}">
                <a16:creationId xmlns:a16="http://schemas.microsoft.com/office/drawing/2014/main" id="{394B85F4-1E47-D24E-977D-F401C3CB3551}"/>
              </a:ext>
            </a:extLst>
          </p:cNvPr>
          <p:cNvPicPr>
            <a:picLocks noChangeAspect="1"/>
          </p:cNvPicPr>
          <p:nvPr/>
        </p:nvPicPr>
        <p:blipFill>
          <a:blip r:embed="rId2"/>
          <a:stretch>
            <a:fillRect/>
          </a:stretch>
        </p:blipFill>
        <p:spPr>
          <a:xfrm>
            <a:off x="9402704" y="842066"/>
            <a:ext cx="2679700" cy="1397000"/>
          </a:xfrm>
          <a:prstGeom prst="rect">
            <a:avLst/>
          </a:prstGeom>
        </p:spPr>
      </p:pic>
    </p:spTree>
    <p:extLst>
      <p:ext uri="{BB962C8B-B14F-4D97-AF65-F5344CB8AC3E}">
        <p14:creationId xmlns:p14="http://schemas.microsoft.com/office/powerpoint/2010/main" val="1324559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88F9F-9350-2846-9F89-6C8DEA9F6389}"/>
              </a:ext>
            </a:extLst>
          </p:cNvPr>
          <p:cNvSpPr>
            <a:spLocks noGrp="1"/>
          </p:cNvSpPr>
          <p:nvPr>
            <p:ph type="title"/>
          </p:nvPr>
        </p:nvSpPr>
        <p:spPr/>
        <p:txBody>
          <a:bodyPr/>
          <a:lstStyle/>
          <a:p>
            <a:r>
              <a:rPr lang="en-US" dirty="0"/>
              <a:t>Introduction </a:t>
            </a:r>
          </a:p>
        </p:txBody>
      </p:sp>
      <p:sp>
        <p:nvSpPr>
          <p:cNvPr id="6" name="Content Placeholder 5">
            <a:extLst>
              <a:ext uri="{FF2B5EF4-FFF2-40B4-BE49-F238E27FC236}">
                <a16:creationId xmlns:a16="http://schemas.microsoft.com/office/drawing/2014/main" id="{D824400C-97C8-AC4F-94F1-66390C92411F}"/>
              </a:ext>
            </a:extLst>
          </p:cNvPr>
          <p:cNvSpPr>
            <a:spLocks noGrp="1"/>
          </p:cNvSpPr>
          <p:nvPr>
            <p:ph idx="1"/>
          </p:nvPr>
        </p:nvSpPr>
        <p:spPr/>
        <p:txBody>
          <a:bodyPr>
            <a:normAutofit/>
          </a:bodyPr>
          <a:lstStyle/>
          <a:p>
            <a:r>
              <a:rPr lang="en-US" sz="1400" dirty="0"/>
              <a:t>Starting with the home page, which will take you to various places in the application. You can search what you see on our app, if you are a new user or an existing user, you will need to register on the app. you can log in/register on the app to perform skin care related improvement. For surveys, you can also read the blogs of our main contributors to learn more about products. Various options, such as Facebook, Google, Instagram, existing accounts or registration are available on signup page. On the product recommendation page, we can choose to search for a specific product category, which can be filtered and provide the name and price. You can also save any product as a favorite it for future use. Other product and ingredient images are displayed on the product overview page. This page also explains why the product is suitable for buyers. This page contains a list of websites. The website where we can purchase the selected products. This part of the page recommends products similar to your recent search. Customers can see each review and they can also like or dislike the reviews displayed on the screen. Therefore, the application is based to make the search for skincare products simple, easy, and worth it. </a:t>
            </a:r>
          </a:p>
        </p:txBody>
      </p:sp>
    </p:spTree>
    <p:extLst>
      <p:ext uri="{BB962C8B-B14F-4D97-AF65-F5344CB8AC3E}">
        <p14:creationId xmlns:p14="http://schemas.microsoft.com/office/powerpoint/2010/main" val="3585821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EE9F5D7F-1BBC-4096-ADA7-AA9C9E4D28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6D370DD-716B-4528-B475-331F84CEA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3"/>
            <a:ext cx="7052486"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05E352C-1FA7-F44E-BF81-530EE96ED8BD}"/>
              </a:ext>
            </a:extLst>
          </p:cNvPr>
          <p:cNvSpPr>
            <a:spLocks noGrp="1"/>
          </p:cNvSpPr>
          <p:nvPr>
            <p:ph type="title"/>
          </p:nvPr>
        </p:nvSpPr>
        <p:spPr>
          <a:xfrm>
            <a:off x="289248" y="1123837"/>
            <a:ext cx="6451110" cy="1255469"/>
          </a:xfrm>
        </p:spPr>
        <p:txBody>
          <a:bodyPr>
            <a:normAutofit/>
          </a:bodyPr>
          <a:lstStyle/>
          <a:p>
            <a:r>
              <a:rPr lang="en-US" dirty="0"/>
              <a:t>Login Page</a:t>
            </a:r>
          </a:p>
        </p:txBody>
      </p:sp>
      <p:sp>
        <p:nvSpPr>
          <p:cNvPr id="17" name="Content Placeholder 16">
            <a:extLst>
              <a:ext uri="{FF2B5EF4-FFF2-40B4-BE49-F238E27FC236}">
                <a16:creationId xmlns:a16="http://schemas.microsoft.com/office/drawing/2014/main" id="{311F0270-B955-4E34-9056-66844E8AFE99}"/>
              </a:ext>
            </a:extLst>
          </p:cNvPr>
          <p:cNvSpPr>
            <a:spLocks noGrp="1"/>
          </p:cNvSpPr>
          <p:nvPr>
            <p:ph idx="1"/>
          </p:nvPr>
        </p:nvSpPr>
        <p:spPr>
          <a:xfrm>
            <a:off x="289248" y="2510395"/>
            <a:ext cx="6451109" cy="3274586"/>
          </a:xfrm>
        </p:spPr>
        <p:txBody>
          <a:bodyPr anchor="t">
            <a:normAutofit fontScale="92500" lnSpcReduction="10000"/>
          </a:bodyPr>
          <a:lstStyle/>
          <a:p>
            <a:pPr marL="0" indent="0">
              <a:buNone/>
            </a:pPr>
            <a:r>
              <a:rPr lang="en-CA" sz="1000" dirty="0">
                <a:solidFill>
                  <a:srgbClr val="FFFFFF"/>
                </a:solidFill>
              </a:rPr>
              <a:t>What aspects of using prototype were problematic or confusing?</a:t>
            </a:r>
          </a:p>
          <a:p>
            <a:pPr marL="0" indent="0">
              <a:buNone/>
            </a:pPr>
            <a:r>
              <a:rPr lang="en-US" sz="1000" dirty="0">
                <a:solidFill>
                  <a:srgbClr val="FFFFFF"/>
                </a:solidFill>
              </a:rPr>
              <a:t>Everything was well in general, however I couldn't find the sign in button to continue when I entered my username and password.</a:t>
            </a:r>
          </a:p>
          <a:p>
            <a:pPr marL="0" indent="0">
              <a:buNone/>
            </a:pPr>
            <a:r>
              <a:rPr lang="en-CA" sz="1000" dirty="0">
                <a:solidFill>
                  <a:srgbClr val="FFFFFF"/>
                </a:solidFill>
              </a:rPr>
              <a:t>Did you notice any features that you like?</a:t>
            </a:r>
          </a:p>
          <a:p>
            <a:pPr marL="0" indent="0">
              <a:buNone/>
            </a:pPr>
            <a:r>
              <a:rPr lang="en-US" sz="1000" dirty="0">
                <a:solidFill>
                  <a:srgbClr val="FFFFFF"/>
                </a:solidFill>
              </a:rPr>
              <a:t>The most useful aspect of the login page was the ability to log in using social media sites like Facebook, Google, or Instagram. It also helps you save time.</a:t>
            </a:r>
          </a:p>
          <a:p>
            <a:pPr marL="0" indent="0">
              <a:buNone/>
            </a:pPr>
            <a:r>
              <a:rPr lang="en-CA" sz="1000" dirty="0">
                <a:solidFill>
                  <a:srgbClr val="FFFFFF"/>
                </a:solidFill>
              </a:rPr>
              <a:t>Did you notice any features that you dislike?</a:t>
            </a:r>
          </a:p>
          <a:p>
            <a:pPr marL="0" indent="0">
              <a:buNone/>
            </a:pPr>
            <a:r>
              <a:rPr lang="en-US" sz="1000" dirty="0">
                <a:solidFill>
                  <a:srgbClr val="FFFFFF"/>
                </a:solidFill>
              </a:rPr>
              <a:t>very feature on this page was beneficial in its own right and made the process move more smoothly.</a:t>
            </a:r>
          </a:p>
          <a:p>
            <a:pPr marL="0" indent="0">
              <a:buNone/>
            </a:pPr>
            <a:r>
              <a:rPr lang="en-CA" sz="1000" dirty="0">
                <a:solidFill>
                  <a:srgbClr val="FFFFFF"/>
                </a:solidFill>
              </a:rPr>
              <a:t>Were any terms confusing?</a:t>
            </a:r>
          </a:p>
          <a:p>
            <a:pPr marL="0" indent="0">
              <a:buNone/>
            </a:pPr>
            <a:r>
              <a:rPr lang="en-US" sz="1000" dirty="0">
                <a:solidFill>
                  <a:srgbClr val="FFFFFF"/>
                </a:solidFill>
              </a:rPr>
              <a:t>I couldn't find the login button while entering an existing user id.</a:t>
            </a:r>
          </a:p>
          <a:p>
            <a:pPr marL="0" indent="0">
              <a:buNone/>
            </a:pPr>
            <a:r>
              <a:rPr lang="en-CA" sz="1000" dirty="0">
                <a:solidFill>
                  <a:srgbClr val="FFFFFF"/>
                </a:solidFill>
              </a:rPr>
              <a:t>Which interface labels are confusing or require clarification?</a:t>
            </a:r>
          </a:p>
          <a:p>
            <a:pPr marL="0" indent="0">
              <a:buNone/>
            </a:pPr>
            <a:r>
              <a:rPr lang="en-US" sz="1000" dirty="0">
                <a:solidFill>
                  <a:srgbClr val="FFFFFF"/>
                </a:solidFill>
              </a:rPr>
              <a:t>Every interface on this page is well-designed and clearly defines its purpose.</a:t>
            </a:r>
          </a:p>
          <a:p>
            <a:pPr marL="0" indent="0">
              <a:buNone/>
            </a:pPr>
            <a:r>
              <a:rPr lang="en-CA" sz="1000" dirty="0">
                <a:solidFill>
                  <a:srgbClr val="FFFFFF"/>
                </a:solidFill>
              </a:rPr>
              <a:t>Do you have any suggestions for improvement?</a:t>
            </a:r>
          </a:p>
          <a:p>
            <a:pPr marL="0" indent="0">
              <a:buNone/>
            </a:pPr>
            <a:r>
              <a:rPr lang="en-US" sz="1000" dirty="0">
                <a:solidFill>
                  <a:srgbClr val="FFFFFF"/>
                </a:solidFill>
              </a:rPr>
              <a:t>A support desk or a forget username and password tool, in my opinion, should also be included.</a:t>
            </a:r>
          </a:p>
        </p:txBody>
      </p:sp>
      <p:pic>
        <p:nvPicPr>
          <p:cNvPr id="13" name="Content Placeholder 12" descr="Website&#10;&#10;Description automatically generated with medium confidence">
            <a:extLst>
              <a:ext uri="{FF2B5EF4-FFF2-40B4-BE49-F238E27FC236}">
                <a16:creationId xmlns:a16="http://schemas.microsoft.com/office/drawing/2014/main" id="{854A07F5-917A-5342-83C6-E756B35128A7}"/>
              </a:ext>
            </a:extLst>
          </p:cNvPr>
          <p:cNvPicPr>
            <a:picLocks noChangeAspect="1"/>
          </p:cNvPicPr>
          <p:nvPr/>
        </p:nvPicPr>
        <p:blipFill>
          <a:blip r:embed="rId3"/>
          <a:stretch>
            <a:fillRect/>
          </a:stretch>
        </p:blipFill>
        <p:spPr>
          <a:xfrm>
            <a:off x="8209374" y="758953"/>
            <a:ext cx="2465425" cy="5330650"/>
          </a:xfrm>
          <a:prstGeom prst="rect">
            <a:avLst/>
          </a:prstGeom>
        </p:spPr>
      </p:pic>
      <p:sp>
        <p:nvSpPr>
          <p:cNvPr id="38" name="Rectangle 37">
            <a:extLst>
              <a:ext uri="{FF2B5EF4-FFF2-40B4-BE49-F238E27FC236}">
                <a16:creationId xmlns:a16="http://schemas.microsoft.com/office/drawing/2014/main" id="{E79D076F-656A-4CD9-83AD-AF8F4B28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15964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E9F5D7F-1BBC-4096-ADA7-AA9C9E4D28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6D370DD-716B-4528-B475-331F84CEA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3"/>
            <a:ext cx="7052486"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E75C200-DCB6-EF42-A920-832F050C059F}"/>
              </a:ext>
            </a:extLst>
          </p:cNvPr>
          <p:cNvSpPr>
            <a:spLocks noGrp="1"/>
          </p:cNvSpPr>
          <p:nvPr>
            <p:ph type="title"/>
          </p:nvPr>
        </p:nvSpPr>
        <p:spPr>
          <a:xfrm>
            <a:off x="289248" y="1123837"/>
            <a:ext cx="6451110" cy="1255469"/>
          </a:xfrm>
        </p:spPr>
        <p:txBody>
          <a:bodyPr>
            <a:normAutofit/>
          </a:bodyPr>
          <a:lstStyle/>
          <a:p>
            <a:r>
              <a:rPr lang="en-US" dirty="0"/>
              <a:t>Blog Page</a:t>
            </a:r>
          </a:p>
        </p:txBody>
      </p:sp>
      <p:sp>
        <p:nvSpPr>
          <p:cNvPr id="9" name="Content Placeholder 8">
            <a:extLst>
              <a:ext uri="{FF2B5EF4-FFF2-40B4-BE49-F238E27FC236}">
                <a16:creationId xmlns:a16="http://schemas.microsoft.com/office/drawing/2014/main" id="{CB964547-635E-49C6-9C66-46574FAFB017}"/>
              </a:ext>
            </a:extLst>
          </p:cNvPr>
          <p:cNvSpPr>
            <a:spLocks noGrp="1"/>
          </p:cNvSpPr>
          <p:nvPr>
            <p:ph idx="1"/>
          </p:nvPr>
        </p:nvSpPr>
        <p:spPr>
          <a:xfrm>
            <a:off x="289248" y="2510395"/>
            <a:ext cx="6451109" cy="3274586"/>
          </a:xfrm>
        </p:spPr>
        <p:txBody>
          <a:bodyPr anchor="t">
            <a:normAutofit fontScale="92500" lnSpcReduction="20000"/>
          </a:bodyPr>
          <a:lstStyle/>
          <a:p>
            <a:pPr marL="0" indent="0">
              <a:buNone/>
            </a:pPr>
            <a:r>
              <a:rPr lang="en-CA" sz="1000" dirty="0">
                <a:solidFill>
                  <a:srgbClr val="FFFFFF"/>
                </a:solidFill>
              </a:rPr>
              <a:t>What aspects of using prototype were problematic or confusing?</a:t>
            </a:r>
          </a:p>
          <a:p>
            <a:pPr marL="0" indent="0">
              <a:buNone/>
            </a:pPr>
            <a:r>
              <a:rPr lang="en-US" sz="1000" dirty="0">
                <a:solidFill>
                  <a:srgbClr val="FFFFFF"/>
                </a:solidFill>
              </a:rPr>
              <a:t>Each prototype was meticulously crafted and easily navigable.</a:t>
            </a:r>
          </a:p>
          <a:p>
            <a:pPr marL="0" indent="0">
              <a:buNone/>
            </a:pPr>
            <a:r>
              <a:rPr lang="en-CA" sz="1000" dirty="0">
                <a:solidFill>
                  <a:srgbClr val="FFFFFF"/>
                </a:solidFill>
              </a:rPr>
              <a:t>Did you notice any features that you like?</a:t>
            </a:r>
          </a:p>
          <a:p>
            <a:pPr marL="0" indent="0">
              <a:buNone/>
            </a:pPr>
            <a:r>
              <a:rPr lang="en-US" sz="1000" dirty="0">
                <a:solidFill>
                  <a:srgbClr val="FFFFFF"/>
                </a:solidFill>
              </a:rPr>
              <a:t>The ability to share a blog post is uncommon in these kind of apps, and it's something I've always wanted. So having this functionality on the page appealed to me.</a:t>
            </a:r>
          </a:p>
          <a:p>
            <a:pPr marL="0" indent="0">
              <a:buNone/>
            </a:pPr>
            <a:r>
              <a:rPr lang="en-CA" sz="1000" dirty="0">
                <a:solidFill>
                  <a:srgbClr val="FFFFFF"/>
                </a:solidFill>
              </a:rPr>
              <a:t>Did you notice any features that you dislike?</a:t>
            </a:r>
          </a:p>
          <a:p>
            <a:pPr marL="0" indent="0">
              <a:buNone/>
            </a:pPr>
            <a:r>
              <a:rPr lang="en-US" sz="1000" dirty="0">
                <a:solidFill>
                  <a:srgbClr val="FFFFFF"/>
                </a:solidFill>
              </a:rPr>
              <a:t>I couldn't figure out where to click on the page to see the entire blog. Because Nicki Minaj wrote in her blog, "read the blog below and discover yourself," I struggled with that.</a:t>
            </a:r>
          </a:p>
          <a:p>
            <a:pPr marL="0" indent="0">
              <a:buNone/>
            </a:pPr>
            <a:r>
              <a:rPr lang="en-CA" sz="1000" dirty="0">
                <a:solidFill>
                  <a:srgbClr val="FFFFFF"/>
                </a:solidFill>
              </a:rPr>
              <a:t>Were any terms confusing?</a:t>
            </a:r>
          </a:p>
          <a:p>
            <a:pPr marL="0" indent="0">
              <a:buNone/>
            </a:pPr>
            <a:r>
              <a:rPr lang="en-US" sz="1000" dirty="0">
                <a:solidFill>
                  <a:srgbClr val="FFFFFF"/>
                </a:solidFill>
              </a:rPr>
              <a:t>The most perplexing term I encountered was reading the entire blog.</a:t>
            </a:r>
          </a:p>
          <a:p>
            <a:pPr marL="0" indent="0">
              <a:buNone/>
            </a:pPr>
            <a:r>
              <a:rPr lang="en-CA" sz="1000" dirty="0">
                <a:solidFill>
                  <a:srgbClr val="FFFFFF"/>
                </a:solidFill>
              </a:rPr>
              <a:t>Which interface labels are confusing or require clarification?</a:t>
            </a:r>
          </a:p>
          <a:p>
            <a:pPr marL="0" indent="0">
              <a:buNone/>
            </a:pPr>
            <a:r>
              <a:rPr lang="en-US" sz="1000" dirty="0">
                <a:solidFill>
                  <a:srgbClr val="FFFFFF"/>
                </a:solidFill>
              </a:rPr>
              <a:t>They can include a brief description of the blogger, such as whether he or she is a user or a specialist.</a:t>
            </a:r>
          </a:p>
          <a:p>
            <a:pPr marL="0" indent="0">
              <a:buNone/>
            </a:pPr>
            <a:r>
              <a:rPr lang="en-CA" sz="1000" dirty="0">
                <a:solidFill>
                  <a:srgbClr val="FFFFFF"/>
                </a:solidFill>
              </a:rPr>
              <a:t>Do you have any suggestions for improvement?</a:t>
            </a:r>
          </a:p>
          <a:p>
            <a:pPr marL="0" indent="0">
              <a:buNone/>
            </a:pPr>
            <a:r>
              <a:rPr lang="en-US" sz="1000" dirty="0">
                <a:solidFill>
                  <a:srgbClr val="FFFFFF"/>
                </a:solidFill>
              </a:rPr>
              <a:t>They should also include a function that allows users to like or dislike individual blogs.</a:t>
            </a:r>
          </a:p>
        </p:txBody>
      </p:sp>
      <p:pic>
        <p:nvPicPr>
          <p:cNvPr id="5" name="Content Placeholder 4" descr="Graphical user interface, application&#10;&#10;Description automatically generated">
            <a:extLst>
              <a:ext uri="{FF2B5EF4-FFF2-40B4-BE49-F238E27FC236}">
                <a16:creationId xmlns:a16="http://schemas.microsoft.com/office/drawing/2014/main" id="{DEA971FC-B4EF-2546-9258-CDCB7BE3703B}"/>
              </a:ext>
            </a:extLst>
          </p:cNvPr>
          <p:cNvPicPr>
            <a:picLocks noChangeAspect="1"/>
          </p:cNvPicPr>
          <p:nvPr/>
        </p:nvPicPr>
        <p:blipFill>
          <a:blip r:embed="rId2"/>
          <a:stretch>
            <a:fillRect/>
          </a:stretch>
        </p:blipFill>
        <p:spPr>
          <a:xfrm>
            <a:off x="8209374" y="758953"/>
            <a:ext cx="2465425" cy="5330650"/>
          </a:xfrm>
          <a:prstGeom prst="rect">
            <a:avLst/>
          </a:prstGeom>
        </p:spPr>
      </p:pic>
      <p:sp>
        <p:nvSpPr>
          <p:cNvPr id="21" name="Rectangle 20">
            <a:extLst>
              <a:ext uri="{FF2B5EF4-FFF2-40B4-BE49-F238E27FC236}">
                <a16:creationId xmlns:a16="http://schemas.microsoft.com/office/drawing/2014/main" id="{E79D076F-656A-4CD9-83AD-AF8F4B28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67669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E9F5D7F-1BBC-4096-ADA7-AA9C9E4D28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6D370DD-716B-4528-B475-331F84CEA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3"/>
            <a:ext cx="7052486"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17C42BB-C84C-C042-B827-4883BFD28A9B}"/>
              </a:ext>
            </a:extLst>
          </p:cNvPr>
          <p:cNvSpPr>
            <a:spLocks noGrp="1"/>
          </p:cNvSpPr>
          <p:nvPr>
            <p:ph type="title"/>
          </p:nvPr>
        </p:nvSpPr>
        <p:spPr>
          <a:xfrm>
            <a:off x="289248" y="1123837"/>
            <a:ext cx="6451110" cy="1255469"/>
          </a:xfrm>
        </p:spPr>
        <p:txBody>
          <a:bodyPr>
            <a:normAutofit/>
          </a:bodyPr>
          <a:lstStyle/>
          <a:p>
            <a:r>
              <a:rPr lang="en-US" dirty="0"/>
              <a:t>Product Recommendation </a:t>
            </a:r>
          </a:p>
        </p:txBody>
      </p:sp>
      <p:sp>
        <p:nvSpPr>
          <p:cNvPr id="9" name="Content Placeholder 8">
            <a:extLst>
              <a:ext uri="{FF2B5EF4-FFF2-40B4-BE49-F238E27FC236}">
                <a16:creationId xmlns:a16="http://schemas.microsoft.com/office/drawing/2014/main" id="{EE35D35D-267F-4F54-AA7B-573D5CBF129F}"/>
              </a:ext>
            </a:extLst>
          </p:cNvPr>
          <p:cNvSpPr>
            <a:spLocks noGrp="1"/>
          </p:cNvSpPr>
          <p:nvPr>
            <p:ph idx="1"/>
          </p:nvPr>
        </p:nvSpPr>
        <p:spPr>
          <a:xfrm>
            <a:off x="289248" y="2510395"/>
            <a:ext cx="6451109" cy="3274586"/>
          </a:xfrm>
        </p:spPr>
        <p:txBody>
          <a:bodyPr anchor="t">
            <a:normAutofit lnSpcReduction="10000"/>
          </a:bodyPr>
          <a:lstStyle/>
          <a:p>
            <a:pPr marL="0" indent="0">
              <a:buNone/>
            </a:pPr>
            <a:r>
              <a:rPr lang="en-CA" sz="1000" dirty="0">
                <a:solidFill>
                  <a:srgbClr val="FFFFFF"/>
                </a:solidFill>
              </a:rPr>
              <a:t>What aspects of using prototype were problematic or confusing?</a:t>
            </a:r>
          </a:p>
          <a:p>
            <a:pPr marL="0" indent="0">
              <a:buNone/>
            </a:pPr>
            <a:r>
              <a:rPr lang="en-CA" sz="1000" dirty="0">
                <a:solidFill>
                  <a:srgbClr val="FFFFFF"/>
                </a:solidFill>
              </a:rPr>
              <a:t>None of the aspect here was confusing to me.</a:t>
            </a:r>
          </a:p>
          <a:p>
            <a:pPr marL="0" indent="0">
              <a:buNone/>
            </a:pPr>
            <a:r>
              <a:rPr lang="en-CA" sz="1000" dirty="0">
                <a:solidFill>
                  <a:srgbClr val="FFFFFF"/>
                </a:solidFill>
              </a:rPr>
              <a:t>Did you notice any features that you like?</a:t>
            </a:r>
          </a:p>
          <a:p>
            <a:pPr marL="0" indent="0">
              <a:buNone/>
            </a:pPr>
            <a:r>
              <a:rPr lang="en-US" sz="1000" dirty="0">
                <a:solidFill>
                  <a:srgbClr val="FFFFFF"/>
                </a:solidFill>
              </a:rPr>
              <a:t>The ability to like the product is a standout feature.</a:t>
            </a:r>
            <a:r>
              <a:rPr lang="en-CA" sz="1000" dirty="0">
                <a:solidFill>
                  <a:srgbClr val="FFFFFF"/>
                </a:solidFill>
              </a:rPr>
              <a:t>Did you notice any features that you dislike?</a:t>
            </a:r>
          </a:p>
          <a:p>
            <a:pPr marL="0" indent="0">
              <a:buNone/>
            </a:pPr>
            <a:r>
              <a:rPr lang="en-US" sz="1000" dirty="0">
                <a:solidFill>
                  <a:srgbClr val="FFFFFF"/>
                </a:solidFill>
              </a:rPr>
              <a:t>The tab in which we have the choice to select product type, in my opinion, should be replaced with product brand because brand is the most important factor in skin care.</a:t>
            </a:r>
          </a:p>
          <a:p>
            <a:pPr marL="0" indent="0">
              <a:buNone/>
            </a:pPr>
            <a:r>
              <a:rPr lang="en-CA" sz="1000" dirty="0">
                <a:solidFill>
                  <a:srgbClr val="FFFFFF"/>
                </a:solidFill>
              </a:rPr>
              <a:t>Were any terms confusing?</a:t>
            </a:r>
          </a:p>
          <a:p>
            <a:pPr marL="0" indent="0">
              <a:buNone/>
            </a:pPr>
            <a:r>
              <a:rPr lang="en-US" sz="1000" dirty="0">
                <a:solidFill>
                  <a:srgbClr val="FFFFFF"/>
                </a:solidFill>
              </a:rPr>
              <a:t>No, each and every function was straightforward to use and navigate</a:t>
            </a:r>
          </a:p>
          <a:p>
            <a:pPr marL="0" indent="0">
              <a:buNone/>
            </a:pPr>
            <a:r>
              <a:rPr lang="en-CA" sz="1000" dirty="0">
                <a:solidFill>
                  <a:srgbClr val="FFFFFF"/>
                </a:solidFill>
              </a:rPr>
              <a:t>Which interface labels are confusing or require clarification?</a:t>
            </a:r>
          </a:p>
          <a:p>
            <a:pPr marL="0" indent="0">
              <a:buNone/>
            </a:pPr>
            <a:r>
              <a:rPr lang="en-US" sz="1000" dirty="0">
                <a:solidFill>
                  <a:srgbClr val="FFFFFF"/>
                </a:solidFill>
              </a:rPr>
              <a:t>They can place a review underneath the stars to indicate how many reviews it has.</a:t>
            </a:r>
          </a:p>
          <a:p>
            <a:pPr marL="0" indent="0">
              <a:buNone/>
            </a:pPr>
            <a:r>
              <a:rPr lang="en-CA" sz="1000" dirty="0">
                <a:solidFill>
                  <a:srgbClr val="FFFFFF"/>
                </a:solidFill>
              </a:rPr>
              <a:t>Do you have any suggestions for improvement?</a:t>
            </a:r>
          </a:p>
          <a:p>
            <a:pPr marL="0" indent="0">
              <a:buNone/>
            </a:pPr>
            <a:r>
              <a:rPr lang="en-US" sz="1000" dirty="0">
                <a:solidFill>
                  <a:srgbClr val="FFFFFF"/>
                </a:solidFill>
              </a:rPr>
              <a:t>The tab above the filter can be merged with the filter, and top company brand names can be added. Because we can leverage the filter tool after choosing a brand, which is more significant while looking at products for skin improvement.</a:t>
            </a:r>
            <a:endParaRPr lang="en-CA" sz="1000" dirty="0">
              <a:solidFill>
                <a:srgbClr val="FFFFFF"/>
              </a:solidFill>
            </a:endParaRPr>
          </a:p>
          <a:p>
            <a:endParaRPr lang="en-US" sz="1000" dirty="0">
              <a:solidFill>
                <a:srgbClr val="FFFFFF"/>
              </a:solidFill>
            </a:endParaRPr>
          </a:p>
        </p:txBody>
      </p:sp>
      <p:pic>
        <p:nvPicPr>
          <p:cNvPr id="5" name="Content Placeholder 4" descr="A picture containing shape&#10;&#10;Description automatically generated">
            <a:extLst>
              <a:ext uri="{FF2B5EF4-FFF2-40B4-BE49-F238E27FC236}">
                <a16:creationId xmlns:a16="http://schemas.microsoft.com/office/drawing/2014/main" id="{0BF1C31B-2D57-6B47-8266-FAE582FBD2A3}"/>
              </a:ext>
            </a:extLst>
          </p:cNvPr>
          <p:cNvPicPr>
            <a:picLocks noChangeAspect="1"/>
          </p:cNvPicPr>
          <p:nvPr/>
        </p:nvPicPr>
        <p:blipFill>
          <a:blip r:embed="rId2"/>
          <a:stretch>
            <a:fillRect/>
          </a:stretch>
        </p:blipFill>
        <p:spPr>
          <a:xfrm>
            <a:off x="8655816" y="758953"/>
            <a:ext cx="1572542" cy="5330650"/>
          </a:xfrm>
          <a:prstGeom prst="rect">
            <a:avLst/>
          </a:prstGeom>
        </p:spPr>
      </p:pic>
      <p:sp>
        <p:nvSpPr>
          <p:cNvPr id="21" name="Rectangle 20">
            <a:extLst>
              <a:ext uri="{FF2B5EF4-FFF2-40B4-BE49-F238E27FC236}">
                <a16:creationId xmlns:a16="http://schemas.microsoft.com/office/drawing/2014/main" id="{E79D076F-656A-4CD9-83AD-AF8F4B28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56771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E9F5D7F-1BBC-4096-ADA7-AA9C9E4D28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6D370DD-716B-4528-B475-331F84CEA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3"/>
            <a:ext cx="7052486"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860EDD5-957B-AB42-AE39-06C44BD7C115}"/>
              </a:ext>
            </a:extLst>
          </p:cNvPr>
          <p:cNvSpPr>
            <a:spLocks noGrp="1"/>
          </p:cNvSpPr>
          <p:nvPr>
            <p:ph type="title"/>
          </p:nvPr>
        </p:nvSpPr>
        <p:spPr>
          <a:xfrm>
            <a:off x="289248" y="1123837"/>
            <a:ext cx="6451110" cy="1255469"/>
          </a:xfrm>
        </p:spPr>
        <p:txBody>
          <a:bodyPr>
            <a:normAutofit/>
          </a:bodyPr>
          <a:lstStyle/>
          <a:p>
            <a:r>
              <a:rPr lang="en-US" dirty="0"/>
              <a:t>Product Review</a:t>
            </a:r>
          </a:p>
        </p:txBody>
      </p:sp>
      <p:sp>
        <p:nvSpPr>
          <p:cNvPr id="9" name="Content Placeholder 8">
            <a:extLst>
              <a:ext uri="{FF2B5EF4-FFF2-40B4-BE49-F238E27FC236}">
                <a16:creationId xmlns:a16="http://schemas.microsoft.com/office/drawing/2014/main" id="{24354D2A-7054-4AFB-956E-10114690BB0F}"/>
              </a:ext>
            </a:extLst>
          </p:cNvPr>
          <p:cNvSpPr>
            <a:spLocks noGrp="1"/>
          </p:cNvSpPr>
          <p:nvPr>
            <p:ph idx="1"/>
          </p:nvPr>
        </p:nvSpPr>
        <p:spPr>
          <a:xfrm>
            <a:off x="289248" y="2510395"/>
            <a:ext cx="6451109" cy="3274586"/>
          </a:xfrm>
        </p:spPr>
        <p:txBody>
          <a:bodyPr anchor="t">
            <a:normAutofit lnSpcReduction="10000"/>
          </a:bodyPr>
          <a:lstStyle/>
          <a:p>
            <a:pPr marL="0" indent="0">
              <a:buNone/>
            </a:pPr>
            <a:r>
              <a:rPr lang="en-CA" sz="1000" dirty="0">
                <a:solidFill>
                  <a:srgbClr val="FFFFFF"/>
                </a:solidFill>
              </a:rPr>
              <a:t>What aspects of using prototype were problematic or confusing?</a:t>
            </a:r>
          </a:p>
          <a:p>
            <a:pPr marL="0" indent="0">
              <a:buNone/>
            </a:pPr>
            <a:r>
              <a:rPr lang="en-US" sz="1000" dirty="0">
                <a:solidFill>
                  <a:srgbClr val="FFFFFF"/>
                </a:solidFill>
              </a:rPr>
              <a:t>Got a difficulty in liking or saving and purchasing the product at the time of review from that specific page at that time?</a:t>
            </a:r>
          </a:p>
          <a:p>
            <a:pPr marL="0" indent="0">
              <a:buNone/>
            </a:pPr>
            <a:r>
              <a:rPr lang="en-CA" sz="1000" dirty="0">
                <a:solidFill>
                  <a:srgbClr val="FFFFFF"/>
                </a:solidFill>
              </a:rPr>
              <a:t>Did you notice any features that you like?</a:t>
            </a:r>
          </a:p>
          <a:p>
            <a:pPr marL="0" indent="0">
              <a:buNone/>
            </a:pPr>
            <a:r>
              <a:rPr lang="en-US" sz="1000" dirty="0">
                <a:solidFill>
                  <a:srgbClr val="FFFFFF"/>
                </a:solidFill>
              </a:rPr>
              <a:t>Showing more products that are comparable to this one provides a large selection from which to choose.</a:t>
            </a:r>
          </a:p>
          <a:p>
            <a:pPr marL="0" indent="0">
              <a:buNone/>
            </a:pPr>
            <a:r>
              <a:rPr lang="en-CA" sz="1000" dirty="0">
                <a:solidFill>
                  <a:srgbClr val="FFFFFF"/>
                </a:solidFill>
              </a:rPr>
              <a:t>Did you notice any features that you dislike?</a:t>
            </a:r>
          </a:p>
          <a:p>
            <a:pPr marL="0" indent="0">
              <a:buNone/>
            </a:pPr>
            <a:r>
              <a:rPr lang="en-US" sz="1000" dirty="0">
                <a:solidFill>
                  <a:srgbClr val="FFFFFF"/>
                </a:solidFill>
              </a:rPr>
              <a:t>No, the product review page is well-designed and includes all specifications.</a:t>
            </a:r>
          </a:p>
          <a:p>
            <a:pPr marL="0" indent="0">
              <a:buNone/>
            </a:pPr>
            <a:r>
              <a:rPr lang="en-CA" sz="1000" dirty="0">
                <a:solidFill>
                  <a:srgbClr val="FFFFFF"/>
                </a:solidFill>
              </a:rPr>
              <a:t>Were any terms confusing?</a:t>
            </a:r>
          </a:p>
          <a:p>
            <a:pPr marL="0" indent="0">
              <a:buNone/>
            </a:pPr>
            <a:r>
              <a:rPr lang="en-US" sz="1000" dirty="0">
                <a:solidFill>
                  <a:srgbClr val="FFFFFF"/>
                </a:solidFill>
              </a:rPr>
              <a:t>No, everything went off without a hitch</a:t>
            </a:r>
          </a:p>
          <a:p>
            <a:pPr marL="0" indent="0">
              <a:buNone/>
            </a:pPr>
            <a:r>
              <a:rPr lang="en-US" sz="1000" dirty="0">
                <a:solidFill>
                  <a:srgbClr val="FFFFFF"/>
                </a:solidFill>
              </a:rPr>
              <a:t>.</a:t>
            </a:r>
            <a:r>
              <a:rPr lang="en-CA" sz="1000" dirty="0">
                <a:solidFill>
                  <a:srgbClr val="FFFFFF"/>
                </a:solidFill>
              </a:rPr>
              <a:t>Which interface labels are confusing or require clarification?</a:t>
            </a:r>
          </a:p>
          <a:p>
            <a:pPr marL="0" indent="0">
              <a:buNone/>
            </a:pPr>
            <a:r>
              <a:rPr lang="en-US" sz="1000" dirty="0">
                <a:solidFill>
                  <a:srgbClr val="FFFFFF"/>
                </a:solidFill>
              </a:rPr>
              <a:t>Each interface on this page is adequately specified and explains how to use it.</a:t>
            </a:r>
          </a:p>
          <a:p>
            <a:pPr marL="0" indent="0">
              <a:buNone/>
            </a:pPr>
            <a:r>
              <a:rPr lang="en-CA" sz="1000" dirty="0">
                <a:solidFill>
                  <a:srgbClr val="FFFFFF"/>
                </a:solidFill>
              </a:rPr>
              <a:t>Do you have any suggestions for improvement?</a:t>
            </a:r>
          </a:p>
          <a:p>
            <a:pPr marL="0" indent="0">
              <a:buNone/>
            </a:pPr>
            <a:r>
              <a:rPr lang="en-US" sz="1000" dirty="0">
                <a:solidFill>
                  <a:srgbClr val="FFFFFF"/>
                </a:solidFill>
              </a:rPr>
              <a:t>They can add a feature to like the product being reviewed at the time, or they can just add it to their cart or purchase it.</a:t>
            </a:r>
          </a:p>
        </p:txBody>
      </p:sp>
      <p:pic>
        <p:nvPicPr>
          <p:cNvPr id="5" name="Content Placeholder 4" descr="Graphical user interface, application, website&#10;&#10;Description automatically generated">
            <a:extLst>
              <a:ext uri="{FF2B5EF4-FFF2-40B4-BE49-F238E27FC236}">
                <a16:creationId xmlns:a16="http://schemas.microsoft.com/office/drawing/2014/main" id="{EFD63126-B368-2A45-9009-09A7F26CDF7E}"/>
              </a:ext>
            </a:extLst>
          </p:cNvPr>
          <p:cNvPicPr>
            <a:picLocks noChangeAspect="1"/>
          </p:cNvPicPr>
          <p:nvPr/>
        </p:nvPicPr>
        <p:blipFill>
          <a:blip r:embed="rId2"/>
          <a:stretch>
            <a:fillRect/>
          </a:stretch>
        </p:blipFill>
        <p:spPr>
          <a:xfrm>
            <a:off x="8835725" y="758953"/>
            <a:ext cx="1212723" cy="5330650"/>
          </a:xfrm>
          <a:prstGeom prst="rect">
            <a:avLst/>
          </a:prstGeom>
        </p:spPr>
      </p:pic>
      <p:sp>
        <p:nvSpPr>
          <p:cNvPr id="21" name="Rectangle 20">
            <a:extLst>
              <a:ext uri="{FF2B5EF4-FFF2-40B4-BE49-F238E27FC236}">
                <a16:creationId xmlns:a16="http://schemas.microsoft.com/office/drawing/2014/main" id="{E79D076F-656A-4CD9-83AD-AF8F4B28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681689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119</TotalTime>
  <Words>942</Words>
  <Application>Microsoft Office PowerPoint</Application>
  <PresentationFormat>Widescreen</PresentationFormat>
  <Paragraphs>56</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Corbel</vt:lpstr>
      <vt:lpstr>Wingdings 2</vt:lpstr>
      <vt:lpstr>Frame</vt:lpstr>
      <vt:lpstr>MY REGIMEN</vt:lpstr>
      <vt:lpstr>Introduction </vt:lpstr>
      <vt:lpstr>Login Page</vt:lpstr>
      <vt:lpstr>Blog Page</vt:lpstr>
      <vt:lpstr>Product Recommendation </vt:lpstr>
      <vt:lpstr>Product 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REGIMEN</dc:title>
  <dc:creator>Fahad Shaikh</dc:creator>
  <cp:lastModifiedBy>Abhilakshay Badhan</cp:lastModifiedBy>
  <cp:revision>7</cp:revision>
  <dcterms:created xsi:type="dcterms:W3CDTF">2021-07-28T18:16:19Z</dcterms:created>
  <dcterms:modified xsi:type="dcterms:W3CDTF">2021-07-29T20:02:17Z</dcterms:modified>
</cp:coreProperties>
</file>