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457200" y="594360"/>
            <a:ext cx="3199680" cy="228528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hidden="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hidden="1"/>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CustomShape 4"/>
          <p:cNvSpPr/>
          <p:nvPr/>
        </p:nvSpPr>
        <p:spPr>
          <a:xfrm>
            <a:off x="0" y="0"/>
            <a:ext cx="4050000" cy="685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5"/>
          <p:cNvSpPr/>
          <p:nvPr/>
        </p:nvSpPr>
        <p:spPr>
          <a:xfrm>
            <a:off x="4039920" y="0"/>
            <a:ext cx="6336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9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github.com/Ammeister/SupportGitGithub" TargetMode="Externa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fr.wikipedia.org/wiki/Pair-&#224;-pair" TargetMode="External"/><Relationship Id="rId2" Type="http://schemas.openxmlformats.org/officeDocument/2006/relationships/hyperlink" Target="https://fr.wikipedia.org/wiki/Somme_de_contr&#244;l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523880" y="1122480"/>
            <a:ext cx="9143280" cy="230580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1" i="1" lang="de-DE" sz="8000" spc="-52" strike="noStrike">
                <a:solidFill>
                  <a:srgbClr val="262626"/>
                </a:solidFill>
                <a:latin typeface="Calibri Light"/>
              </a:rPr>
              <a:t>Git et Github</a:t>
            </a:r>
            <a:endParaRPr b="0" lang="fr-FR" sz="8000" spc="-1" strike="noStrike">
              <a:latin typeface="Arial"/>
            </a:endParaRPr>
          </a:p>
        </p:txBody>
      </p:sp>
      <p:sp>
        <p:nvSpPr>
          <p:cNvPr id="129" name="CustomShape 2"/>
          <p:cNvSpPr/>
          <p:nvPr/>
        </p:nvSpPr>
        <p:spPr>
          <a:xfrm>
            <a:off x="1100160" y="4455720"/>
            <a:ext cx="10057680" cy="1142280"/>
          </a:xfrm>
          <a:prstGeom prst="rect">
            <a:avLst/>
          </a:prstGeom>
          <a:noFill/>
          <a:ln>
            <a:noFill/>
          </a:ln>
        </p:spPr>
        <p:style>
          <a:lnRef idx="0"/>
          <a:fillRef idx="0"/>
          <a:effectRef idx="0"/>
          <a:fontRef idx="minor"/>
        </p:style>
        <p:txBody>
          <a:bodyPr lIns="90000" rIns="90000" tIns="45000" bIns="45000">
            <a:normAutofit fontScale="61000"/>
          </a:bodyPr>
          <a:p>
            <a:pPr algn="ctr">
              <a:lnSpc>
                <a:spcPct val="90000"/>
              </a:lnSpc>
              <a:spcBef>
                <a:spcPts val="1199"/>
              </a:spcBef>
              <a:spcAft>
                <a:spcPts val="201"/>
              </a:spcAft>
              <a:tabLst>
                <a:tab algn="l" pos="0"/>
              </a:tabLst>
            </a:pPr>
            <a:r>
              <a:rPr b="0" lang="de-DE" sz="2400" spc="197" strike="noStrike" cap="all">
                <a:solidFill>
                  <a:srgbClr val="637052"/>
                </a:solidFill>
                <a:latin typeface="Calibri Light"/>
              </a:rPr>
              <a:t>Git, un LOGICIEL DE GESTION DE VERSIONS DÉCENTRALISÉ</a:t>
            </a:r>
            <a:endParaRPr b="0" lang="fr-FR" sz="2400" spc="-1" strike="noStrike">
              <a:latin typeface="Arial"/>
            </a:endParaRPr>
          </a:p>
          <a:p>
            <a:pPr algn="ctr">
              <a:lnSpc>
                <a:spcPct val="90000"/>
              </a:lnSpc>
              <a:spcBef>
                <a:spcPts val="1199"/>
              </a:spcBef>
              <a:spcAft>
                <a:spcPts val="201"/>
              </a:spcAft>
              <a:tabLst>
                <a:tab algn="l" pos="0"/>
              </a:tabLst>
            </a:pPr>
            <a:r>
              <a:rPr b="0" lang="de-DE" sz="2400" spc="197" strike="noStrike" cap="all">
                <a:solidFill>
                  <a:srgbClr val="637052"/>
                </a:solidFill>
                <a:latin typeface="Calibri Light"/>
              </a:rPr>
              <a:t>Github, Un service web d‘hébergement et de gestion de developpement git</a:t>
            </a:r>
            <a:endParaRPr b="0" lang="fr-FR" sz="2400" spc="-1" strike="noStrike">
              <a:latin typeface="Arial"/>
            </a:endParaRPr>
          </a:p>
        </p:txBody>
      </p:sp>
      <p:pic>
        <p:nvPicPr>
          <p:cNvPr id="130" name="Grafik 4" descr=""/>
          <p:cNvPicPr/>
          <p:nvPr/>
        </p:nvPicPr>
        <p:blipFill>
          <a:blip r:embed="rId1"/>
          <a:stretch/>
        </p:blipFill>
        <p:spPr>
          <a:xfrm>
            <a:off x="1100160" y="651240"/>
            <a:ext cx="1713960" cy="932760"/>
          </a:xfrm>
          <a:prstGeom prst="rect">
            <a:avLst/>
          </a:prstGeom>
          <a:ln>
            <a:noFill/>
          </a:ln>
        </p:spPr>
      </p:pic>
      <p:pic>
        <p:nvPicPr>
          <p:cNvPr id="131" name="Picture 2" descr="Description de l'image Git-logo.svg."/>
          <p:cNvPicPr/>
          <p:nvPr/>
        </p:nvPicPr>
        <p:blipFill>
          <a:blip r:embed="rId2"/>
          <a:stretch/>
        </p:blipFill>
        <p:spPr>
          <a:xfrm>
            <a:off x="5018040" y="655560"/>
            <a:ext cx="2221920" cy="928080"/>
          </a:xfrm>
          <a:prstGeom prst="rect">
            <a:avLst/>
          </a:prstGeom>
          <a:ln>
            <a:noFill/>
          </a:ln>
        </p:spPr>
      </p:pic>
      <p:pic>
        <p:nvPicPr>
          <p:cNvPr id="132" name="Picture 4" descr="GitHub Logo - Marques et logos: histoire et signification | PNG"/>
          <p:cNvPicPr/>
          <p:nvPr/>
        </p:nvPicPr>
        <p:blipFill>
          <a:blip r:embed="rId3"/>
          <a:stretch/>
        </p:blipFill>
        <p:spPr>
          <a:xfrm>
            <a:off x="9509760" y="656280"/>
            <a:ext cx="1648080" cy="9316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594360"/>
            <a:ext cx="3199680" cy="10911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rPr>
              <a:t>Travailler sur une branche</a:t>
            </a:r>
            <a:endParaRPr b="0" lang="fr-FR" sz="3600" spc="-1" strike="noStrike">
              <a:latin typeface="Arial"/>
            </a:endParaRPr>
          </a:p>
        </p:txBody>
      </p:sp>
      <p:pic>
        <p:nvPicPr>
          <p:cNvPr id="165" name="Inhaltsplatzhalter 4" descr=""/>
          <p:cNvPicPr/>
          <p:nvPr/>
        </p:nvPicPr>
        <p:blipFill>
          <a:blip r:embed="rId1"/>
          <a:srcRect l="26456" t="0" r="1479" b="0"/>
          <a:stretch/>
        </p:blipFill>
        <p:spPr>
          <a:xfrm>
            <a:off x="5821920" y="1284480"/>
            <a:ext cx="4433760" cy="1091160"/>
          </a:xfrm>
          <a:prstGeom prst="rect">
            <a:avLst/>
          </a:prstGeom>
          <a:ln>
            <a:noFill/>
          </a:ln>
        </p:spPr>
      </p:pic>
      <p:sp>
        <p:nvSpPr>
          <p:cNvPr id="166" name="CustomShape 2"/>
          <p:cNvSpPr/>
          <p:nvPr/>
        </p:nvSpPr>
        <p:spPr>
          <a:xfrm>
            <a:off x="457200" y="1870920"/>
            <a:ext cx="3199680" cy="44337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rPr>
              <a:t>Rendez vous au lien suivant : </a:t>
            </a:r>
            <a:r>
              <a:rPr b="0" lang="de-DE" sz="1500" spc="-1" strike="noStrike" u="sng">
                <a:solidFill>
                  <a:srgbClr val="2998e3"/>
                </a:solidFill>
                <a:uFillTx/>
                <a:latin typeface="Calibri"/>
                <a:hlinkClick r:id="rId2"/>
              </a:rPr>
              <a:t>https://github.com/Ammeister/SupportGitGithub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Cliquez sur </a:t>
            </a:r>
            <a:r>
              <a:rPr b="0" i="1" lang="de-DE" sz="1500" spc="-1" strike="noStrike">
                <a:solidFill>
                  <a:srgbClr val="ffffff"/>
                </a:solidFill>
                <a:latin typeface="Calibri"/>
              </a:rPr>
              <a:t>Fork</a:t>
            </a:r>
            <a:r>
              <a:rPr b="0" lang="de-DE" sz="1500" spc="-1" strike="noStrike">
                <a:solidFill>
                  <a:srgbClr val="ffffff"/>
                </a:solidFill>
                <a:latin typeface="Calibri"/>
              </a:rPr>
              <a:t> pour créer un </a:t>
            </a:r>
            <a:r>
              <a:rPr b="0" i="1" lang="de-DE" sz="1500" spc="-1" strike="noStrike">
                <a:solidFill>
                  <a:srgbClr val="ffffff"/>
                </a:solidFill>
                <a:latin typeface="Calibri"/>
              </a:rPr>
              <a:t>fork</a:t>
            </a:r>
            <a:r>
              <a:rPr b="0" lang="de-DE" sz="1500" spc="-1" strike="noStrike">
                <a:solidFill>
                  <a:srgbClr val="ffffff"/>
                </a:solidFill>
                <a:latin typeface="Calibri"/>
              </a:rPr>
              <a:t> (une branche). Il apparait désormais dans la liste de vos  repository et vous pouvez travailler dessus comme n‘importe quel autre dépot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Si votre dépôt distant est un </a:t>
            </a:r>
            <a:r>
              <a:rPr b="0" i="1" lang="de-DE" sz="1500" spc="-1" strike="noStrike">
                <a:solidFill>
                  <a:srgbClr val="ffffff"/>
                </a:solidFill>
                <a:latin typeface="Calibri"/>
              </a:rPr>
              <a:t>fork</a:t>
            </a:r>
            <a:r>
              <a:rPr b="0" lang="de-DE" sz="1500" spc="-1" strike="noStrike">
                <a:solidFill>
                  <a:srgbClr val="ffffff"/>
                </a:solidFill>
                <a:latin typeface="Calibri"/>
              </a:rPr>
              <a:t>, la branche </a:t>
            </a:r>
            <a:r>
              <a:rPr b="0" i="1" lang="de-DE" sz="1500" spc="-1" strike="noStrike">
                <a:solidFill>
                  <a:srgbClr val="ffffff"/>
                </a:solidFill>
                <a:latin typeface="Calibri"/>
              </a:rPr>
              <a:t>main</a:t>
            </a:r>
            <a:r>
              <a:rPr b="0" lang="de-DE" sz="1500" spc="-1" strike="noStrike">
                <a:solidFill>
                  <a:srgbClr val="ffffff"/>
                </a:solidFill>
                <a:latin typeface="Calibri"/>
              </a:rPr>
              <a:t> dont il est issu apparaitra en-dessous de son nom.</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À présent clonez votre dépôt distant (qui est une branche du mien) en local sur votre ordinateur.</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7" name="Grafik 6" descr=""/>
          <p:cNvPicPr/>
          <p:nvPr/>
        </p:nvPicPr>
        <p:blipFill>
          <a:blip r:embed="rId3"/>
          <a:srcRect l="0" t="0" r="0" b="25492"/>
          <a:stretch/>
        </p:blipFill>
        <p:spPr>
          <a:xfrm>
            <a:off x="5904000" y="2757240"/>
            <a:ext cx="4433760" cy="986400"/>
          </a:xfrm>
          <a:prstGeom prst="rect">
            <a:avLst/>
          </a:prstGeom>
          <a:ln>
            <a:noFill/>
          </a:ln>
        </p:spPr>
      </p:pic>
      <p:pic>
        <p:nvPicPr>
          <p:cNvPr id="168" name="" descr=""/>
          <p:cNvPicPr/>
          <p:nvPr/>
        </p:nvPicPr>
        <p:blipFill>
          <a:blip r:embed="rId4"/>
          <a:stretch/>
        </p:blipFill>
        <p:spPr>
          <a:xfrm>
            <a:off x="5832000" y="4464000"/>
            <a:ext cx="4798080" cy="1151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1800000"/>
            <a:ext cx="3199680" cy="49363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endParaRPr b="0" lang="fr-FR" sz="18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rPr>
              <a:t>Pour vous authentifier sur </a:t>
            </a:r>
            <a:r>
              <a:rPr b="0" lang="fr-FR" sz="1500" spc="-1" strike="noStrike">
                <a:solidFill>
                  <a:srgbClr val="ffffff"/>
                </a:solidFill>
                <a:latin typeface="Calibri"/>
              </a:rPr>
              <a:t>GitHub Desktop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rPr>
              <a:t>File &gt; Options &gt; Accounts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rPr>
              <a:t>GitHub.com :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rPr>
              <a:t>Sign in &gt; Continue with </a:t>
            </a:r>
            <a:r>
              <a:rPr b="0" lang="fr-FR" sz="1500" spc="-1" strike="noStrike">
                <a:solidFill>
                  <a:srgbClr val="ffffff"/>
                </a:solidFill>
                <a:latin typeface="Calibri"/>
              </a:rPr>
              <a:t>browser</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rPr>
              <a:t>Cette manipulation permettra </a:t>
            </a:r>
            <a:r>
              <a:rPr b="0" lang="fr-FR" sz="1500" spc="-1" strike="noStrike">
                <a:solidFill>
                  <a:srgbClr val="ffffff"/>
                </a:solidFill>
                <a:latin typeface="Calibri"/>
              </a:rPr>
              <a:t>de vous authentifier </a:t>
            </a:r>
            <a:r>
              <a:rPr b="0" lang="fr-FR" sz="1500" spc="-1" strike="noStrike">
                <a:solidFill>
                  <a:srgbClr val="ffffff"/>
                </a:solidFill>
                <a:latin typeface="Calibri"/>
              </a:rPr>
              <a:t>automatiquement si vous êtes </a:t>
            </a:r>
            <a:r>
              <a:rPr b="0" lang="fr-FR" sz="1500" spc="-1" strike="noStrike">
                <a:solidFill>
                  <a:srgbClr val="ffffff"/>
                </a:solidFill>
                <a:latin typeface="Calibri"/>
              </a:rPr>
              <a:t>connectés à votre compte </a:t>
            </a:r>
            <a:r>
              <a:rPr b="0" lang="fr-FR" sz="1500" spc="-1" strike="noStrike">
                <a:solidFill>
                  <a:srgbClr val="ffffff"/>
                </a:solidFill>
                <a:latin typeface="Calibri"/>
              </a:rPr>
              <a:t>GitHub sur votre navigateur. </a:t>
            </a:r>
            <a:endParaRPr b="0" lang="fr-FR" sz="1500" spc="-1" strike="noStrike">
              <a:latin typeface="Arial"/>
            </a:endParaRPr>
          </a:p>
        </p:txBody>
      </p:sp>
      <p:pic>
        <p:nvPicPr>
          <p:cNvPr id="170" name="" descr=""/>
          <p:cNvPicPr/>
          <p:nvPr/>
        </p:nvPicPr>
        <p:blipFill>
          <a:blip r:embed="rId1"/>
          <a:stretch/>
        </p:blipFill>
        <p:spPr>
          <a:xfrm>
            <a:off x="5094720" y="2228760"/>
            <a:ext cx="5705280" cy="3133440"/>
          </a:xfrm>
          <a:prstGeom prst="rect">
            <a:avLst/>
          </a:prstGeom>
          <a:ln>
            <a:noFill/>
          </a:ln>
        </p:spPr>
      </p:pic>
      <p:sp>
        <p:nvSpPr>
          <p:cNvPr id="171" name="CustomShape 2"/>
          <p:cNvSpPr/>
          <p:nvPr/>
        </p:nvSpPr>
        <p:spPr>
          <a:xfrm>
            <a:off x="457200" y="774360"/>
            <a:ext cx="3199680" cy="10911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rPr>
              <a:t>S’authentifier sur </a:t>
            </a:r>
            <a:r>
              <a:rPr b="0" lang="de-DE" sz="3200" spc="-52" strike="noStrike">
                <a:solidFill>
                  <a:srgbClr val="ffffff"/>
                </a:solidFill>
                <a:latin typeface="Calibri Light"/>
              </a:rPr>
              <a:t>GitHub Desktop</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594360"/>
            <a:ext cx="3199680" cy="55764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rPr>
              <a:t>Créer un </a:t>
            </a:r>
            <a:r>
              <a:rPr b="0" i="1" lang="de-DE" sz="2800" spc="-52" strike="noStrike">
                <a:solidFill>
                  <a:srgbClr val="ffffff"/>
                </a:solidFill>
                <a:latin typeface="Calibri Light"/>
              </a:rPr>
              <a:t>token</a:t>
            </a:r>
            <a:endParaRPr b="0" lang="fr-FR" sz="2800" spc="-1" strike="noStrike">
              <a:latin typeface="Arial"/>
            </a:endParaRPr>
          </a:p>
        </p:txBody>
      </p:sp>
      <p:sp>
        <p:nvSpPr>
          <p:cNvPr id="173" name="CustomShape 2"/>
          <p:cNvSpPr/>
          <p:nvPr/>
        </p:nvSpPr>
        <p:spPr>
          <a:xfrm>
            <a:off x="457200" y="1368000"/>
            <a:ext cx="3199680" cy="49363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400" spc="-1" strike="noStrike">
                <a:solidFill>
                  <a:srgbClr val="ffffff"/>
                </a:solidFill>
                <a:latin typeface="Calibri"/>
              </a:rPr>
              <a:t>Cette manipulation est réservée aux utilisateurs qui emploient git en lignes de commande. </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rPr>
              <a:t>Le </a:t>
            </a:r>
            <a:r>
              <a:rPr b="0" i="1" lang="fr-FR" sz="1400" spc="-1" strike="noStrike">
                <a:solidFill>
                  <a:srgbClr val="ffffff"/>
                </a:solidFill>
                <a:latin typeface="Calibri"/>
              </a:rPr>
              <a:t>token</a:t>
            </a:r>
            <a:r>
              <a:rPr b="0" lang="fr-FR" sz="1400" spc="-1" strike="noStrike">
                <a:solidFill>
                  <a:srgbClr val="ffffff"/>
                </a:solidFill>
                <a:latin typeface="Calibri"/>
              </a:rPr>
              <a:t> (ou identificateur de session) n’est nécessaire que dans le cas où vous évoluez sans l’application GitHub Desktop.</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rPr>
              <a:t>Couplé à votre identifiant, il sert à vous authentifier lorsque vous envoyez les </a:t>
            </a:r>
            <a:r>
              <a:rPr b="0" i="1" lang="fr-FR" sz="1400" spc="-1" strike="noStrike">
                <a:solidFill>
                  <a:srgbClr val="ffffff"/>
                </a:solidFill>
                <a:latin typeface="Calibri"/>
              </a:rPr>
              <a:t>commits</a:t>
            </a:r>
            <a:r>
              <a:rPr b="0" lang="fr-FR" sz="1400" spc="-1" strike="noStrike">
                <a:solidFill>
                  <a:srgbClr val="ffffff"/>
                </a:solidFill>
                <a:latin typeface="Calibri"/>
              </a:rPr>
              <a:t> de votre dépôt local vers votre dépôt distant.</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rPr>
              <a:t>Les </a:t>
            </a:r>
            <a:r>
              <a:rPr b="0" i="1" lang="fr-FR" sz="1400" spc="-1" strike="noStrike">
                <a:solidFill>
                  <a:srgbClr val="ffffff"/>
                </a:solidFill>
                <a:latin typeface="Calibri"/>
              </a:rPr>
              <a:t>tokens</a:t>
            </a:r>
            <a:r>
              <a:rPr b="0" lang="fr-FR" sz="1400" spc="-1" strike="noStrike">
                <a:solidFill>
                  <a:srgbClr val="ffffff"/>
                </a:solidFill>
                <a:latin typeface="Calibri"/>
              </a:rPr>
              <a:t> ont remplacé définitivement les mots de passe il y a quelques mois sur GitHub.</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rPr>
              <a:t>Settings &gt; Developer settings &gt; Personal access tokens &gt; Generate new token.</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rPr>
              <a:t>Cochez au moins la case repo.</a:t>
            </a: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p:txBody>
      </p:sp>
      <p:pic>
        <p:nvPicPr>
          <p:cNvPr id="174" name="" descr=""/>
          <p:cNvPicPr/>
          <p:nvPr/>
        </p:nvPicPr>
        <p:blipFill>
          <a:blip r:embed="rId1"/>
          <a:stretch/>
        </p:blipFill>
        <p:spPr>
          <a:xfrm>
            <a:off x="4248000" y="566280"/>
            <a:ext cx="1944000" cy="5876280"/>
          </a:xfrm>
          <a:prstGeom prst="rect">
            <a:avLst/>
          </a:prstGeom>
          <a:ln>
            <a:noFill/>
          </a:ln>
        </p:spPr>
      </p:pic>
      <p:pic>
        <p:nvPicPr>
          <p:cNvPr id="175" name="" descr=""/>
          <p:cNvPicPr/>
          <p:nvPr/>
        </p:nvPicPr>
        <p:blipFill>
          <a:blip r:embed="rId2"/>
          <a:srcRect l="0" t="2641" r="0" b="0"/>
          <a:stretch/>
        </p:blipFill>
        <p:spPr>
          <a:xfrm>
            <a:off x="6208200" y="540000"/>
            <a:ext cx="5959800" cy="1800000"/>
          </a:xfrm>
          <a:prstGeom prst="rect">
            <a:avLst/>
          </a:prstGeom>
          <a:ln>
            <a:noFill/>
          </a:ln>
        </p:spPr>
      </p:pic>
      <p:pic>
        <p:nvPicPr>
          <p:cNvPr id="176" name="" descr=""/>
          <p:cNvPicPr/>
          <p:nvPr/>
        </p:nvPicPr>
        <p:blipFill>
          <a:blip r:embed="rId3"/>
          <a:stretch/>
        </p:blipFill>
        <p:spPr>
          <a:xfrm>
            <a:off x="6192000" y="2336040"/>
            <a:ext cx="5688000" cy="4094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486360"/>
            <a:ext cx="3199680" cy="10407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rPr>
              <a:t>Cloner un dépôt distant</a:t>
            </a:r>
            <a:endParaRPr b="0" lang="fr-FR" sz="3200" spc="-1" strike="noStrike">
              <a:latin typeface="Arial"/>
            </a:endParaRPr>
          </a:p>
        </p:txBody>
      </p:sp>
      <p:pic>
        <p:nvPicPr>
          <p:cNvPr id="178" name="Inhaltsplatzhalter 4" descr=""/>
          <p:cNvPicPr/>
          <p:nvPr/>
        </p:nvPicPr>
        <p:blipFill>
          <a:blip r:embed="rId1"/>
          <a:stretch/>
        </p:blipFill>
        <p:spPr>
          <a:xfrm>
            <a:off x="4440600" y="216000"/>
            <a:ext cx="6789600" cy="2880000"/>
          </a:xfrm>
          <a:prstGeom prst="rect">
            <a:avLst/>
          </a:prstGeom>
          <a:ln>
            <a:noFill/>
          </a:ln>
        </p:spPr>
      </p:pic>
      <p:sp>
        <p:nvSpPr>
          <p:cNvPr id="179" name="CustomShape 2"/>
          <p:cNvSpPr/>
          <p:nvPr/>
        </p:nvSpPr>
        <p:spPr>
          <a:xfrm>
            <a:off x="457200" y="1728000"/>
            <a:ext cx="3199680" cy="44276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rPr>
              <a:t>Cela revient à créer un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Ouvrez la page d‘accueil du </a:t>
            </a:r>
            <a:r>
              <a:rPr b="0" i="1" lang="de-DE" sz="1500" spc="-1" strike="noStrike">
                <a:solidFill>
                  <a:srgbClr val="ffffff"/>
                </a:solidFill>
                <a:latin typeface="Calibri"/>
              </a:rPr>
              <a:t>repository</a:t>
            </a:r>
            <a:r>
              <a:rPr b="0" lang="de-DE" sz="1500" spc="-1" strike="noStrike">
                <a:solidFill>
                  <a:srgbClr val="ffffff"/>
                </a:solidFill>
                <a:latin typeface="Calibri"/>
              </a:rPr>
              <a:t> que vous venez de créer.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Cliquez sur le menu déroulant „Code“ puis copiez l‘URL https.</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Dans </a:t>
            </a:r>
            <a:r>
              <a:rPr b="0" i="1" lang="de-DE" sz="1500" spc="-1" strike="noStrike">
                <a:solidFill>
                  <a:srgbClr val="ffffff"/>
                </a:solidFill>
                <a:latin typeface="Calibri"/>
              </a:rPr>
              <a:t>Github Desktop</a:t>
            </a:r>
            <a:r>
              <a:rPr b="0" lang="de-DE" sz="1500" spc="-1" strike="noStrike">
                <a:solidFill>
                  <a:srgbClr val="ffffff"/>
                </a:solidFill>
                <a:latin typeface="Calibri"/>
              </a:rPr>
              <a:t> :</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Ajoutez un nouveau Repository.</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Choisissez le clonage par URL et collez le lien que vous avez copié sur 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Vous pouvez personnaliser le chemin au bout duquel se trouvera le dépôt local Git (c‘est-à-dire où le retrouver dans vos fichiers).</a:t>
            </a:r>
            <a:endParaRPr b="0" lang="fr-FR" sz="1500" spc="-1" strike="noStrike">
              <a:latin typeface="Arial"/>
            </a:endParaRPr>
          </a:p>
        </p:txBody>
      </p:sp>
      <p:pic>
        <p:nvPicPr>
          <p:cNvPr id="180" name="Grafik 5" descr=""/>
          <p:cNvPicPr/>
          <p:nvPr/>
        </p:nvPicPr>
        <p:blipFill>
          <a:blip r:embed="rId2"/>
          <a:stretch/>
        </p:blipFill>
        <p:spPr>
          <a:xfrm>
            <a:off x="8424000" y="3312000"/>
            <a:ext cx="3168000" cy="2315160"/>
          </a:xfrm>
          <a:prstGeom prst="rect">
            <a:avLst/>
          </a:prstGeom>
          <a:ln>
            <a:noFill/>
          </a:ln>
        </p:spPr>
      </p:pic>
      <p:pic>
        <p:nvPicPr>
          <p:cNvPr id="181" name="Grafik 6" descr=""/>
          <p:cNvPicPr/>
          <p:nvPr/>
        </p:nvPicPr>
        <p:blipFill>
          <a:blip r:embed="rId3"/>
          <a:stretch/>
        </p:blipFill>
        <p:spPr>
          <a:xfrm>
            <a:off x="4592520" y="3334680"/>
            <a:ext cx="3675600" cy="22813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594360"/>
            <a:ext cx="3199680" cy="22852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rPr>
              <a:t>Travailler dans son dépôt local</a:t>
            </a:r>
            <a:endParaRPr b="0" lang="fr-FR" sz="3600" spc="-1" strike="noStrike">
              <a:latin typeface="Arial"/>
            </a:endParaRPr>
          </a:p>
        </p:txBody>
      </p:sp>
      <p:pic>
        <p:nvPicPr>
          <p:cNvPr id="183" name="Inhaltsplatzhalter 4" descr=""/>
          <p:cNvPicPr/>
          <p:nvPr/>
        </p:nvPicPr>
        <p:blipFill>
          <a:blip r:embed="rId1"/>
          <a:stretch/>
        </p:blipFill>
        <p:spPr>
          <a:xfrm>
            <a:off x="4728600" y="1965960"/>
            <a:ext cx="6492240" cy="3796920"/>
          </a:xfrm>
          <a:prstGeom prst="rect">
            <a:avLst/>
          </a:prstGeom>
          <a:ln>
            <a:noFill/>
          </a:ln>
        </p:spPr>
      </p:pic>
      <p:sp>
        <p:nvSpPr>
          <p:cNvPr id="184" name="CustomShape 2"/>
          <p:cNvSpPr/>
          <p:nvPr/>
        </p:nvSpPr>
        <p:spPr>
          <a:xfrm>
            <a:off x="457200" y="2926080"/>
            <a:ext cx="3199680" cy="3378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rPr>
              <a:t>Vous pouvez désormais travailler comme dans n‘importe quel dossier de votre ordinateur.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Vous pouvez organisez votre </a:t>
            </a:r>
            <a:r>
              <a:rPr b="0" i="1" lang="de-DE" sz="1500" spc="-1" strike="noStrike">
                <a:solidFill>
                  <a:srgbClr val="ffffff"/>
                </a:solidFill>
                <a:latin typeface="Calibri"/>
              </a:rPr>
              <a:t>repository</a:t>
            </a:r>
            <a:r>
              <a:rPr b="0" lang="de-DE" sz="1500" spc="-1" strike="noStrike">
                <a:solidFill>
                  <a:srgbClr val="ffffff"/>
                </a:solidFill>
                <a:latin typeface="Calibri"/>
              </a:rPr>
              <a:t> comme vous le feriez pour n‘importe quel projet.</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164880"/>
            <a:ext cx="3199680" cy="10324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rPr>
              <a:t>Faire son premier </a:t>
            </a:r>
            <a:r>
              <a:rPr b="0" i="1" lang="de-DE" sz="2800" spc="-52" strike="noStrike">
                <a:solidFill>
                  <a:srgbClr val="ffffff"/>
                </a:solidFill>
                <a:latin typeface="Calibri Light"/>
              </a:rPr>
              <a:t>commit</a:t>
            </a:r>
            <a:endParaRPr b="0" lang="fr-FR" sz="2800" spc="-1" strike="noStrike">
              <a:latin typeface="Arial"/>
            </a:endParaRPr>
          </a:p>
        </p:txBody>
      </p:sp>
      <p:sp>
        <p:nvSpPr>
          <p:cNvPr id="186" name="CustomShape 2"/>
          <p:cNvSpPr/>
          <p:nvPr/>
        </p:nvSpPr>
        <p:spPr>
          <a:xfrm>
            <a:off x="457200" y="1310040"/>
            <a:ext cx="3199680" cy="2439000"/>
          </a:xfrm>
          <a:prstGeom prst="rect">
            <a:avLst/>
          </a:prstGeom>
          <a:noFill/>
          <a:ln>
            <a:noFill/>
          </a:ln>
        </p:spPr>
        <p:style>
          <a:lnRef idx="0"/>
          <a:fillRef idx="0"/>
          <a:effectRef idx="0"/>
          <a:fontRef idx="minor"/>
        </p:style>
        <p:txBody>
          <a:bodyPr lIns="90000" rIns="90000" tIns="45000" bIns="45000">
            <a:normAutofit fontScale="66000"/>
          </a:bodyPr>
          <a:p>
            <a:pPr>
              <a:lnSpc>
                <a:spcPct val="90000"/>
              </a:lnSpc>
              <a:spcBef>
                <a:spcPts val="1199"/>
              </a:spcBef>
              <a:spcAft>
                <a:spcPts val="201"/>
              </a:spcAft>
              <a:tabLst>
                <a:tab algn="l" pos="0"/>
              </a:tabLst>
            </a:pPr>
            <a:r>
              <a:rPr b="0" lang="de-DE" sz="1500" spc="-1" strike="noStrike">
                <a:solidFill>
                  <a:srgbClr val="ffffff"/>
                </a:solidFill>
                <a:latin typeface="Calibri"/>
              </a:rPr>
              <a:t>Ouvrir le bloc note.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Écrire „hello world“.</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Enregistrez le fichier au format .txt dans votre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Donner un titre au commit (faites si possible figurer le titre du fichier modifié).</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Rédigez un résumé concis des modifications effectuées.</a:t>
            </a:r>
            <a:endParaRPr b="0" lang="fr-FR" sz="1500" spc="-1" strike="noStrike">
              <a:latin typeface="Arial"/>
            </a:endParaRPr>
          </a:p>
          <a:p>
            <a:pPr>
              <a:lnSpc>
                <a:spcPct val="90000"/>
              </a:lnSpc>
              <a:spcBef>
                <a:spcPts val="1199"/>
              </a:spcBef>
              <a:spcAft>
                <a:spcPts val="201"/>
              </a:spcAft>
              <a:tabLst>
                <a:tab algn="l" pos="0"/>
              </a:tabLst>
            </a:pPr>
            <a:r>
              <a:rPr b="0" i="1" lang="de-DE" sz="1500" spc="-1" strike="noStrike">
                <a:solidFill>
                  <a:srgbClr val="ffffff"/>
                </a:solidFill>
                <a:latin typeface="Calibri"/>
              </a:rPr>
              <a:t>Commit</a:t>
            </a:r>
            <a:r>
              <a:rPr b="0" lang="de-DE" sz="1500" spc="-1" strike="noStrike">
                <a:solidFill>
                  <a:srgbClr val="ffffff"/>
                </a:solidFill>
                <a:latin typeface="Calibri"/>
              </a:rPr>
              <a:t> vers la branche </a:t>
            </a:r>
            <a:r>
              <a:rPr b="0" i="1" lang="de-DE" sz="1500" spc="-1" strike="noStrike">
                <a:solidFill>
                  <a:srgbClr val="ffffff"/>
                </a:solidFill>
                <a:latin typeface="Calibri"/>
              </a:rPr>
              <a:t>main</a:t>
            </a:r>
            <a:r>
              <a:rPr b="0" lang="de-DE" sz="1500" spc="-1" strike="noStrike">
                <a:solidFill>
                  <a:srgbClr val="ffffff"/>
                </a:solidFill>
                <a:latin typeface="Calibri"/>
              </a:rPr>
              <a:t>.</a:t>
            </a:r>
            <a:endParaRPr b="0" lang="fr-FR" sz="1500" spc="-1" strike="noStrike">
              <a:latin typeface="Arial"/>
            </a:endParaRPr>
          </a:p>
        </p:txBody>
      </p:sp>
      <p:pic>
        <p:nvPicPr>
          <p:cNvPr id="187" name="Inhaltsplatzhalter 7" descr=""/>
          <p:cNvPicPr/>
          <p:nvPr/>
        </p:nvPicPr>
        <p:blipFill>
          <a:blip r:embed="rId1"/>
          <a:stretch/>
        </p:blipFill>
        <p:spPr>
          <a:xfrm>
            <a:off x="5923440" y="1829520"/>
            <a:ext cx="3616560" cy="4734720"/>
          </a:xfrm>
          <a:prstGeom prst="rect">
            <a:avLst/>
          </a:prstGeom>
          <a:ln>
            <a:noFill/>
          </a:ln>
        </p:spPr>
      </p:pic>
      <p:pic>
        <p:nvPicPr>
          <p:cNvPr id="188" name="Grafik 9" descr=""/>
          <p:cNvPicPr/>
          <p:nvPr/>
        </p:nvPicPr>
        <p:blipFill>
          <a:blip r:embed="rId2"/>
          <a:stretch/>
        </p:blipFill>
        <p:spPr>
          <a:xfrm>
            <a:off x="457200" y="3861720"/>
            <a:ext cx="3310200" cy="689760"/>
          </a:xfrm>
          <a:prstGeom prst="rect">
            <a:avLst/>
          </a:prstGeom>
          <a:ln>
            <a:noFill/>
          </a:ln>
        </p:spPr>
      </p:pic>
      <p:sp>
        <p:nvSpPr>
          <p:cNvPr id="189" name="CustomShape 3"/>
          <p:cNvSpPr/>
          <p:nvPr/>
        </p:nvSpPr>
        <p:spPr>
          <a:xfrm>
            <a:off x="457200" y="4664520"/>
            <a:ext cx="3199680" cy="1899720"/>
          </a:xfrm>
          <a:prstGeom prst="rect">
            <a:avLst/>
          </a:prstGeom>
          <a:noFill/>
          <a:ln>
            <a:noFill/>
          </a:ln>
        </p:spPr>
        <p:style>
          <a:lnRef idx="0"/>
          <a:fillRef idx="0"/>
          <a:effectRef idx="0"/>
          <a:fontRef idx="minor"/>
        </p:style>
        <p:txBody>
          <a:bodyPr lIns="90000" rIns="90000" tIns="45000" bIns="45000">
            <a:normAutofit fontScale="65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 cliquant sur „Push origin“ on envoie nos </a:t>
            </a:r>
            <a:r>
              <a:rPr b="0" i="1" lang="de-DE" sz="1500" spc="-1" strike="noStrike">
                <a:solidFill>
                  <a:srgbClr val="ffffff"/>
                </a:solidFill>
                <a:latin typeface="Calibri"/>
                <a:ea typeface="DejaVu Sans"/>
              </a:rPr>
              <a:t>commits</a:t>
            </a:r>
            <a:r>
              <a:rPr b="0" lang="de-DE" sz="1500" spc="-1" strike="noStrike">
                <a:solidFill>
                  <a:srgbClr val="ffffff"/>
                </a:solidFill>
                <a:latin typeface="Calibri"/>
                <a:ea typeface="DejaVu Sans"/>
              </a:rPr>
              <a:t> effectués en local sur le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moins d‘avoir réglé la confidentialité du dépôt distant sur „privé“ ou de figurer dans le fichier gitignore, tout le contenu envoyé sur le dépôt distant sera accessible en ligne, téléchargeable et réutilisable.</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392000" y="471240"/>
            <a:ext cx="6840000" cy="10407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rPr>
              <a:t>T</a:t>
            </a:r>
            <a:r>
              <a:rPr b="0" lang="de-DE" sz="2200" spc="-52" strike="noStrike">
                <a:solidFill>
                  <a:srgbClr val="000000"/>
                </a:solidFill>
                <a:latin typeface="Calibri Light"/>
              </a:rPr>
              <a:t>r</a:t>
            </a:r>
            <a:r>
              <a:rPr b="0" lang="de-DE" sz="2200" spc="-52" strike="noStrike">
                <a:solidFill>
                  <a:srgbClr val="000000"/>
                </a:solidFill>
                <a:latin typeface="Calibri Light"/>
              </a:rPr>
              <a:t>a</a:t>
            </a:r>
            <a:r>
              <a:rPr b="0" lang="de-DE" sz="2200" spc="-52" strike="noStrike">
                <a:solidFill>
                  <a:srgbClr val="000000"/>
                </a:solidFill>
                <a:latin typeface="Calibri Light"/>
              </a:rPr>
              <a:t>v</a:t>
            </a:r>
            <a:r>
              <a:rPr b="0" lang="de-DE" sz="2200" spc="-52" strike="noStrike">
                <a:solidFill>
                  <a:srgbClr val="000000"/>
                </a:solidFill>
                <a:latin typeface="Calibri Light"/>
              </a:rPr>
              <a:t>a</a:t>
            </a:r>
            <a:r>
              <a:rPr b="0" lang="de-DE" sz="2200" spc="-52" strike="noStrike">
                <a:solidFill>
                  <a:srgbClr val="000000"/>
                </a:solidFill>
                <a:latin typeface="Calibri Light"/>
              </a:rPr>
              <a:t>i</a:t>
            </a:r>
            <a:r>
              <a:rPr b="0" lang="de-DE" sz="2200" spc="-52" strike="noStrike">
                <a:solidFill>
                  <a:srgbClr val="000000"/>
                </a:solidFill>
                <a:latin typeface="Calibri Light"/>
              </a:rPr>
              <a:t>l</a:t>
            </a:r>
            <a:r>
              <a:rPr b="0" lang="de-DE" sz="2200" spc="-52" strike="noStrike">
                <a:solidFill>
                  <a:srgbClr val="000000"/>
                </a:solidFill>
                <a:latin typeface="Calibri Light"/>
              </a:rPr>
              <a:t>l</a:t>
            </a:r>
            <a:r>
              <a:rPr b="0" lang="de-DE" sz="2200" spc="-52" strike="noStrike">
                <a:solidFill>
                  <a:srgbClr val="000000"/>
                </a:solidFill>
                <a:latin typeface="Calibri Light"/>
              </a:rPr>
              <a:t>e</a:t>
            </a:r>
            <a:r>
              <a:rPr b="0" lang="de-DE" sz="2200" spc="-52" strike="noStrike">
                <a:solidFill>
                  <a:srgbClr val="000000"/>
                </a:solidFill>
                <a:latin typeface="Calibri Light"/>
              </a:rPr>
              <a:t>r</a:t>
            </a:r>
            <a:r>
              <a:rPr b="0" lang="de-DE" sz="2200" spc="-52" strike="noStrike">
                <a:solidFill>
                  <a:srgbClr val="000000"/>
                </a:solidFill>
                <a:latin typeface="Calibri Light"/>
              </a:rPr>
              <a:t> </a:t>
            </a:r>
            <a:r>
              <a:rPr b="0" lang="de-DE" sz="2200" spc="-52" strike="noStrike">
                <a:solidFill>
                  <a:srgbClr val="000000"/>
                </a:solidFill>
                <a:latin typeface="Calibri Light"/>
              </a:rPr>
              <a:t>s</a:t>
            </a:r>
            <a:r>
              <a:rPr b="0" lang="de-DE" sz="2200" spc="-52" strike="noStrike">
                <a:solidFill>
                  <a:srgbClr val="000000"/>
                </a:solidFill>
                <a:latin typeface="Calibri Light"/>
              </a:rPr>
              <a:t>u</a:t>
            </a:r>
            <a:r>
              <a:rPr b="0" lang="de-DE" sz="2200" spc="-52" strike="noStrike">
                <a:solidFill>
                  <a:srgbClr val="000000"/>
                </a:solidFill>
                <a:latin typeface="Calibri Light"/>
              </a:rPr>
              <a:t>r</a:t>
            </a:r>
            <a:r>
              <a:rPr b="0" lang="de-DE" sz="2200" spc="-52" strike="noStrike">
                <a:solidFill>
                  <a:srgbClr val="000000"/>
                </a:solidFill>
                <a:latin typeface="Calibri Light"/>
              </a:rPr>
              <a:t> </a:t>
            </a:r>
            <a:r>
              <a:rPr b="0" lang="de-DE" sz="2200" spc="-52" strike="noStrike">
                <a:solidFill>
                  <a:srgbClr val="000000"/>
                </a:solidFill>
                <a:latin typeface="Calibri Light"/>
              </a:rPr>
              <a:t>u</a:t>
            </a:r>
            <a:r>
              <a:rPr b="0" lang="de-DE" sz="2200" spc="-52" strike="noStrike">
                <a:solidFill>
                  <a:srgbClr val="000000"/>
                </a:solidFill>
                <a:latin typeface="Calibri Light"/>
              </a:rPr>
              <a:t>n</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b</a:t>
            </a:r>
            <a:r>
              <a:rPr b="0" lang="de-DE" sz="2200" spc="-52" strike="noStrike">
                <a:solidFill>
                  <a:srgbClr val="000000"/>
                </a:solidFill>
                <a:latin typeface="Calibri Light"/>
              </a:rPr>
              <a:t>r</a:t>
            </a:r>
            <a:r>
              <a:rPr b="0" lang="de-DE" sz="2200" spc="-52" strike="noStrike">
                <a:solidFill>
                  <a:srgbClr val="000000"/>
                </a:solidFill>
                <a:latin typeface="Calibri Light"/>
              </a:rPr>
              <a:t>a</a:t>
            </a:r>
            <a:r>
              <a:rPr b="0" lang="de-DE" sz="2200" spc="-52" strike="noStrike">
                <a:solidFill>
                  <a:srgbClr val="000000"/>
                </a:solidFill>
                <a:latin typeface="Calibri Light"/>
              </a:rPr>
              <a:t>n</a:t>
            </a:r>
            <a:r>
              <a:rPr b="0" lang="de-DE" sz="2200" spc="-52" strike="noStrike">
                <a:solidFill>
                  <a:srgbClr val="000000"/>
                </a:solidFill>
                <a:latin typeface="Calibri Light"/>
              </a:rPr>
              <a:t>c</a:t>
            </a:r>
            <a:r>
              <a:rPr b="0" lang="de-DE" sz="2200" spc="-52" strike="noStrike">
                <a:solidFill>
                  <a:srgbClr val="000000"/>
                </a:solidFill>
                <a:latin typeface="Calibri Light"/>
              </a:rPr>
              <a:t>h</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p</a:t>
            </a:r>
            <a:r>
              <a:rPr b="0" lang="de-DE" sz="2200" spc="-52" strike="noStrike">
                <a:solidFill>
                  <a:srgbClr val="000000"/>
                </a:solidFill>
                <a:latin typeface="Calibri Light"/>
              </a:rPr>
              <a:t>e</a:t>
            </a:r>
            <a:r>
              <a:rPr b="0" lang="de-DE" sz="2200" spc="-52" strike="noStrike">
                <a:solidFill>
                  <a:srgbClr val="000000"/>
                </a:solidFill>
                <a:latin typeface="Calibri Light"/>
              </a:rPr>
              <a:t>r</a:t>
            </a:r>
            <a:r>
              <a:rPr b="0" lang="de-DE" sz="2200" spc="-52" strike="noStrike">
                <a:solidFill>
                  <a:srgbClr val="000000"/>
                </a:solidFill>
                <a:latin typeface="Calibri Light"/>
              </a:rPr>
              <a:t>m</a:t>
            </a:r>
            <a:r>
              <a:rPr b="0" lang="de-DE" sz="2200" spc="-52" strike="noStrike">
                <a:solidFill>
                  <a:srgbClr val="000000"/>
                </a:solidFill>
                <a:latin typeface="Calibri Light"/>
              </a:rPr>
              <a:t>e</a:t>
            </a:r>
            <a:r>
              <a:rPr b="0" lang="de-DE" sz="2200" spc="-52" strike="noStrike">
                <a:solidFill>
                  <a:srgbClr val="000000"/>
                </a:solidFill>
                <a:latin typeface="Calibri Light"/>
              </a:rPr>
              <a:t>t</a:t>
            </a:r>
            <a:r>
              <a:rPr b="0" lang="de-DE" sz="2200" spc="-52" strike="noStrike">
                <a:solidFill>
                  <a:srgbClr val="000000"/>
                </a:solidFill>
                <a:latin typeface="Calibri Light"/>
              </a:rPr>
              <a:t> </a:t>
            </a:r>
            <a:r>
              <a:rPr b="0" lang="de-DE" sz="2200" spc="-52" strike="noStrike">
                <a:solidFill>
                  <a:srgbClr val="000000"/>
                </a:solidFill>
                <a:latin typeface="Calibri Light"/>
              </a:rPr>
              <a:t>d</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c</a:t>
            </a:r>
            <a:r>
              <a:rPr b="0" lang="de-DE" sz="2200" spc="-52" strike="noStrike">
                <a:solidFill>
                  <a:srgbClr val="000000"/>
                </a:solidFill>
                <a:latin typeface="Calibri Light"/>
              </a:rPr>
              <a:t>o</a:t>
            </a:r>
            <a:r>
              <a:rPr b="0" lang="de-DE" sz="2200" spc="-52" strike="noStrike">
                <a:solidFill>
                  <a:srgbClr val="000000"/>
                </a:solidFill>
                <a:latin typeface="Calibri Light"/>
              </a:rPr>
              <a:t>n</a:t>
            </a:r>
            <a:r>
              <a:rPr b="0" lang="de-DE" sz="2200" spc="-52" strike="noStrike">
                <a:solidFill>
                  <a:srgbClr val="000000"/>
                </a:solidFill>
                <a:latin typeface="Calibri Light"/>
              </a:rPr>
              <a:t>s</a:t>
            </a:r>
            <a:r>
              <a:rPr b="0" lang="de-DE" sz="2200" spc="-52" strike="noStrike">
                <a:solidFill>
                  <a:srgbClr val="000000"/>
                </a:solidFill>
                <a:latin typeface="Calibri Light"/>
              </a:rPr>
              <a:t>e</a:t>
            </a:r>
            <a:r>
              <a:rPr b="0" lang="de-DE" sz="2200" spc="-52" strike="noStrike">
                <a:solidFill>
                  <a:srgbClr val="000000"/>
                </a:solidFill>
                <a:latin typeface="Calibri Light"/>
              </a:rPr>
              <a:t>r</a:t>
            </a:r>
            <a:r>
              <a:rPr b="0" lang="de-DE" sz="2200" spc="-52" strike="noStrike">
                <a:solidFill>
                  <a:srgbClr val="000000"/>
                </a:solidFill>
                <a:latin typeface="Calibri Light"/>
              </a:rPr>
              <a:t>v</a:t>
            </a:r>
            <a:r>
              <a:rPr b="0" lang="de-DE" sz="2200" spc="-52" strike="noStrike">
                <a:solidFill>
                  <a:srgbClr val="000000"/>
                </a:solidFill>
                <a:latin typeface="Calibri Light"/>
              </a:rPr>
              <a:t>e</a:t>
            </a:r>
            <a:r>
              <a:rPr b="0" lang="de-DE" sz="2200" spc="-52" strike="noStrike">
                <a:solidFill>
                  <a:srgbClr val="000000"/>
                </a:solidFill>
                <a:latin typeface="Calibri Light"/>
              </a:rPr>
              <a:t>r</a:t>
            </a:r>
            <a:r>
              <a:rPr b="0" lang="de-DE" sz="2200" spc="-52" strike="noStrike">
                <a:solidFill>
                  <a:srgbClr val="000000"/>
                </a:solidFill>
                <a:latin typeface="Calibri Light"/>
              </a:rPr>
              <a:t> </a:t>
            </a:r>
            <a:r>
              <a:rPr b="0" lang="de-DE" sz="2200" spc="-52" strike="noStrike">
                <a:solidFill>
                  <a:srgbClr val="000000"/>
                </a:solidFill>
                <a:latin typeface="Calibri Light"/>
              </a:rPr>
              <a:t>p</a:t>
            </a:r>
            <a:r>
              <a:rPr b="0" lang="de-DE" sz="2200" spc="-52" strike="noStrike">
                <a:solidFill>
                  <a:srgbClr val="000000"/>
                </a:solidFill>
                <a:latin typeface="Calibri Light"/>
              </a:rPr>
              <a:t>l</a:t>
            </a:r>
            <a:r>
              <a:rPr b="0" lang="de-DE" sz="2200" spc="-52" strike="noStrike">
                <a:solidFill>
                  <a:srgbClr val="000000"/>
                </a:solidFill>
                <a:latin typeface="Calibri Light"/>
              </a:rPr>
              <a:t>u</a:t>
            </a:r>
            <a:r>
              <a:rPr b="0" lang="de-DE" sz="2200" spc="-52" strike="noStrike">
                <a:solidFill>
                  <a:srgbClr val="000000"/>
                </a:solidFill>
                <a:latin typeface="Calibri Light"/>
              </a:rPr>
              <a:t>s</a:t>
            </a:r>
            <a:r>
              <a:rPr b="0" lang="de-DE" sz="2200" spc="-52" strike="noStrike">
                <a:solidFill>
                  <a:srgbClr val="000000"/>
                </a:solidFill>
                <a:latin typeface="Calibri Light"/>
              </a:rPr>
              <a:t>i</a:t>
            </a:r>
            <a:r>
              <a:rPr b="0" lang="de-DE" sz="2200" spc="-52" strike="noStrike">
                <a:solidFill>
                  <a:srgbClr val="000000"/>
                </a:solidFill>
                <a:latin typeface="Calibri Light"/>
              </a:rPr>
              <a:t>e</a:t>
            </a:r>
            <a:r>
              <a:rPr b="0" lang="de-DE" sz="2200" spc="-52" strike="noStrike">
                <a:solidFill>
                  <a:srgbClr val="000000"/>
                </a:solidFill>
                <a:latin typeface="Calibri Light"/>
              </a:rPr>
              <a:t>u</a:t>
            </a:r>
            <a:r>
              <a:rPr b="0" lang="de-DE" sz="2200" spc="-52" strike="noStrike">
                <a:solidFill>
                  <a:srgbClr val="000000"/>
                </a:solidFill>
                <a:latin typeface="Calibri Light"/>
              </a:rPr>
              <a:t>r</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v</a:t>
            </a:r>
            <a:r>
              <a:rPr b="0" lang="de-DE" sz="2200" spc="-52" strike="noStrike">
                <a:solidFill>
                  <a:srgbClr val="000000"/>
                </a:solidFill>
                <a:latin typeface="Calibri Light"/>
              </a:rPr>
              <a:t>e</a:t>
            </a:r>
            <a:r>
              <a:rPr b="0" lang="de-DE" sz="2200" spc="-52" strike="noStrike">
                <a:solidFill>
                  <a:srgbClr val="000000"/>
                </a:solidFill>
                <a:latin typeface="Calibri Light"/>
              </a:rPr>
              <a:t>r</a:t>
            </a:r>
            <a:r>
              <a:rPr b="0" lang="de-DE" sz="2200" spc="-52" strike="noStrike">
                <a:solidFill>
                  <a:srgbClr val="000000"/>
                </a:solidFill>
                <a:latin typeface="Calibri Light"/>
              </a:rPr>
              <a:t>s</a:t>
            </a:r>
            <a:r>
              <a:rPr b="0" lang="de-DE" sz="2200" spc="-52" strike="noStrike">
                <a:solidFill>
                  <a:srgbClr val="000000"/>
                </a:solidFill>
                <a:latin typeface="Calibri Light"/>
              </a:rPr>
              <a:t>i</a:t>
            </a:r>
            <a:r>
              <a:rPr b="0" lang="de-DE" sz="2200" spc="-52" strike="noStrike">
                <a:solidFill>
                  <a:srgbClr val="000000"/>
                </a:solidFill>
                <a:latin typeface="Calibri Light"/>
              </a:rPr>
              <a:t>o</a:t>
            </a:r>
            <a:r>
              <a:rPr b="0" lang="de-DE" sz="2200" spc="-52" strike="noStrike">
                <a:solidFill>
                  <a:srgbClr val="000000"/>
                </a:solidFill>
                <a:latin typeface="Calibri Light"/>
              </a:rPr>
              <a:t>n</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d</a:t>
            </a:r>
            <a:r>
              <a:rPr b="0" lang="de-DE" sz="2200" spc="-52" strike="noStrike">
                <a:solidFill>
                  <a:srgbClr val="000000"/>
                </a:solidFill>
                <a:latin typeface="Calibri Light"/>
              </a:rPr>
              <a:t>e</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f</a:t>
            </a:r>
            <a:r>
              <a:rPr b="0" lang="de-DE" sz="2200" spc="-52" strike="noStrike">
                <a:solidFill>
                  <a:srgbClr val="000000"/>
                </a:solidFill>
                <a:latin typeface="Calibri Light"/>
              </a:rPr>
              <a:t>i</a:t>
            </a:r>
            <a:r>
              <a:rPr b="0" lang="de-DE" sz="2200" spc="-52" strike="noStrike">
                <a:solidFill>
                  <a:srgbClr val="000000"/>
                </a:solidFill>
                <a:latin typeface="Calibri Light"/>
              </a:rPr>
              <a:t>c</a:t>
            </a:r>
            <a:r>
              <a:rPr b="0" lang="de-DE" sz="2200" spc="-52" strike="noStrike">
                <a:solidFill>
                  <a:srgbClr val="000000"/>
                </a:solidFill>
                <a:latin typeface="Calibri Light"/>
              </a:rPr>
              <a:t>h</a:t>
            </a:r>
            <a:r>
              <a:rPr b="0" lang="de-DE" sz="2200" spc="-52" strike="noStrike">
                <a:solidFill>
                  <a:srgbClr val="000000"/>
                </a:solidFill>
                <a:latin typeface="Calibri Light"/>
              </a:rPr>
              <a:t>i</a:t>
            </a:r>
            <a:r>
              <a:rPr b="0" lang="de-DE" sz="2200" spc="-52" strike="noStrike">
                <a:solidFill>
                  <a:srgbClr val="000000"/>
                </a:solidFill>
                <a:latin typeface="Calibri Light"/>
              </a:rPr>
              <a:t>e</a:t>
            </a:r>
            <a:r>
              <a:rPr b="0" lang="de-DE" sz="2200" spc="-52" strike="noStrike">
                <a:solidFill>
                  <a:srgbClr val="000000"/>
                </a:solidFill>
                <a:latin typeface="Calibri Light"/>
              </a:rPr>
              <a:t>r</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d</a:t>
            </a:r>
            <a:r>
              <a:rPr b="0" lang="de-DE" sz="2200" spc="-52" strike="noStrike">
                <a:solidFill>
                  <a:srgbClr val="000000"/>
                </a:solidFill>
                <a:latin typeface="Calibri Light"/>
              </a:rPr>
              <a:t>’</a:t>
            </a:r>
            <a:r>
              <a:rPr b="0" lang="de-DE" sz="2200" spc="-52" strike="noStrike">
                <a:solidFill>
                  <a:srgbClr val="000000"/>
                </a:solidFill>
                <a:latin typeface="Calibri Light"/>
              </a:rPr>
              <a:t>u</a:t>
            </a:r>
            <a:r>
              <a:rPr b="0" lang="de-DE" sz="2200" spc="-52" strike="noStrike">
                <a:solidFill>
                  <a:srgbClr val="000000"/>
                </a:solidFill>
                <a:latin typeface="Calibri Light"/>
              </a:rPr>
              <a:t>n</a:t>
            </a:r>
            <a:r>
              <a:rPr b="0" lang="de-DE" sz="2200" spc="-52" strike="noStrike">
                <a:solidFill>
                  <a:srgbClr val="000000"/>
                </a:solidFill>
                <a:latin typeface="Calibri Light"/>
              </a:rPr>
              <a:t> </a:t>
            </a:r>
            <a:r>
              <a:rPr b="0" lang="de-DE" sz="2200" spc="-52" strike="noStrike">
                <a:solidFill>
                  <a:srgbClr val="000000"/>
                </a:solidFill>
                <a:latin typeface="Calibri Light"/>
              </a:rPr>
              <a:t>m</a:t>
            </a:r>
            <a:r>
              <a:rPr b="0" lang="de-DE" sz="2200" spc="-52" strike="noStrike">
                <a:solidFill>
                  <a:srgbClr val="000000"/>
                </a:solidFill>
                <a:latin typeface="Calibri Light"/>
              </a:rPr>
              <a:t>ê</a:t>
            </a:r>
            <a:r>
              <a:rPr b="0" lang="de-DE" sz="2200" spc="-52" strike="noStrike">
                <a:solidFill>
                  <a:srgbClr val="000000"/>
                </a:solidFill>
                <a:latin typeface="Calibri Light"/>
              </a:rPr>
              <a:t>m</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d</a:t>
            </a:r>
            <a:r>
              <a:rPr b="0" lang="de-DE" sz="2200" spc="-52" strike="noStrike">
                <a:solidFill>
                  <a:srgbClr val="000000"/>
                </a:solidFill>
                <a:latin typeface="Calibri Light"/>
              </a:rPr>
              <a:t>o</a:t>
            </a:r>
            <a:r>
              <a:rPr b="0" lang="de-DE" sz="2200" spc="-52" strike="noStrike">
                <a:solidFill>
                  <a:srgbClr val="000000"/>
                </a:solidFill>
                <a:latin typeface="Calibri Light"/>
              </a:rPr>
              <a:t>s</a:t>
            </a:r>
            <a:r>
              <a:rPr b="0" lang="de-DE" sz="2200" spc="-52" strike="noStrike">
                <a:solidFill>
                  <a:srgbClr val="000000"/>
                </a:solidFill>
                <a:latin typeface="Calibri Light"/>
              </a:rPr>
              <a:t>s</a:t>
            </a:r>
            <a:r>
              <a:rPr b="0" lang="de-DE" sz="2200" spc="-52" strike="noStrike">
                <a:solidFill>
                  <a:srgbClr val="000000"/>
                </a:solidFill>
                <a:latin typeface="Calibri Light"/>
              </a:rPr>
              <a:t>i</a:t>
            </a:r>
            <a:r>
              <a:rPr b="0" lang="de-DE" sz="2200" spc="-52" strike="noStrike">
                <a:solidFill>
                  <a:srgbClr val="000000"/>
                </a:solidFill>
                <a:latin typeface="Calibri Light"/>
              </a:rPr>
              <a:t>e</a:t>
            </a:r>
            <a:r>
              <a:rPr b="0" lang="de-DE" sz="2200" spc="-52" strike="noStrike">
                <a:solidFill>
                  <a:srgbClr val="000000"/>
                </a:solidFill>
                <a:latin typeface="Calibri Light"/>
              </a:rPr>
              <a:t>r</a:t>
            </a:r>
            <a:r>
              <a:rPr b="0" lang="de-DE" sz="2200" spc="-52" strike="noStrike">
                <a:solidFill>
                  <a:srgbClr val="000000"/>
                </a:solidFill>
                <a:latin typeface="Calibri Light"/>
              </a:rPr>
              <a:t> </a:t>
            </a:r>
            <a:r>
              <a:rPr b="0" lang="de-DE" sz="2200" spc="-52" strike="noStrike">
                <a:solidFill>
                  <a:srgbClr val="000000"/>
                </a:solidFill>
                <a:latin typeface="Calibri Light"/>
              </a:rPr>
              <a:t>p</a:t>
            </a:r>
            <a:r>
              <a:rPr b="0" lang="de-DE" sz="2200" spc="-52" strike="noStrike">
                <a:solidFill>
                  <a:srgbClr val="000000"/>
                </a:solidFill>
                <a:latin typeface="Calibri Light"/>
              </a:rPr>
              <a:t>u</a:t>
            </a:r>
            <a:r>
              <a:rPr b="0" lang="de-DE" sz="2200" spc="-52" strike="noStrike">
                <a:solidFill>
                  <a:srgbClr val="000000"/>
                </a:solidFill>
                <a:latin typeface="Calibri Light"/>
              </a:rPr>
              <a:t>i</a:t>
            </a:r>
            <a:r>
              <a:rPr b="0" lang="de-DE" sz="2200" spc="-52" strike="noStrike">
                <a:solidFill>
                  <a:srgbClr val="000000"/>
                </a:solidFill>
                <a:latin typeface="Calibri Light"/>
              </a:rPr>
              <a:t>s</a:t>
            </a:r>
            <a:r>
              <a:rPr b="0" lang="de-DE" sz="2200" spc="-52" strike="noStrike">
                <a:solidFill>
                  <a:srgbClr val="000000"/>
                </a:solidFill>
                <a:latin typeface="Calibri Light"/>
              </a:rPr>
              <a:t>q</a:t>
            </a:r>
            <a:r>
              <a:rPr b="0" lang="de-DE" sz="2200" spc="-52" strike="noStrike">
                <a:solidFill>
                  <a:srgbClr val="000000"/>
                </a:solidFill>
                <a:latin typeface="Calibri Light"/>
              </a:rPr>
              <a:t>u</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l</a:t>
            </a:r>
            <a:r>
              <a:rPr b="0" lang="de-DE" sz="2200" spc="-52" strike="noStrike">
                <a:solidFill>
                  <a:srgbClr val="000000"/>
                </a:solidFill>
                <a:latin typeface="Calibri Light"/>
              </a:rPr>
              <a:t>e</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m</a:t>
            </a:r>
            <a:r>
              <a:rPr b="0" lang="de-DE" sz="2200" spc="-52" strike="noStrike">
                <a:solidFill>
                  <a:srgbClr val="000000"/>
                </a:solidFill>
                <a:latin typeface="Calibri Light"/>
              </a:rPr>
              <a:t>o</a:t>
            </a:r>
            <a:r>
              <a:rPr b="0" lang="de-DE" sz="2200" spc="-52" strike="noStrike">
                <a:solidFill>
                  <a:srgbClr val="000000"/>
                </a:solidFill>
                <a:latin typeface="Calibri Light"/>
              </a:rPr>
              <a:t>d</a:t>
            </a:r>
            <a:r>
              <a:rPr b="0" lang="de-DE" sz="2200" spc="-52" strike="noStrike">
                <a:solidFill>
                  <a:srgbClr val="000000"/>
                </a:solidFill>
                <a:latin typeface="Calibri Light"/>
              </a:rPr>
              <a:t>i</a:t>
            </a:r>
            <a:r>
              <a:rPr b="0" lang="de-DE" sz="2200" spc="-52" strike="noStrike">
                <a:solidFill>
                  <a:srgbClr val="000000"/>
                </a:solidFill>
                <a:latin typeface="Calibri Light"/>
              </a:rPr>
              <a:t>f</a:t>
            </a:r>
            <a:r>
              <a:rPr b="0" lang="de-DE" sz="2200" spc="-52" strike="noStrike">
                <a:solidFill>
                  <a:srgbClr val="000000"/>
                </a:solidFill>
                <a:latin typeface="Calibri Light"/>
              </a:rPr>
              <a:t>i</a:t>
            </a:r>
            <a:r>
              <a:rPr b="0" lang="de-DE" sz="2200" spc="-52" strike="noStrike">
                <a:solidFill>
                  <a:srgbClr val="000000"/>
                </a:solidFill>
                <a:latin typeface="Calibri Light"/>
              </a:rPr>
              <a:t>c</a:t>
            </a:r>
            <a:r>
              <a:rPr b="0" lang="de-DE" sz="2200" spc="-52" strike="noStrike">
                <a:solidFill>
                  <a:srgbClr val="000000"/>
                </a:solidFill>
                <a:latin typeface="Calibri Light"/>
              </a:rPr>
              <a:t>a</a:t>
            </a:r>
            <a:r>
              <a:rPr b="0" lang="de-DE" sz="2200" spc="-52" strike="noStrike">
                <a:solidFill>
                  <a:srgbClr val="000000"/>
                </a:solidFill>
                <a:latin typeface="Calibri Light"/>
              </a:rPr>
              <a:t>t</a:t>
            </a:r>
            <a:r>
              <a:rPr b="0" lang="de-DE" sz="2200" spc="-52" strike="noStrike">
                <a:solidFill>
                  <a:srgbClr val="000000"/>
                </a:solidFill>
                <a:latin typeface="Calibri Light"/>
              </a:rPr>
              <a:t>i</a:t>
            </a:r>
            <a:r>
              <a:rPr b="0" lang="de-DE" sz="2200" spc="-52" strike="noStrike">
                <a:solidFill>
                  <a:srgbClr val="000000"/>
                </a:solidFill>
                <a:latin typeface="Calibri Light"/>
              </a:rPr>
              <a:t>o</a:t>
            </a:r>
            <a:r>
              <a:rPr b="0" lang="de-DE" sz="2200" spc="-52" strike="noStrike">
                <a:solidFill>
                  <a:srgbClr val="000000"/>
                </a:solidFill>
                <a:latin typeface="Calibri Light"/>
              </a:rPr>
              <a:t>n</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e</a:t>
            </a:r>
            <a:r>
              <a:rPr b="0" lang="de-DE" sz="2200" spc="-52" strike="noStrike">
                <a:solidFill>
                  <a:srgbClr val="000000"/>
                </a:solidFill>
                <a:latin typeface="Calibri Light"/>
              </a:rPr>
              <a:t>f</a:t>
            </a:r>
            <a:r>
              <a:rPr b="0" lang="de-DE" sz="2200" spc="-52" strike="noStrike">
                <a:solidFill>
                  <a:srgbClr val="000000"/>
                </a:solidFill>
                <a:latin typeface="Calibri Light"/>
              </a:rPr>
              <a:t>f</a:t>
            </a:r>
            <a:r>
              <a:rPr b="0" lang="de-DE" sz="2200" spc="-52" strike="noStrike">
                <a:solidFill>
                  <a:srgbClr val="000000"/>
                </a:solidFill>
                <a:latin typeface="Calibri Light"/>
              </a:rPr>
              <a:t>e</a:t>
            </a:r>
            <a:r>
              <a:rPr b="0" lang="de-DE" sz="2200" spc="-52" strike="noStrike">
                <a:solidFill>
                  <a:srgbClr val="000000"/>
                </a:solidFill>
                <a:latin typeface="Calibri Light"/>
              </a:rPr>
              <a:t>c</a:t>
            </a:r>
            <a:r>
              <a:rPr b="0" lang="de-DE" sz="2200" spc="-52" strike="noStrike">
                <a:solidFill>
                  <a:srgbClr val="000000"/>
                </a:solidFill>
                <a:latin typeface="Calibri Light"/>
              </a:rPr>
              <a:t>t</a:t>
            </a:r>
            <a:r>
              <a:rPr b="0" lang="de-DE" sz="2200" spc="-52" strike="noStrike">
                <a:solidFill>
                  <a:srgbClr val="000000"/>
                </a:solidFill>
                <a:latin typeface="Calibri Light"/>
              </a:rPr>
              <a:t>u</a:t>
            </a:r>
            <a:r>
              <a:rPr b="0" lang="de-DE" sz="2200" spc="-52" strike="noStrike">
                <a:solidFill>
                  <a:srgbClr val="000000"/>
                </a:solidFill>
                <a:latin typeface="Calibri Light"/>
              </a:rPr>
              <a:t>é</a:t>
            </a:r>
            <a:r>
              <a:rPr b="0" lang="de-DE" sz="2200" spc="-52" strike="noStrike">
                <a:solidFill>
                  <a:srgbClr val="000000"/>
                </a:solidFill>
                <a:latin typeface="Calibri Light"/>
              </a:rPr>
              <a:t>e</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s</a:t>
            </a:r>
            <a:r>
              <a:rPr b="0" lang="de-DE" sz="2200" spc="-52" strike="noStrike">
                <a:solidFill>
                  <a:srgbClr val="000000"/>
                </a:solidFill>
                <a:latin typeface="Calibri Light"/>
              </a:rPr>
              <a:t>u</a:t>
            </a:r>
            <a:r>
              <a:rPr b="0" lang="de-DE" sz="2200" spc="-52" strike="noStrike">
                <a:solidFill>
                  <a:srgbClr val="000000"/>
                </a:solidFill>
                <a:latin typeface="Calibri Light"/>
              </a:rPr>
              <a:t>r</a:t>
            </a:r>
            <a:r>
              <a:rPr b="0" lang="de-DE" sz="2200" spc="-52" strike="noStrike">
                <a:solidFill>
                  <a:srgbClr val="000000"/>
                </a:solidFill>
                <a:latin typeface="Calibri Light"/>
              </a:rPr>
              <a:t> </a:t>
            </a:r>
            <a:r>
              <a:rPr b="0" lang="de-DE" sz="2200" spc="-52" strike="noStrike">
                <a:solidFill>
                  <a:srgbClr val="000000"/>
                </a:solidFill>
                <a:latin typeface="Calibri Light"/>
              </a:rPr>
              <a:t>u</a:t>
            </a:r>
            <a:r>
              <a:rPr b="0" lang="de-DE" sz="2200" spc="-52" strike="noStrike">
                <a:solidFill>
                  <a:srgbClr val="000000"/>
                </a:solidFill>
                <a:latin typeface="Calibri Light"/>
              </a:rPr>
              <a:t>n</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b</a:t>
            </a:r>
            <a:r>
              <a:rPr b="0" lang="de-DE" sz="2200" spc="-52" strike="noStrike">
                <a:solidFill>
                  <a:srgbClr val="000000"/>
                </a:solidFill>
                <a:latin typeface="Calibri Light"/>
              </a:rPr>
              <a:t>r</a:t>
            </a:r>
            <a:r>
              <a:rPr b="0" lang="de-DE" sz="2200" spc="-52" strike="noStrike">
                <a:solidFill>
                  <a:srgbClr val="000000"/>
                </a:solidFill>
                <a:latin typeface="Calibri Light"/>
              </a:rPr>
              <a:t>a</a:t>
            </a:r>
            <a:r>
              <a:rPr b="0" lang="de-DE" sz="2200" spc="-52" strike="noStrike">
                <a:solidFill>
                  <a:srgbClr val="000000"/>
                </a:solidFill>
                <a:latin typeface="Calibri Light"/>
              </a:rPr>
              <a:t>n</a:t>
            </a:r>
            <a:r>
              <a:rPr b="0" lang="de-DE" sz="2200" spc="-52" strike="noStrike">
                <a:solidFill>
                  <a:srgbClr val="000000"/>
                </a:solidFill>
                <a:latin typeface="Calibri Light"/>
              </a:rPr>
              <a:t>c</a:t>
            </a:r>
            <a:r>
              <a:rPr b="0" lang="de-DE" sz="2200" spc="-52" strike="noStrike">
                <a:solidFill>
                  <a:srgbClr val="000000"/>
                </a:solidFill>
                <a:latin typeface="Calibri Light"/>
              </a:rPr>
              <a:t>h</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n</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s</a:t>
            </a:r>
            <a:r>
              <a:rPr b="0" lang="de-DE" sz="2200" spc="-52" strike="noStrike">
                <a:solidFill>
                  <a:srgbClr val="000000"/>
                </a:solidFill>
                <a:latin typeface="Calibri Light"/>
              </a:rPr>
              <a:t>e</a:t>
            </a:r>
            <a:r>
              <a:rPr b="0" lang="de-DE" sz="2200" spc="-52" strike="noStrike">
                <a:solidFill>
                  <a:srgbClr val="000000"/>
                </a:solidFill>
                <a:latin typeface="Calibri Light"/>
              </a:rPr>
              <a:t> </a:t>
            </a:r>
            <a:r>
              <a:rPr b="0" lang="de-DE" sz="2200" spc="-52" strike="noStrike">
                <a:solidFill>
                  <a:srgbClr val="000000"/>
                </a:solidFill>
                <a:latin typeface="Calibri Light"/>
              </a:rPr>
              <a:t>r</a:t>
            </a:r>
            <a:r>
              <a:rPr b="0" lang="de-DE" sz="2200" spc="-52" strike="noStrike">
                <a:solidFill>
                  <a:srgbClr val="000000"/>
                </a:solidFill>
                <a:latin typeface="Calibri Light"/>
              </a:rPr>
              <a:t>e</a:t>
            </a:r>
            <a:r>
              <a:rPr b="0" lang="de-DE" sz="2200" spc="-52" strike="noStrike">
                <a:solidFill>
                  <a:srgbClr val="000000"/>
                </a:solidFill>
                <a:latin typeface="Calibri Light"/>
              </a:rPr>
              <a:t>t</a:t>
            </a:r>
            <a:r>
              <a:rPr b="0" lang="de-DE" sz="2200" spc="-52" strike="noStrike">
                <a:solidFill>
                  <a:srgbClr val="000000"/>
                </a:solidFill>
                <a:latin typeface="Calibri Light"/>
              </a:rPr>
              <a:t>r</a:t>
            </a:r>
            <a:r>
              <a:rPr b="0" lang="de-DE" sz="2200" spc="-52" strike="noStrike">
                <a:solidFill>
                  <a:srgbClr val="000000"/>
                </a:solidFill>
                <a:latin typeface="Calibri Light"/>
              </a:rPr>
              <a:t>o</a:t>
            </a:r>
            <a:r>
              <a:rPr b="0" lang="de-DE" sz="2200" spc="-52" strike="noStrike">
                <a:solidFill>
                  <a:srgbClr val="000000"/>
                </a:solidFill>
                <a:latin typeface="Calibri Light"/>
              </a:rPr>
              <a:t>u</a:t>
            </a:r>
            <a:r>
              <a:rPr b="0" lang="de-DE" sz="2200" spc="-52" strike="noStrike">
                <a:solidFill>
                  <a:srgbClr val="000000"/>
                </a:solidFill>
                <a:latin typeface="Calibri Light"/>
              </a:rPr>
              <a:t>v</a:t>
            </a:r>
            <a:r>
              <a:rPr b="0" lang="de-DE" sz="2200" spc="-52" strike="noStrike">
                <a:solidFill>
                  <a:srgbClr val="000000"/>
                </a:solidFill>
                <a:latin typeface="Calibri Light"/>
              </a:rPr>
              <a:t>e</a:t>
            </a:r>
            <a:r>
              <a:rPr b="0" lang="de-DE" sz="2200" spc="-52" strike="noStrike">
                <a:solidFill>
                  <a:srgbClr val="000000"/>
                </a:solidFill>
                <a:latin typeface="Calibri Light"/>
              </a:rPr>
              <a:t>n</a:t>
            </a:r>
            <a:r>
              <a:rPr b="0" lang="de-DE" sz="2200" spc="-52" strike="noStrike">
                <a:solidFill>
                  <a:srgbClr val="000000"/>
                </a:solidFill>
                <a:latin typeface="Calibri Light"/>
              </a:rPr>
              <a:t>t</a:t>
            </a:r>
            <a:r>
              <a:rPr b="0" lang="de-DE" sz="2200" spc="-52" strike="noStrike">
                <a:solidFill>
                  <a:srgbClr val="000000"/>
                </a:solidFill>
                <a:latin typeface="Calibri Light"/>
              </a:rPr>
              <a:t> </a:t>
            </a:r>
            <a:r>
              <a:rPr b="0" lang="de-DE" sz="2200" spc="-52" strike="noStrike">
                <a:solidFill>
                  <a:srgbClr val="000000"/>
                </a:solidFill>
                <a:latin typeface="Calibri Light"/>
              </a:rPr>
              <a:t>p</a:t>
            </a:r>
            <a:r>
              <a:rPr b="0" lang="de-DE" sz="2200" spc="-52" strike="noStrike">
                <a:solidFill>
                  <a:srgbClr val="000000"/>
                </a:solidFill>
                <a:latin typeface="Calibri Light"/>
              </a:rPr>
              <a:t>a</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s</a:t>
            </a:r>
            <a:r>
              <a:rPr b="0" lang="de-DE" sz="2200" spc="-52" strike="noStrike">
                <a:solidFill>
                  <a:srgbClr val="000000"/>
                </a:solidFill>
                <a:latin typeface="Calibri Light"/>
              </a:rPr>
              <a:t>u</a:t>
            </a:r>
            <a:r>
              <a:rPr b="0" lang="de-DE" sz="2200" spc="-52" strike="noStrike">
                <a:solidFill>
                  <a:srgbClr val="000000"/>
                </a:solidFill>
                <a:latin typeface="Calibri Light"/>
              </a:rPr>
              <a:t>r</a:t>
            </a:r>
            <a:r>
              <a:rPr b="0" lang="de-DE" sz="2200" spc="-52" strike="noStrike">
                <a:solidFill>
                  <a:srgbClr val="000000"/>
                </a:solidFill>
                <a:latin typeface="Calibri Light"/>
              </a:rPr>
              <a:t> </a:t>
            </a:r>
            <a:r>
              <a:rPr b="0" lang="de-DE" sz="2200" spc="-52" strike="noStrike">
                <a:solidFill>
                  <a:srgbClr val="000000"/>
                </a:solidFill>
                <a:latin typeface="Calibri Light"/>
              </a:rPr>
              <a:t>l</a:t>
            </a:r>
            <a:r>
              <a:rPr b="0" lang="de-DE" sz="2200" spc="-52" strike="noStrike">
                <a:solidFill>
                  <a:srgbClr val="000000"/>
                </a:solidFill>
                <a:latin typeface="Calibri Light"/>
              </a:rPr>
              <a:t>e</a:t>
            </a:r>
            <a:r>
              <a:rPr b="0" lang="de-DE" sz="2200" spc="-52" strike="noStrike">
                <a:solidFill>
                  <a:srgbClr val="000000"/>
                </a:solidFill>
                <a:latin typeface="Calibri Light"/>
              </a:rPr>
              <a:t>s</a:t>
            </a:r>
            <a:r>
              <a:rPr b="0" lang="de-DE" sz="2200" spc="-52" strike="noStrike">
                <a:solidFill>
                  <a:srgbClr val="000000"/>
                </a:solidFill>
                <a:latin typeface="Calibri Light"/>
              </a:rPr>
              <a:t> </a:t>
            </a:r>
            <a:r>
              <a:rPr b="0" lang="de-DE" sz="2200" spc="-52" strike="noStrike">
                <a:solidFill>
                  <a:srgbClr val="000000"/>
                </a:solidFill>
                <a:latin typeface="Calibri Light"/>
              </a:rPr>
              <a:t>a</a:t>
            </a:r>
            <a:r>
              <a:rPr b="0" lang="de-DE" sz="2200" spc="-52" strike="noStrike">
                <a:solidFill>
                  <a:srgbClr val="000000"/>
                </a:solidFill>
                <a:latin typeface="Calibri Light"/>
              </a:rPr>
              <a:t>u</a:t>
            </a:r>
            <a:r>
              <a:rPr b="0" lang="de-DE" sz="2200" spc="-52" strike="noStrike">
                <a:solidFill>
                  <a:srgbClr val="000000"/>
                </a:solidFill>
                <a:latin typeface="Calibri Light"/>
              </a:rPr>
              <a:t>t</a:t>
            </a:r>
            <a:r>
              <a:rPr b="0" lang="de-DE" sz="2200" spc="-52" strike="noStrike">
                <a:solidFill>
                  <a:srgbClr val="000000"/>
                </a:solidFill>
                <a:latin typeface="Calibri Light"/>
              </a:rPr>
              <a:t>r</a:t>
            </a:r>
            <a:r>
              <a:rPr b="0" lang="de-DE" sz="2200" spc="-52" strike="noStrike">
                <a:solidFill>
                  <a:srgbClr val="000000"/>
                </a:solidFill>
                <a:latin typeface="Calibri Light"/>
              </a:rPr>
              <a:t>e</a:t>
            </a:r>
            <a:r>
              <a:rPr b="0" lang="de-DE" sz="2200" spc="-52" strike="noStrike">
                <a:solidFill>
                  <a:srgbClr val="000000"/>
                </a:solidFill>
                <a:latin typeface="Calibri Light"/>
              </a:rPr>
              <a:t>s</a:t>
            </a:r>
            <a:r>
              <a:rPr b="0" lang="de-DE" sz="2200" spc="-52" strike="noStrike">
                <a:solidFill>
                  <a:srgbClr val="000000"/>
                </a:solidFill>
                <a:latin typeface="Calibri Light"/>
              </a:rPr>
              <a:t>.</a:t>
            </a:r>
            <a:endParaRPr b="0" lang="fr-FR" sz="2200" spc="-1" strike="noStrike">
              <a:solidFill>
                <a:srgbClr val="000000"/>
              </a:solidFill>
              <a:latin typeface="Arial"/>
            </a:endParaRPr>
          </a:p>
        </p:txBody>
      </p:sp>
      <p:pic>
        <p:nvPicPr>
          <p:cNvPr id="191" name="Inhaltsplatzhalter 4" descr=""/>
          <p:cNvPicPr/>
          <p:nvPr/>
        </p:nvPicPr>
        <p:blipFill>
          <a:blip r:embed="rId1"/>
          <a:srcRect l="1128" t="0" r="0" b="0"/>
          <a:stretch/>
        </p:blipFill>
        <p:spPr>
          <a:xfrm>
            <a:off x="4436640" y="1958040"/>
            <a:ext cx="3519000" cy="1710360"/>
          </a:xfrm>
          <a:prstGeom prst="rect">
            <a:avLst/>
          </a:prstGeom>
          <a:ln>
            <a:noFill/>
          </a:ln>
        </p:spPr>
      </p:pic>
      <p:sp>
        <p:nvSpPr>
          <p:cNvPr id="192" name="CustomShape 2"/>
          <p:cNvSpPr/>
          <p:nvPr/>
        </p:nvSpPr>
        <p:spPr>
          <a:xfrm>
            <a:off x="457200" y="1815840"/>
            <a:ext cx="3199680" cy="4668480"/>
          </a:xfrm>
          <a:prstGeom prst="rect">
            <a:avLst/>
          </a:prstGeom>
          <a:noFill/>
          <a:ln>
            <a:noFill/>
          </a:ln>
        </p:spPr>
        <p:style>
          <a:lnRef idx="0"/>
          <a:fillRef idx="0"/>
          <a:effectRef idx="0"/>
          <a:fontRef idx="minor"/>
        </p:style>
        <p:txBody>
          <a:bodyPr lIns="90000" rIns="90000" tIns="45000" bIns="45000">
            <a:normAutofit fontScale="53000"/>
          </a:bodyPr>
          <a:p>
            <a:pPr>
              <a:lnSpc>
                <a:spcPct val="90000"/>
              </a:lnSpc>
              <a:spcBef>
                <a:spcPts val="1199"/>
              </a:spcBef>
              <a:spcAft>
                <a:spcPts val="201"/>
              </a:spcAft>
              <a:tabLst>
                <a:tab algn="l" pos="0"/>
              </a:tabLst>
            </a:pPr>
            <a:r>
              <a:rPr b="0" lang="de-DE" sz="1500" spc="-1" strike="noStrike">
                <a:solidFill>
                  <a:srgbClr val="ffffff"/>
                </a:solidFill>
                <a:latin typeface="Calibri"/>
              </a:rPr>
              <a:t>Créez une nouvelle branche (ici </a:t>
            </a:r>
            <a:r>
              <a:rPr b="0" lang="de-DE" sz="1500" spc="-1" strike="noStrike">
                <a:solidFill>
                  <a:srgbClr val="ffffff"/>
                </a:solidFill>
                <a:latin typeface="Calibri"/>
              </a:rPr>
              <a:t>appelée </a:t>
            </a:r>
            <a:r>
              <a:rPr b="0" i="1" lang="de-DE" sz="1500" spc="-1" strike="noStrike">
                <a:solidFill>
                  <a:srgbClr val="ffffff"/>
                </a:solidFill>
                <a:latin typeface="Calibri"/>
              </a:rPr>
              <a:t>InitialsUpperCase</a:t>
            </a:r>
            <a:r>
              <a:rPr b="0" lang="de-DE" sz="1500" spc="-1" strike="noStrike">
                <a:solidFill>
                  <a:srgbClr val="ffffff"/>
                </a:solidFill>
                <a:latin typeface="Calibri"/>
              </a:rPr>
              <a:t>, </a:t>
            </a:r>
            <a:r>
              <a:rPr b="0" lang="de-DE" sz="1500" spc="-1" strike="noStrike">
                <a:solidFill>
                  <a:srgbClr val="ffffff"/>
                </a:solidFill>
                <a:latin typeface="Calibri"/>
              </a:rPr>
              <a:t>mais elle peut porter le nom </a:t>
            </a:r>
            <a:r>
              <a:rPr b="0" lang="de-DE" sz="1500" spc="-1" strike="noStrike">
                <a:solidFill>
                  <a:srgbClr val="ffffff"/>
                </a:solidFill>
                <a:latin typeface="Calibri"/>
              </a:rPr>
              <a:t>que vous souhaitez lui donner)</a:t>
            </a:r>
            <a:r>
              <a:rPr b="0" lang="de-DE" sz="1500" spc="-1" strike="noStrike">
                <a:solidFill>
                  <a:srgbClr val="ffffff"/>
                </a:solidFill>
                <a:latin typeface="Calibri"/>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Les modifications apportées au </a:t>
            </a:r>
            <a:r>
              <a:rPr b="0" lang="de-DE" sz="1500" spc="-1" strike="noStrike">
                <a:solidFill>
                  <a:srgbClr val="ffffff"/>
                </a:solidFill>
                <a:latin typeface="Calibri"/>
              </a:rPr>
              <a:t>fichier seront désormais prise </a:t>
            </a:r>
            <a:r>
              <a:rPr b="0" lang="de-DE" sz="1500" spc="-1" strike="noStrike">
                <a:solidFill>
                  <a:srgbClr val="ffffff"/>
                </a:solidFill>
                <a:latin typeface="Calibri"/>
              </a:rPr>
              <a:t>en compte par la branche </a:t>
            </a:r>
            <a:r>
              <a:rPr b="0" i="1" lang="de-DE" sz="1500" spc="-1" strike="noStrike">
                <a:solidFill>
                  <a:srgbClr val="ffffff"/>
                </a:solidFill>
                <a:latin typeface="Calibri"/>
              </a:rPr>
              <a:t>InitialsUpperCase</a:t>
            </a:r>
            <a:r>
              <a:rPr b="0" lang="de-DE" sz="1500" spc="-1" strike="noStrike">
                <a:solidFill>
                  <a:srgbClr val="ffffff"/>
                </a:solidFill>
                <a:latin typeface="Calibri"/>
              </a:rPr>
              <a:t> et non plus </a:t>
            </a:r>
            <a:r>
              <a:rPr b="0" lang="de-DE" sz="1500" spc="-1" strike="noStrike">
                <a:solidFill>
                  <a:srgbClr val="ffffff"/>
                </a:solidFill>
                <a:latin typeface="Calibri"/>
              </a:rPr>
              <a:t>par la branche </a:t>
            </a:r>
            <a:r>
              <a:rPr b="0" i="1" lang="de-DE" sz="1500" spc="-1" strike="noStrike">
                <a:solidFill>
                  <a:srgbClr val="ffffff"/>
                </a:solidFill>
                <a:latin typeface="Calibri"/>
              </a:rPr>
              <a:t>main</a:t>
            </a:r>
            <a:r>
              <a:rPr b="0" lang="de-DE" sz="1500" spc="-1" strike="noStrike">
                <a:solidFill>
                  <a:srgbClr val="ffffff"/>
                </a:solidFill>
                <a:latin typeface="Calibri"/>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On peut changer de branche à </a:t>
            </a:r>
            <a:r>
              <a:rPr b="0" lang="de-DE" sz="1500" spc="-1" strike="noStrike">
                <a:solidFill>
                  <a:srgbClr val="ffffff"/>
                </a:solidFill>
                <a:latin typeface="Calibri"/>
              </a:rPr>
              <a:t>tout moment.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Modifiez la casse des initiales </a:t>
            </a:r>
            <a:r>
              <a:rPr b="0" lang="de-DE" sz="1500" spc="-1" strike="noStrike">
                <a:solidFill>
                  <a:srgbClr val="ffffff"/>
                </a:solidFill>
                <a:latin typeface="Calibri"/>
              </a:rPr>
              <a:t>dans votre fichier .txt, </a:t>
            </a:r>
            <a:r>
              <a:rPr b="0" lang="de-DE" sz="1500" spc="-1" strike="noStrike">
                <a:solidFill>
                  <a:srgbClr val="ffffff"/>
                </a:solidFill>
                <a:latin typeface="Calibri"/>
              </a:rPr>
              <a:t>sauvegardez et fermez le. </a:t>
            </a:r>
            <a:r>
              <a:rPr b="0" lang="de-DE" sz="1500" spc="-1" strike="noStrike">
                <a:solidFill>
                  <a:srgbClr val="ffffff"/>
                </a:solidFill>
                <a:latin typeface="Calibri"/>
              </a:rPr>
              <a:t>Rédigez un commit sur la </a:t>
            </a:r>
            <a:r>
              <a:rPr b="0" lang="de-DE" sz="1500" spc="-1" strike="noStrike">
                <a:solidFill>
                  <a:srgbClr val="ffffff"/>
                </a:solidFill>
                <a:latin typeface="Calibri"/>
              </a:rPr>
              <a:t>même branche.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Publiez la branche. Cela envoie </a:t>
            </a:r>
            <a:r>
              <a:rPr b="0" lang="de-DE" sz="1500" spc="-1" strike="noStrike">
                <a:solidFill>
                  <a:srgbClr val="ffffff"/>
                </a:solidFill>
                <a:latin typeface="Calibri"/>
              </a:rPr>
              <a:t>la branche nouvellement créée </a:t>
            </a:r>
            <a:r>
              <a:rPr b="0" lang="de-DE" sz="1500" spc="-1" strike="noStrike">
                <a:solidFill>
                  <a:srgbClr val="ffffff"/>
                </a:solidFill>
                <a:latin typeface="Calibri"/>
              </a:rPr>
              <a:t>en local sur votre dépôt </a:t>
            </a:r>
            <a:r>
              <a:rPr b="0" lang="de-DE" sz="1500" spc="-1" strike="noStrike">
                <a:solidFill>
                  <a:srgbClr val="ffffff"/>
                </a:solidFill>
                <a:latin typeface="Calibri"/>
              </a:rPr>
              <a:t>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Si l‘on souhaite conserver le </a:t>
            </a:r>
            <a:r>
              <a:rPr b="0" lang="de-DE" sz="1500" spc="-1" strike="noStrike">
                <a:solidFill>
                  <a:srgbClr val="ffffff"/>
                </a:solidFill>
                <a:latin typeface="Calibri"/>
              </a:rPr>
              <a:t>contenu de la branche en la </a:t>
            </a:r>
            <a:r>
              <a:rPr b="0" lang="de-DE" sz="1500" spc="-1" strike="noStrike">
                <a:solidFill>
                  <a:srgbClr val="ffffff"/>
                </a:solidFill>
                <a:latin typeface="Calibri"/>
              </a:rPr>
              <a:t>versant dans notre branche </a:t>
            </a:r>
            <a:r>
              <a:rPr b="0" lang="de-DE" sz="1500" spc="-1" strike="noStrike">
                <a:solidFill>
                  <a:srgbClr val="ffffff"/>
                </a:solidFill>
                <a:latin typeface="Calibri"/>
              </a:rPr>
              <a:t>principale (</a:t>
            </a:r>
            <a:r>
              <a:rPr b="0" i="1" lang="de-DE" sz="1500" spc="-1" strike="noStrike">
                <a:solidFill>
                  <a:srgbClr val="ffffff"/>
                </a:solidFill>
                <a:latin typeface="Calibri"/>
              </a:rPr>
              <a:t>main</a:t>
            </a:r>
            <a:r>
              <a:rPr b="0" lang="de-DE" sz="1500" spc="-1" strike="noStrike">
                <a:solidFill>
                  <a:srgbClr val="ffffff"/>
                </a:solidFill>
                <a:latin typeface="Calibri"/>
              </a:rPr>
              <a:t>), il suffit de se </a:t>
            </a:r>
            <a:r>
              <a:rPr b="0" lang="de-DE" sz="1500" spc="-1" strike="noStrike">
                <a:solidFill>
                  <a:srgbClr val="ffffff"/>
                </a:solidFill>
                <a:latin typeface="Calibri"/>
              </a:rPr>
              <a:t>mettre dans la branche </a:t>
            </a:r>
            <a:r>
              <a:rPr b="0" i="1" lang="de-DE" sz="1500" spc="-1" strike="noStrike">
                <a:solidFill>
                  <a:srgbClr val="ffffff"/>
                </a:solidFill>
                <a:latin typeface="Calibri"/>
              </a:rPr>
              <a:t>main</a:t>
            </a:r>
            <a:r>
              <a:rPr b="0" lang="de-DE" sz="1500" spc="-1" strike="noStrike">
                <a:solidFill>
                  <a:srgbClr val="ffffff"/>
                </a:solidFill>
                <a:latin typeface="Calibri"/>
              </a:rPr>
              <a:t> et </a:t>
            </a:r>
            <a:r>
              <a:rPr b="0" lang="de-DE" sz="1500" spc="-1" strike="noStrike">
                <a:solidFill>
                  <a:srgbClr val="ffffff"/>
                </a:solidFill>
                <a:latin typeface="Calibri"/>
              </a:rPr>
              <a:t>d‘y verser la branche </a:t>
            </a:r>
            <a:r>
              <a:rPr b="0" i="1" lang="de-DE" sz="1500" spc="-1" strike="noStrike">
                <a:solidFill>
                  <a:srgbClr val="ffffff"/>
                </a:solidFill>
                <a:latin typeface="Calibri"/>
              </a:rPr>
              <a:t>InitialsUpperCase</a:t>
            </a:r>
            <a:r>
              <a:rPr b="0" lang="de-DE" sz="1500" spc="-1" strike="noStrike">
                <a:solidFill>
                  <a:srgbClr val="ffffff"/>
                </a:solidFill>
                <a:latin typeface="Calibri"/>
              </a:rPr>
              <a:t> (Branch &gt; </a:t>
            </a:r>
            <a:r>
              <a:rPr b="0" lang="de-DE" sz="1500" spc="-1" strike="noStrike">
                <a:solidFill>
                  <a:srgbClr val="ffffff"/>
                </a:solidFill>
                <a:latin typeface="Calibri"/>
              </a:rPr>
              <a:t>Choose a branch to merge into </a:t>
            </a:r>
            <a:r>
              <a:rPr b="0" lang="de-DE" sz="1500" spc="-1" strike="noStrike">
                <a:solidFill>
                  <a:srgbClr val="ffffff"/>
                </a:solidFill>
                <a:latin typeface="Calibri"/>
              </a:rPr>
              <a:t>main &gt; Create a merge </a:t>
            </a:r>
            <a:r>
              <a:rPr b="0" lang="de-DE" sz="1500" spc="-1" strike="noStrike">
                <a:solidFill>
                  <a:srgbClr val="ffffff"/>
                </a:solidFill>
                <a:latin typeface="Calibri"/>
              </a:rPr>
              <a:t>commit).</a:t>
            </a:r>
            <a:endParaRPr b="0" lang="fr-FR" sz="1500" spc="-1" strike="noStrike">
              <a:latin typeface="Arial"/>
            </a:endParaRPr>
          </a:p>
        </p:txBody>
      </p:sp>
      <p:pic>
        <p:nvPicPr>
          <p:cNvPr id="193" name="Grafik 5" descr=""/>
          <p:cNvPicPr/>
          <p:nvPr/>
        </p:nvPicPr>
        <p:blipFill>
          <a:blip r:embed="rId2"/>
          <a:stretch/>
        </p:blipFill>
        <p:spPr>
          <a:xfrm>
            <a:off x="4436640" y="3923280"/>
            <a:ext cx="3519000" cy="1670040"/>
          </a:xfrm>
          <a:prstGeom prst="rect">
            <a:avLst/>
          </a:prstGeom>
          <a:ln>
            <a:noFill/>
          </a:ln>
        </p:spPr>
      </p:pic>
      <p:pic>
        <p:nvPicPr>
          <p:cNvPr id="194" name="Grafik 7" descr=""/>
          <p:cNvPicPr/>
          <p:nvPr/>
        </p:nvPicPr>
        <p:blipFill>
          <a:blip r:embed="rId3"/>
          <a:srcRect l="1251" t="657" r="0" b="2130"/>
          <a:stretch/>
        </p:blipFill>
        <p:spPr>
          <a:xfrm>
            <a:off x="8188920" y="1944000"/>
            <a:ext cx="3547080" cy="3638520"/>
          </a:xfrm>
          <a:prstGeom prst="rect">
            <a:avLst/>
          </a:prstGeom>
          <a:ln>
            <a:noFill/>
          </a:ln>
        </p:spPr>
      </p:pic>
      <p:sp>
        <p:nvSpPr>
          <p:cNvPr id="195" name="CustomShape 3"/>
          <p:cNvSpPr/>
          <p:nvPr/>
        </p:nvSpPr>
        <p:spPr>
          <a:xfrm>
            <a:off x="457200" y="549720"/>
            <a:ext cx="3199680" cy="10407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1815840"/>
            <a:ext cx="3199680" cy="46684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200" spc="-1" strike="noStrike">
                <a:solidFill>
                  <a:srgbClr val="ffffff"/>
                </a:solidFill>
                <a:latin typeface="Calibri"/>
              </a:rPr>
              <a:t>Pour travailler de concert, il faut </a:t>
            </a:r>
            <a:r>
              <a:rPr b="0" lang="de-DE" sz="1200" spc="-1" strike="noStrike">
                <a:solidFill>
                  <a:srgbClr val="ffffff"/>
                </a:solidFill>
                <a:latin typeface="Calibri"/>
              </a:rPr>
              <a:t>pouvoir s’organiser.</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rPr>
              <a:t>GitHub propose à cet effet la </a:t>
            </a:r>
            <a:r>
              <a:rPr b="0" lang="de-DE" sz="1200" spc="-1" strike="noStrike">
                <a:solidFill>
                  <a:srgbClr val="ffffff"/>
                </a:solidFill>
                <a:latin typeface="Calibri"/>
              </a:rPr>
              <a:t>fonctionnalité des </a:t>
            </a:r>
            <a:r>
              <a:rPr b="0" i="1" lang="de-DE" sz="1200" spc="-1" strike="noStrike">
                <a:solidFill>
                  <a:srgbClr val="ffffff"/>
                </a:solidFill>
                <a:latin typeface="Calibri"/>
              </a:rPr>
              <a:t>issues</a:t>
            </a:r>
            <a:r>
              <a:rPr b="0" lang="de-DE" sz="1200" spc="-1" strike="noStrike">
                <a:solidFill>
                  <a:srgbClr val="ffffff"/>
                </a:solidFill>
                <a:latin typeface="Calibri"/>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rPr>
              <a:t>Il s’agit de problème à résoudre et ces </a:t>
            </a:r>
            <a:r>
              <a:rPr b="0" lang="de-DE" sz="1200" spc="-1" strike="noStrike">
                <a:solidFill>
                  <a:srgbClr val="ffffff"/>
                </a:solidFill>
                <a:latin typeface="Calibri"/>
              </a:rPr>
              <a:t>problèmes peuvent être soulevés par </a:t>
            </a:r>
            <a:r>
              <a:rPr b="0" lang="de-DE" sz="1200" spc="-1" strike="noStrike">
                <a:solidFill>
                  <a:srgbClr val="ffffff"/>
                </a:solidFill>
                <a:latin typeface="Calibri"/>
              </a:rPr>
              <a:t>tous les utilisateurs / collaborateurs.</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rPr>
              <a:t>Une bonne </a:t>
            </a:r>
            <a:r>
              <a:rPr b="0" i="1" lang="de-DE" sz="1200" spc="-1" strike="noStrike">
                <a:solidFill>
                  <a:srgbClr val="ffffff"/>
                </a:solidFill>
                <a:latin typeface="Calibri"/>
              </a:rPr>
              <a:t>issue</a:t>
            </a:r>
            <a:r>
              <a:rPr b="0" lang="de-DE" sz="1200" spc="-1" strike="noStrike">
                <a:solidFill>
                  <a:srgbClr val="ffffff"/>
                </a:solidFill>
                <a:latin typeface="Calibri"/>
              </a:rPr>
              <a:t> doit comporter :</a:t>
            </a:r>
            <a:endParaRPr b="0" lang="fr-FR" sz="1200" spc="-1" strike="noStrike">
              <a:latin typeface="Arial"/>
            </a:endParaRPr>
          </a:p>
          <a:p>
            <a:pPr lvl="1" marL="432000" indent="-21600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rPr>
              <a:t>Le nom du document/fichier </a:t>
            </a:r>
            <a:r>
              <a:rPr b="0" lang="de-DE" sz="1200" spc="-1" strike="noStrike">
                <a:solidFill>
                  <a:srgbClr val="ffffff"/>
                </a:solidFill>
                <a:latin typeface="Calibri"/>
              </a:rPr>
              <a:t>concerné</a:t>
            </a:r>
            <a:endParaRPr b="0" lang="fr-FR" sz="1200" spc="-1" strike="noStrike">
              <a:latin typeface="Arial"/>
            </a:endParaRPr>
          </a:p>
          <a:p>
            <a:pPr lvl="1" marL="432000" indent="-21600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rPr>
              <a:t>Le problème détaillé.</a:t>
            </a:r>
            <a:endParaRPr b="0" lang="fr-FR" sz="1200" spc="-1" strike="noStrike">
              <a:latin typeface="Arial"/>
            </a:endParaRPr>
          </a:p>
          <a:p>
            <a:pPr lvl="1" marL="432000" indent="-21600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rPr>
              <a:t>[Optionnel] Des propositions de </a:t>
            </a:r>
            <a:r>
              <a:rPr b="0" lang="de-DE" sz="1200" spc="-1" strike="noStrike">
                <a:solidFill>
                  <a:srgbClr val="ffffff"/>
                </a:solidFill>
                <a:latin typeface="Calibri"/>
              </a:rPr>
              <a:t>solution.</a:t>
            </a:r>
            <a:endParaRPr b="0" lang="fr-FR" sz="1200" spc="-1" strike="noStrike">
              <a:latin typeface="Arial"/>
            </a:endParaRPr>
          </a:p>
          <a:p>
            <a:pPr lvl="1" marL="432000" indent="-21600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rPr>
              <a:t>[Optionnel] Des tags pour </a:t>
            </a:r>
            <a:r>
              <a:rPr b="0" lang="de-DE" sz="1200" spc="-1" strike="noStrike">
                <a:solidFill>
                  <a:srgbClr val="ffffff"/>
                </a:solidFill>
                <a:latin typeface="Calibri"/>
              </a:rPr>
              <a:t>catégoriser les </a:t>
            </a:r>
            <a:r>
              <a:rPr b="0" i="1" lang="de-DE" sz="1200" spc="-1" strike="noStrike">
                <a:solidFill>
                  <a:srgbClr val="ffffff"/>
                </a:solidFill>
                <a:latin typeface="Calibri"/>
              </a:rPr>
              <a:t>issues</a:t>
            </a:r>
            <a:r>
              <a:rPr b="0" lang="de-DE" sz="1200" spc="-1" strike="noStrike">
                <a:solidFill>
                  <a:srgbClr val="ffffff"/>
                </a:solidFill>
                <a:latin typeface="Calibri"/>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rPr>
              <a:t>Une fois le problème résolu par une </a:t>
            </a:r>
            <a:r>
              <a:rPr b="0" i="1" lang="de-DE" sz="1200" spc="-1" strike="noStrike">
                <a:solidFill>
                  <a:srgbClr val="ffffff"/>
                </a:solidFill>
                <a:latin typeface="Calibri"/>
              </a:rPr>
              <a:t>pull request</a:t>
            </a:r>
            <a:r>
              <a:rPr b="0" lang="de-DE" sz="1200" spc="-1" strike="noStrike">
                <a:solidFill>
                  <a:srgbClr val="ffffff"/>
                </a:solidFill>
                <a:latin typeface="Calibri"/>
              </a:rPr>
              <a:t>, un administrateur peut </a:t>
            </a:r>
            <a:r>
              <a:rPr b="0" lang="de-DE" sz="1200" spc="-1" strike="noStrike">
                <a:solidFill>
                  <a:srgbClr val="ffffff"/>
                </a:solidFill>
                <a:latin typeface="Calibri"/>
              </a:rPr>
              <a:t>clore l’</a:t>
            </a:r>
            <a:r>
              <a:rPr b="0" i="1" lang="de-DE" sz="1200" spc="-1" strike="noStrike">
                <a:solidFill>
                  <a:srgbClr val="ffffff"/>
                </a:solidFill>
                <a:latin typeface="Calibri"/>
              </a:rPr>
              <a:t>issue.</a:t>
            </a:r>
            <a:endParaRPr b="0" lang="fr-FR" sz="1200" spc="-1" strike="noStrike">
              <a:latin typeface="Arial"/>
            </a:endParaRPr>
          </a:p>
        </p:txBody>
      </p:sp>
      <p:sp>
        <p:nvSpPr>
          <p:cNvPr id="197" name="CustomShape 2"/>
          <p:cNvSpPr/>
          <p:nvPr/>
        </p:nvSpPr>
        <p:spPr>
          <a:xfrm>
            <a:off x="457200" y="693720"/>
            <a:ext cx="3199680" cy="10407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rPr>
              <a:t>P</a:t>
            </a:r>
            <a:r>
              <a:rPr b="0" lang="de-DE" sz="2800" spc="-52" strike="noStrike">
                <a:solidFill>
                  <a:srgbClr val="ffffff"/>
                </a:solidFill>
                <a:latin typeface="Calibri Light"/>
              </a:rPr>
              <a:t>r</a:t>
            </a:r>
            <a:r>
              <a:rPr b="0" lang="de-DE" sz="2800" spc="-52" strike="noStrike">
                <a:solidFill>
                  <a:srgbClr val="ffffff"/>
                </a:solidFill>
                <a:latin typeface="Calibri Light"/>
              </a:rPr>
              <a:t>a</a:t>
            </a:r>
            <a:r>
              <a:rPr b="0" lang="de-DE" sz="2800" spc="-52" strike="noStrike">
                <a:solidFill>
                  <a:srgbClr val="ffffff"/>
                </a:solidFill>
                <a:latin typeface="Calibri Light"/>
              </a:rPr>
              <a:t>t</a:t>
            </a:r>
            <a:r>
              <a:rPr b="0" lang="de-DE" sz="2800" spc="-52" strike="noStrike">
                <a:solidFill>
                  <a:srgbClr val="ffffff"/>
                </a:solidFill>
                <a:latin typeface="Calibri Light"/>
              </a:rPr>
              <a:t>i</a:t>
            </a:r>
            <a:r>
              <a:rPr b="0" lang="de-DE" sz="2800" spc="-52" strike="noStrike">
                <a:solidFill>
                  <a:srgbClr val="ffffff"/>
                </a:solidFill>
                <a:latin typeface="Calibri Light"/>
              </a:rPr>
              <a:t>q</a:t>
            </a:r>
            <a:r>
              <a:rPr b="0" lang="de-DE" sz="2800" spc="-52" strike="noStrike">
                <a:solidFill>
                  <a:srgbClr val="ffffff"/>
                </a:solidFill>
                <a:latin typeface="Calibri Light"/>
              </a:rPr>
              <a:t>u</a:t>
            </a:r>
            <a:r>
              <a:rPr b="0" lang="de-DE" sz="2800" spc="-52" strike="noStrike">
                <a:solidFill>
                  <a:srgbClr val="ffffff"/>
                </a:solidFill>
                <a:latin typeface="Calibri Light"/>
              </a:rPr>
              <a:t>e</a:t>
            </a:r>
            <a:r>
              <a:rPr b="0" lang="de-DE" sz="2800" spc="-52" strike="noStrike">
                <a:solidFill>
                  <a:srgbClr val="ffffff"/>
                </a:solidFill>
                <a:latin typeface="Calibri Light"/>
              </a:rPr>
              <a:t> </a:t>
            </a:r>
            <a:r>
              <a:rPr b="0" lang="de-DE" sz="2800" spc="-52" strike="noStrike">
                <a:solidFill>
                  <a:srgbClr val="ffffff"/>
                </a:solidFill>
                <a:latin typeface="Calibri Light"/>
              </a:rPr>
              <a:t>:</a:t>
            </a:r>
            <a:r>
              <a:rPr b="0" lang="de-DE" sz="2800" spc="-52" strike="noStrike">
                <a:solidFill>
                  <a:srgbClr val="ffffff"/>
                </a:solidFill>
                <a:latin typeface="Calibri Light"/>
              </a:rPr>
              <a:t> </a:t>
            </a:r>
            <a:r>
              <a:rPr b="0" lang="de-DE" sz="2800" spc="-52" strike="noStrike">
                <a:solidFill>
                  <a:srgbClr val="ffffff"/>
                </a:solidFill>
                <a:latin typeface="Calibri Light"/>
              </a:rPr>
              <a:t>c</a:t>
            </a:r>
            <a:r>
              <a:rPr b="0" lang="de-DE" sz="2800" spc="-52" strike="noStrike">
                <a:solidFill>
                  <a:srgbClr val="ffffff"/>
                </a:solidFill>
                <a:latin typeface="Calibri Light"/>
              </a:rPr>
              <a:t>o</a:t>
            </a:r>
            <a:r>
              <a:rPr b="0" lang="de-DE" sz="2800" spc="-52" strike="noStrike">
                <a:solidFill>
                  <a:srgbClr val="ffffff"/>
                </a:solidFill>
                <a:latin typeface="Calibri Light"/>
              </a:rPr>
              <a:t>r</a:t>
            </a:r>
            <a:r>
              <a:rPr b="0" lang="de-DE" sz="2800" spc="-52" strike="noStrike">
                <a:solidFill>
                  <a:srgbClr val="ffffff"/>
                </a:solidFill>
                <a:latin typeface="Calibri Light"/>
              </a:rPr>
              <a:t>r</a:t>
            </a:r>
            <a:r>
              <a:rPr b="0" lang="de-DE" sz="2800" spc="-52" strike="noStrike">
                <a:solidFill>
                  <a:srgbClr val="ffffff"/>
                </a:solidFill>
                <a:latin typeface="Calibri Light"/>
              </a:rPr>
              <a:t>e</a:t>
            </a:r>
            <a:r>
              <a:rPr b="0" lang="de-DE" sz="2800" spc="-52" strike="noStrike">
                <a:solidFill>
                  <a:srgbClr val="ffffff"/>
                </a:solidFill>
                <a:latin typeface="Calibri Light"/>
              </a:rPr>
              <a:t>c</a:t>
            </a:r>
            <a:r>
              <a:rPr b="0" lang="de-DE" sz="2800" spc="-52" strike="noStrike">
                <a:solidFill>
                  <a:srgbClr val="ffffff"/>
                </a:solidFill>
                <a:latin typeface="Calibri Light"/>
              </a:rPr>
              <a:t>t</a:t>
            </a:r>
            <a:r>
              <a:rPr b="0" lang="de-DE" sz="2800" spc="-52" strike="noStrike">
                <a:solidFill>
                  <a:srgbClr val="ffffff"/>
                </a:solidFill>
                <a:latin typeface="Calibri Light"/>
              </a:rPr>
              <a:t>i</a:t>
            </a:r>
            <a:r>
              <a:rPr b="0" lang="de-DE" sz="2800" spc="-52" strike="noStrike">
                <a:solidFill>
                  <a:srgbClr val="ffffff"/>
                </a:solidFill>
                <a:latin typeface="Calibri Light"/>
              </a:rPr>
              <a:t>o</a:t>
            </a:r>
            <a:r>
              <a:rPr b="0" lang="de-DE" sz="2800" spc="-52" strike="noStrike">
                <a:solidFill>
                  <a:srgbClr val="ffffff"/>
                </a:solidFill>
                <a:latin typeface="Calibri Light"/>
              </a:rPr>
              <a:t>n</a:t>
            </a:r>
            <a:r>
              <a:rPr b="0" lang="de-DE" sz="2800" spc="-52" strike="noStrike">
                <a:solidFill>
                  <a:srgbClr val="ffffff"/>
                </a:solidFill>
                <a:latin typeface="Calibri Light"/>
              </a:rPr>
              <a:t> </a:t>
            </a:r>
            <a:r>
              <a:rPr b="0" lang="de-DE" sz="2800" spc="-52" strike="noStrike">
                <a:solidFill>
                  <a:srgbClr val="ffffff"/>
                </a:solidFill>
                <a:latin typeface="Calibri Light"/>
              </a:rPr>
              <a:t>d</a:t>
            </a:r>
            <a:r>
              <a:rPr b="0" lang="de-DE" sz="2800" spc="-52" strike="noStrike">
                <a:solidFill>
                  <a:srgbClr val="ffffff"/>
                </a:solidFill>
                <a:latin typeface="Calibri Light"/>
              </a:rPr>
              <a:t>u</a:t>
            </a:r>
            <a:r>
              <a:rPr b="0" lang="de-DE" sz="2800" spc="-52" strike="noStrike">
                <a:solidFill>
                  <a:srgbClr val="ffffff"/>
                </a:solidFill>
                <a:latin typeface="Calibri Light"/>
              </a:rPr>
              <a:t> </a:t>
            </a:r>
            <a:r>
              <a:rPr b="0" lang="de-DE" sz="2800" spc="-52" strike="noStrike">
                <a:solidFill>
                  <a:srgbClr val="ffffff"/>
                </a:solidFill>
                <a:latin typeface="Calibri Light"/>
              </a:rPr>
              <a:t>f</a:t>
            </a:r>
            <a:r>
              <a:rPr b="0" lang="de-DE" sz="2800" spc="-52" strike="noStrike">
                <a:solidFill>
                  <a:srgbClr val="ffffff"/>
                </a:solidFill>
                <a:latin typeface="Calibri Light"/>
              </a:rPr>
              <a:t>i</a:t>
            </a:r>
            <a:r>
              <a:rPr b="0" lang="de-DE" sz="2800" spc="-52" strike="noStrike">
                <a:solidFill>
                  <a:srgbClr val="ffffff"/>
                </a:solidFill>
                <a:latin typeface="Calibri Light"/>
              </a:rPr>
              <a:t>c</a:t>
            </a:r>
            <a:r>
              <a:rPr b="0" lang="de-DE" sz="2800" spc="-52" strike="noStrike">
                <a:solidFill>
                  <a:srgbClr val="ffffff"/>
                </a:solidFill>
                <a:latin typeface="Calibri Light"/>
              </a:rPr>
              <a:t>h</a:t>
            </a:r>
            <a:r>
              <a:rPr b="0" lang="de-DE" sz="2800" spc="-52" strike="noStrike">
                <a:solidFill>
                  <a:srgbClr val="ffffff"/>
                </a:solidFill>
                <a:latin typeface="Calibri Light"/>
              </a:rPr>
              <a:t>i</a:t>
            </a:r>
            <a:r>
              <a:rPr b="0" lang="de-DE" sz="2800" spc="-52" strike="noStrike">
                <a:solidFill>
                  <a:srgbClr val="ffffff"/>
                </a:solidFill>
                <a:latin typeface="Calibri Light"/>
              </a:rPr>
              <a:t>e</a:t>
            </a:r>
            <a:r>
              <a:rPr b="0" lang="de-DE" sz="2800" spc="-52" strike="noStrike">
                <a:solidFill>
                  <a:srgbClr val="ffffff"/>
                </a:solidFill>
                <a:latin typeface="Calibri Light"/>
              </a:rPr>
              <a:t>r</a:t>
            </a:r>
            <a:r>
              <a:rPr b="0" lang="de-DE" sz="2800" spc="-52" strike="noStrike">
                <a:solidFill>
                  <a:srgbClr val="ffffff"/>
                </a:solidFill>
                <a:latin typeface="Calibri Light"/>
              </a:rPr>
              <a:t> </a:t>
            </a:r>
            <a:r>
              <a:rPr b="0" lang="de-DE" sz="2800" spc="-52" strike="noStrike">
                <a:solidFill>
                  <a:srgbClr val="ffffff"/>
                </a:solidFill>
                <a:latin typeface="Calibri Light"/>
              </a:rPr>
              <a:t>E</a:t>
            </a:r>
            <a:r>
              <a:rPr b="0" lang="de-DE" sz="2800" spc="-52" strike="noStrike">
                <a:solidFill>
                  <a:srgbClr val="ffffff"/>
                </a:solidFill>
                <a:latin typeface="Calibri Light"/>
              </a:rPr>
              <a:t>x</a:t>
            </a:r>
            <a:r>
              <a:rPr b="0" lang="de-DE" sz="2800" spc="-52" strike="noStrike">
                <a:solidFill>
                  <a:srgbClr val="ffffff"/>
                </a:solidFill>
                <a:latin typeface="Calibri Light"/>
              </a:rPr>
              <a:t>e</a:t>
            </a:r>
            <a:r>
              <a:rPr b="0" lang="de-DE" sz="2800" spc="-52" strike="noStrike">
                <a:solidFill>
                  <a:srgbClr val="ffffff"/>
                </a:solidFill>
                <a:latin typeface="Calibri Light"/>
              </a:rPr>
              <a:t>m</a:t>
            </a:r>
            <a:r>
              <a:rPr b="0" lang="de-DE" sz="2800" spc="-52" strike="noStrike">
                <a:solidFill>
                  <a:srgbClr val="ffffff"/>
                </a:solidFill>
                <a:latin typeface="Calibri Light"/>
              </a:rPr>
              <a:t>p</a:t>
            </a:r>
            <a:r>
              <a:rPr b="0" lang="de-DE" sz="2800" spc="-52" strike="noStrike">
                <a:solidFill>
                  <a:srgbClr val="ffffff"/>
                </a:solidFill>
                <a:latin typeface="Calibri Light"/>
              </a:rPr>
              <a:t>l</a:t>
            </a:r>
            <a:r>
              <a:rPr b="0" lang="de-DE" sz="2800" spc="-52" strike="noStrike">
                <a:solidFill>
                  <a:srgbClr val="ffffff"/>
                </a:solidFill>
                <a:latin typeface="Calibri Light"/>
              </a:rPr>
              <a:t>e</a:t>
            </a:r>
            <a:r>
              <a:rPr b="0" lang="de-DE" sz="2800" spc="-52" strike="noStrike">
                <a:solidFill>
                  <a:srgbClr val="ffffff"/>
                </a:solidFill>
                <a:latin typeface="Calibri Light"/>
              </a:rPr>
              <a:t>.</a:t>
            </a:r>
            <a:r>
              <a:rPr b="0" lang="de-DE" sz="2800" spc="-52" strike="noStrike">
                <a:solidFill>
                  <a:srgbClr val="ffffff"/>
                </a:solidFill>
                <a:latin typeface="Calibri Light"/>
              </a:rPr>
              <a:t>x</a:t>
            </a:r>
            <a:r>
              <a:rPr b="0" lang="de-DE" sz="2800" spc="-52" strike="noStrike">
                <a:solidFill>
                  <a:srgbClr val="ffffff"/>
                </a:solidFill>
                <a:latin typeface="Calibri Light"/>
              </a:rPr>
              <a:t>m</a:t>
            </a:r>
            <a:r>
              <a:rPr b="0" lang="de-DE" sz="2800" spc="-52" strike="noStrike">
                <a:solidFill>
                  <a:srgbClr val="ffffff"/>
                </a:solidFill>
                <a:latin typeface="Calibri Light"/>
              </a:rPr>
              <a:t>l</a:t>
            </a:r>
            <a:endParaRPr b="0" lang="fr-FR" sz="2800" spc="-1" strike="noStrike">
              <a:latin typeface="Arial"/>
            </a:endParaRPr>
          </a:p>
        </p:txBody>
      </p:sp>
      <p:pic>
        <p:nvPicPr>
          <p:cNvPr id="198" name="" descr=""/>
          <p:cNvPicPr/>
          <p:nvPr/>
        </p:nvPicPr>
        <p:blipFill>
          <a:blip r:embed="rId1"/>
          <a:srcRect l="1607" t="0" r="0" b="0"/>
          <a:stretch/>
        </p:blipFill>
        <p:spPr>
          <a:xfrm>
            <a:off x="7596000" y="1895760"/>
            <a:ext cx="4188240" cy="4584240"/>
          </a:xfrm>
          <a:prstGeom prst="rect">
            <a:avLst/>
          </a:prstGeom>
          <a:ln>
            <a:noFill/>
          </a:ln>
        </p:spPr>
      </p:pic>
      <p:sp>
        <p:nvSpPr>
          <p:cNvPr id="199" name="CustomShape 3"/>
          <p:cNvSpPr/>
          <p:nvPr/>
        </p:nvSpPr>
        <p:spPr>
          <a:xfrm>
            <a:off x="4512240" y="407160"/>
            <a:ext cx="6840000" cy="10407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rPr>
              <a:t>Mise en pratique ; chacun va se voir attribuer une </a:t>
            </a:r>
            <a:r>
              <a:rPr b="0" i="1" lang="de-DE" sz="2200" spc="-52" strike="noStrike">
                <a:solidFill>
                  <a:srgbClr val="000000"/>
                </a:solidFill>
                <a:latin typeface="Calibri Light"/>
              </a:rPr>
              <a:t>issue</a:t>
            </a:r>
            <a:r>
              <a:rPr b="0" lang="de-DE" sz="2200" spc="-52" strike="noStrike">
                <a:solidFill>
                  <a:srgbClr val="000000"/>
                </a:solidFill>
                <a:latin typeface="Calibri Light"/>
              </a:rPr>
              <a:t> et dans l’ordre :</a:t>
            </a:r>
            <a:endParaRPr b="0" lang="fr-FR" sz="2200" spc="-1" strike="noStrike">
              <a:solidFill>
                <a:srgbClr val="000000"/>
              </a:solidFill>
              <a:latin typeface="Arial"/>
            </a:endParaRPr>
          </a:p>
        </p:txBody>
      </p:sp>
      <p:sp>
        <p:nvSpPr>
          <p:cNvPr id="200" name="CustomShape 4"/>
          <p:cNvSpPr/>
          <p:nvPr/>
        </p:nvSpPr>
        <p:spPr>
          <a:xfrm>
            <a:off x="4176000" y="1872000"/>
            <a:ext cx="3312000" cy="4536000"/>
          </a:xfrm>
          <a:prstGeom prst="rect">
            <a:avLst/>
          </a:prstGeom>
          <a:noFill/>
          <a:ln>
            <a:noFill/>
          </a:ln>
        </p:spPr>
        <p:style>
          <a:lnRef idx="0"/>
          <a:fillRef idx="0"/>
          <a:effectRef idx="0"/>
          <a:fontRef idx="minor"/>
        </p:style>
        <p:txBody>
          <a:bodyPr lIns="90000" rIns="90000" tIns="45000" bIns="45000" anchor="b">
            <a:noAutofit/>
          </a:bodyPr>
          <a:p>
            <a:pPr marL="216000" indent="-216000">
              <a:lnSpc>
                <a:spcPct val="85000"/>
              </a:lnSpc>
              <a:buClr>
                <a:srgbClr val="000000"/>
              </a:buClr>
              <a:buSzPct val="45000"/>
              <a:buFont typeface="Wingdings" charset="2"/>
              <a:buChar char=""/>
            </a:pPr>
            <a:r>
              <a:rPr b="0" lang="de-DE" sz="2200" spc="-52" strike="noStrike">
                <a:solidFill>
                  <a:srgbClr val="000000"/>
                </a:solidFill>
                <a:latin typeface="Calibri Light"/>
              </a:rPr>
              <a:t>Créer une branche locale.</a:t>
            </a:r>
            <a:endParaRPr b="0" lang="fr-FR" sz="2200" spc="-1" strike="noStrike">
              <a:solidFill>
                <a:srgbClr val="000000"/>
              </a:solidFill>
              <a:latin typeface="Arial"/>
            </a:endParaRPr>
          </a:p>
          <a:p>
            <a:pPr marL="216000" indent="-216000">
              <a:lnSpc>
                <a:spcPct val="85000"/>
              </a:lnSpc>
              <a:buClr>
                <a:srgbClr val="000000"/>
              </a:buClr>
              <a:buSzPct val="45000"/>
              <a:buFont typeface="Wingdings" charset="2"/>
              <a:buChar char=""/>
            </a:pPr>
            <a:r>
              <a:rPr b="0" lang="de-DE" sz="2200" spc="-52" strike="noStrike">
                <a:solidFill>
                  <a:srgbClr val="000000"/>
                </a:solidFill>
                <a:latin typeface="Calibri Light"/>
              </a:rPr>
              <a:t>Corriger l’erreur sur sa branche locale.</a:t>
            </a:r>
            <a:endParaRPr b="0" lang="fr-FR" sz="2200" spc="-1" strike="noStrike">
              <a:solidFill>
                <a:srgbClr val="000000"/>
              </a:solidFill>
              <a:latin typeface="Arial"/>
            </a:endParaRPr>
          </a:p>
          <a:p>
            <a:pPr marL="216000" indent="-216000">
              <a:lnSpc>
                <a:spcPct val="85000"/>
              </a:lnSpc>
              <a:buClr>
                <a:srgbClr val="000000"/>
              </a:buClr>
              <a:buSzPct val="45000"/>
              <a:buFont typeface="Wingdings" charset="2"/>
              <a:buChar char=""/>
            </a:pPr>
            <a:r>
              <a:rPr b="0" lang="de-DE" sz="2200" spc="-52" strike="noStrike">
                <a:solidFill>
                  <a:srgbClr val="000000"/>
                </a:solidFill>
                <a:latin typeface="Calibri Light"/>
              </a:rPr>
              <a:t>Fusionner la branche locale avec la branche main.</a:t>
            </a:r>
            <a:endParaRPr b="0" lang="fr-FR" sz="2200" spc="-1" strike="noStrike">
              <a:solidFill>
                <a:srgbClr val="000000"/>
              </a:solidFill>
              <a:latin typeface="Arial"/>
            </a:endParaRPr>
          </a:p>
          <a:p>
            <a:pPr marL="216000" indent="-216000">
              <a:lnSpc>
                <a:spcPct val="85000"/>
              </a:lnSpc>
              <a:buClr>
                <a:srgbClr val="000000"/>
              </a:buClr>
              <a:buSzPct val="45000"/>
              <a:buFont typeface="Wingdings" charset="2"/>
              <a:buChar char=""/>
            </a:pPr>
            <a:r>
              <a:rPr b="0" i="1" lang="de-DE" sz="2200" spc="-52" strike="noStrike">
                <a:solidFill>
                  <a:srgbClr val="000000"/>
                </a:solidFill>
                <a:latin typeface="Calibri Light"/>
              </a:rPr>
              <a:t>Push </a:t>
            </a:r>
            <a:r>
              <a:rPr b="0" lang="de-DE" sz="2200" spc="-52" strike="noStrike">
                <a:solidFill>
                  <a:srgbClr val="000000"/>
                </a:solidFill>
                <a:latin typeface="Calibri Light"/>
              </a:rPr>
              <a:t>son dépôt local vers son dépôt distant.</a:t>
            </a:r>
            <a:endParaRPr b="0" lang="fr-FR" sz="2200" spc="-1" strike="noStrike">
              <a:solidFill>
                <a:srgbClr val="000000"/>
              </a:solidFill>
              <a:latin typeface="Arial"/>
            </a:endParaRPr>
          </a:p>
          <a:p>
            <a:pPr marL="216000" indent="-216000">
              <a:lnSpc>
                <a:spcPct val="85000"/>
              </a:lnSpc>
              <a:buClr>
                <a:srgbClr val="000000"/>
              </a:buClr>
              <a:buSzPct val="45000"/>
              <a:buFont typeface="Wingdings" charset="2"/>
              <a:buChar char=""/>
            </a:pPr>
            <a:r>
              <a:rPr b="0" lang="de-DE" sz="2200" spc="-52" strike="noStrike">
                <a:solidFill>
                  <a:srgbClr val="000000"/>
                </a:solidFill>
                <a:latin typeface="Calibri Light"/>
              </a:rPr>
              <a:t>Faire une </a:t>
            </a:r>
            <a:r>
              <a:rPr b="0" i="1" lang="de-DE" sz="2200" spc="-52" strike="noStrike">
                <a:solidFill>
                  <a:srgbClr val="000000"/>
                </a:solidFill>
                <a:latin typeface="Calibri Light"/>
              </a:rPr>
              <a:t>pull request</a:t>
            </a:r>
            <a:r>
              <a:rPr b="0" lang="de-DE" sz="2200" spc="-52" strike="noStrike">
                <a:solidFill>
                  <a:srgbClr val="000000"/>
                </a:solidFill>
                <a:latin typeface="Calibri Light"/>
              </a:rPr>
              <a:t> pour intégrer son travail au dépôt source.</a:t>
            </a:r>
            <a:endParaRPr b="0" lang="fr-F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rPr>
              <a:t>Introduction : Git</a:t>
            </a:r>
            <a:endParaRPr b="0" lang="fr-FR" sz="4800" spc="-1" strike="noStrike">
              <a:latin typeface="Arial"/>
            </a:endParaRPr>
          </a:p>
        </p:txBody>
      </p:sp>
      <p:sp>
        <p:nvSpPr>
          <p:cNvPr id="134" name="CustomShape 2"/>
          <p:cNvSpPr/>
          <p:nvPr/>
        </p:nvSpPr>
        <p:spPr>
          <a:xfrm>
            <a:off x="1097280" y="1845720"/>
            <a:ext cx="10057680" cy="4022640"/>
          </a:xfrm>
          <a:prstGeom prst="rect">
            <a:avLst/>
          </a:prstGeom>
          <a:noFill/>
          <a:ln>
            <a:noFill/>
          </a:ln>
        </p:spPr>
        <p:style>
          <a:lnRef idx="0"/>
          <a:fillRef idx="0"/>
          <a:effectRef idx="0"/>
          <a:fontRef idx="minor"/>
        </p:style>
        <p:txBody>
          <a:bodyPr lIns="0" rIns="0" tIns="45000" bIns="45000">
            <a:noAutofit/>
          </a:bodyPr>
          <a:p>
            <a:pPr marL="91440" indent="-9072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rPr>
              <a:t>Git est un logiciel de gestion de versions décentralisé.</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rPr>
              <a:t>Il s’agit d’un logiciel libre créé par Linus Torvalds (créateur du noyau Linux) en 2005.</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rPr>
              <a:t>Il a été pensé pour pouvoir fonctionner de manière décentralisé : il fonctionne en </a:t>
            </a:r>
            <a:r>
              <a:rPr b="0" lang="fr-FR" sz="2000" spc="-1" strike="noStrike" u="sng">
                <a:solidFill>
                  <a:srgbClr val="2998e3"/>
                </a:solidFill>
                <a:uFillTx/>
                <a:latin typeface="Calibri"/>
                <a:hlinkClick r:id="rId1"/>
              </a:rPr>
              <a:t>peer-2-peer</a:t>
            </a:r>
            <a:r>
              <a:rPr b="0" lang="fr-FR" sz="2000" spc="-1" strike="noStrike">
                <a:solidFill>
                  <a:srgbClr val="404040"/>
                </a:solidFill>
                <a:latin typeface="Calibri"/>
              </a:rPr>
              <a:t>.</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Git indexe les fichiers d‘après leur </a:t>
            </a:r>
            <a:r>
              <a:rPr b="0" lang="fr-FR" sz="2000" spc="-1" strike="noStrike">
                <a:solidFill>
                  <a:srgbClr val="404040"/>
                </a:solidFill>
                <a:latin typeface="Calibri"/>
              </a:rPr>
              <a:t>somme</a:t>
            </a:r>
            <a:r>
              <a:rPr b="0" lang="de-DE" sz="2000" spc="-1" strike="noStrike">
                <a:solidFill>
                  <a:srgbClr val="404040"/>
                </a:solidFill>
                <a:latin typeface="Calibri"/>
              </a:rPr>
              <a:t> de contrôle.</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Une </a:t>
            </a:r>
            <a:r>
              <a:rPr b="0" lang="de-DE" sz="2000" spc="-1" strike="noStrike" u="sng">
                <a:solidFill>
                  <a:srgbClr val="2998e3"/>
                </a:solidFill>
                <a:uFillTx/>
                <a:latin typeface="Calibri"/>
                <a:hlinkClick r:id="rId2"/>
              </a:rPr>
              <a:t>somme de contrôle</a:t>
            </a:r>
            <a:r>
              <a:rPr b="0" lang="de-DE" sz="2000" spc="-1" strike="noStrike">
                <a:solidFill>
                  <a:srgbClr val="404040"/>
                </a:solidFill>
                <a:latin typeface="Calibri"/>
              </a:rPr>
              <a:t>, c‘est une séquence courte de données numériques calculée à partir d‘un bloc de données plus important.</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Si la somme de contrôle est différente, deux versions du fichier sont stockées.</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À l‘origine, git s‘utilisait uniquement en ligne de commande.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rPr>
              <a:t>Dépôt local et dépôt distant</a:t>
            </a:r>
            <a:endParaRPr b="0" lang="fr-FR" sz="4800" spc="-1" strike="noStrike">
              <a:latin typeface="Arial"/>
            </a:endParaRPr>
          </a:p>
        </p:txBody>
      </p:sp>
      <p:sp>
        <p:nvSpPr>
          <p:cNvPr id="136" name="CustomShape 2"/>
          <p:cNvSpPr/>
          <p:nvPr/>
        </p:nvSpPr>
        <p:spPr>
          <a:xfrm>
            <a:off x="1097280" y="2095200"/>
            <a:ext cx="4665240" cy="3523680"/>
          </a:xfrm>
          <a:prstGeom prst="rect">
            <a:avLst/>
          </a:prstGeom>
          <a:noFill/>
          <a:ln>
            <a:noFill/>
          </a:ln>
        </p:spPr>
        <p:style>
          <a:lnRef idx="0"/>
          <a:fillRef idx="0"/>
          <a:effectRef idx="0"/>
          <a:fontRef idx="minor"/>
        </p:style>
        <p:txBody>
          <a:bodyPr lIns="0" rIns="0" tIns="45000" bIns="45000">
            <a:normAutofit fontScale="51000"/>
          </a:bodyPr>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Les dépôts locaux sont des images du dépôt distant. Le plus souvent, ce sont sur ces dépôts locaux qu‘on travaille.</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On peut mettre à jour son dépôt local depuis un dépôt distant, et inversement.</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Cela permet à plusieurs individus de travailler ensemble sur un même document tout en sachant qui a fait quoi.</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Bien sûr cela sous-entend d‘être discipliné car il faut veiller à mettre à jour son dépôt local à chaque nouvelle session de travail et et mettre à jour le dépôt distant lorsau4‘on a effectué des modifications.</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pic>
        <p:nvPicPr>
          <p:cNvPr id="137" name="Grafik 3" descr=""/>
          <p:cNvPicPr/>
          <p:nvPr/>
        </p:nvPicPr>
        <p:blipFill>
          <a:blip r:embed="rId1"/>
          <a:stretch/>
        </p:blipFill>
        <p:spPr>
          <a:xfrm>
            <a:off x="5954760" y="2095200"/>
            <a:ext cx="5952240" cy="3523680"/>
          </a:xfrm>
          <a:prstGeom prst="rect">
            <a:avLst/>
          </a:prstGeom>
          <a:ln>
            <a:noFill/>
          </a:ln>
        </p:spPr>
      </p:pic>
      <p:sp>
        <p:nvSpPr>
          <p:cNvPr id="138" name="CustomShape 3"/>
          <p:cNvSpPr/>
          <p:nvPr/>
        </p:nvSpPr>
        <p:spPr>
          <a:xfrm>
            <a:off x="6126480" y="5619600"/>
            <a:ext cx="4971600" cy="4550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3 : Dépot distant et dépôts locaux. Source : https://web.cs.swarthmore.edu/~adanner/cs40/f14/git.php</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Inhaltsplatzhalter 3" descr=""/>
          <p:cNvPicPr/>
          <p:nvPr/>
        </p:nvPicPr>
        <p:blipFill>
          <a:blip r:embed="rId1"/>
          <a:stretch/>
        </p:blipFill>
        <p:spPr>
          <a:xfrm>
            <a:off x="873360" y="1950840"/>
            <a:ext cx="4971600" cy="2955600"/>
          </a:xfrm>
          <a:prstGeom prst="rect">
            <a:avLst/>
          </a:prstGeom>
          <a:ln>
            <a:noFill/>
          </a:ln>
        </p:spPr>
      </p:pic>
      <p:pic>
        <p:nvPicPr>
          <p:cNvPr id="140" name="Grafik 4" descr=""/>
          <p:cNvPicPr/>
          <p:nvPr/>
        </p:nvPicPr>
        <p:blipFill>
          <a:blip r:embed="rId2"/>
          <a:stretch/>
        </p:blipFill>
        <p:spPr>
          <a:xfrm>
            <a:off x="6346080" y="1950840"/>
            <a:ext cx="4971600" cy="2955600"/>
          </a:xfrm>
          <a:prstGeom prst="rect">
            <a:avLst/>
          </a:prstGeom>
          <a:ln>
            <a:noFill/>
          </a:ln>
        </p:spPr>
      </p:pic>
      <p:sp>
        <p:nvSpPr>
          <p:cNvPr id="141" name="CustomShape 1"/>
          <p:cNvSpPr/>
          <p:nvPr/>
        </p:nvSpPr>
        <p:spPr>
          <a:xfrm>
            <a:off x="873360" y="5058720"/>
            <a:ext cx="497160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1 : Problème du versionnage. Source : https://perso.liris.cnrs.fr/pierre-antoine.champin/enseignement/intro-git/</a:t>
            </a:r>
            <a:endParaRPr b="0" lang="fr-FR" sz="1200" spc="-1" strike="noStrike">
              <a:latin typeface="Arial"/>
            </a:endParaRPr>
          </a:p>
        </p:txBody>
      </p:sp>
      <p:sp>
        <p:nvSpPr>
          <p:cNvPr id="142" name="CustomShape 2"/>
          <p:cNvSpPr/>
          <p:nvPr/>
        </p:nvSpPr>
        <p:spPr>
          <a:xfrm>
            <a:off x="6346080" y="5058720"/>
            <a:ext cx="497160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2 : Problème du versionnage. Source : https://perso.liris.cnrs.fr/pierre-antoine.champin/enseignement/intro-git/</a:t>
            </a:r>
            <a:endParaRPr b="0" lang="fr-FR" sz="1200" spc="-1" strike="noStrike">
              <a:latin typeface="Arial"/>
            </a:endParaRPr>
          </a:p>
        </p:txBody>
      </p:sp>
      <p:sp>
        <p:nvSpPr>
          <p:cNvPr id="143" name="CustomShape 3"/>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rPr>
              <a:t>Quelles problématiques Git permet-il de résoudre ?</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rPr>
              <a:t>Les trois tapes de traitement</a:t>
            </a:r>
            <a:endParaRPr b="0" lang="fr-FR" sz="4800" spc="-1" strike="noStrike">
              <a:latin typeface="Arial"/>
            </a:endParaRPr>
          </a:p>
        </p:txBody>
      </p:sp>
      <p:pic>
        <p:nvPicPr>
          <p:cNvPr id="145" name="Inhaltsplatzhalter 11" descr=""/>
          <p:cNvPicPr/>
          <p:nvPr/>
        </p:nvPicPr>
        <p:blipFill>
          <a:blip r:embed="rId1"/>
          <a:stretch/>
        </p:blipFill>
        <p:spPr>
          <a:xfrm>
            <a:off x="5659920" y="1904040"/>
            <a:ext cx="5770800" cy="4071600"/>
          </a:xfrm>
          <a:prstGeom prst="rect">
            <a:avLst/>
          </a:prstGeom>
          <a:ln>
            <a:noFill/>
          </a:ln>
        </p:spPr>
      </p:pic>
      <p:sp>
        <p:nvSpPr>
          <p:cNvPr id="146" name="CustomShape 2"/>
          <p:cNvSpPr/>
          <p:nvPr/>
        </p:nvSpPr>
        <p:spPr>
          <a:xfrm>
            <a:off x="5992200" y="5911560"/>
            <a:ext cx="4971600" cy="409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050" spc="-1" strike="noStrike">
                <a:solidFill>
                  <a:srgbClr val="000000"/>
                </a:solidFill>
                <a:latin typeface="Calibri"/>
                <a:ea typeface="DejaVu Sans"/>
              </a:rPr>
              <a:t>Figure 4 : Fonctionnement de Git. Source : https://perso.liris.cnrs.fr/pierre-antoine.champin/enseignement/intro-git/</a:t>
            </a:r>
            <a:endParaRPr b="0" lang="fr-FR" sz="1050" spc="-1" strike="noStrike">
              <a:latin typeface="Arial"/>
            </a:endParaRPr>
          </a:p>
        </p:txBody>
      </p:sp>
      <p:sp>
        <p:nvSpPr>
          <p:cNvPr id="147" name="CustomShape 3"/>
          <p:cNvSpPr/>
          <p:nvPr/>
        </p:nvSpPr>
        <p:spPr>
          <a:xfrm>
            <a:off x="917280" y="2608920"/>
            <a:ext cx="4824000" cy="2985120"/>
          </a:xfrm>
          <a:prstGeom prst="rect">
            <a:avLst/>
          </a:prstGeom>
          <a:noFill/>
          <a:ln>
            <a:noFill/>
          </a:ln>
        </p:spPr>
        <p:style>
          <a:lnRef idx="0"/>
          <a:fillRef idx="0"/>
          <a:effectRef idx="0"/>
          <a:fontRef idx="minor"/>
        </p:style>
        <p:txBody>
          <a:bodyPr lIns="0" rIns="0" tIns="45000" bIns="45000">
            <a:normAutofit fontScale="85000"/>
          </a:bodyPr>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Trois étapes de traitement sur le dépot local :</a:t>
            </a:r>
            <a:endParaRPr b="0" lang="fr-FR" sz="2000" spc="-1" strike="noStrike">
              <a:latin typeface="Arial"/>
            </a:endParaRPr>
          </a:p>
          <a:p>
            <a:pPr lvl="1" marL="384120" indent="-18216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Working directory</a:t>
            </a:r>
            <a:r>
              <a:rPr b="0" lang="de-DE" sz="1800" spc="-1" strike="noStrike">
                <a:solidFill>
                  <a:srgbClr val="404040"/>
                </a:solidFill>
                <a:latin typeface="Calibri"/>
                <a:ea typeface="DejaVu Sans"/>
              </a:rPr>
              <a:t> : copie de travail. On travaille sur nos fichiers.</a:t>
            </a:r>
            <a:endParaRPr b="0" lang="fr-FR" sz="1800" spc="-1" strike="noStrike">
              <a:latin typeface="Arial"/>
            </a:endParaRPr>
          </a:p>
          <a:p>
            <a:pPr lvl="1" marL="384120" indent="-18216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Staging area</a:t>
            </a:r>
            <a:r>
              <a:rPr b="0" lang="de-DE" sz="1800" spc="-1" strike="noStrike">
                <a:solidFill>
                  <a:srgbClr val="404040"/>
                </a:solidFill>
                <a:latin typeface="Calibri"/>
                <a:ea typeface="DejaVu Sans"/>
              </a:rPr>
              <a:t> : index. On ajoute les fichiers souhaités à ce qui va être archivé.</a:t>
            </a:r>
            <a:endParaRPr b="0" lang="fr-FR" sz="1800" spc="-1" strike="noStrike">
              <a:latin typeface="Arial"/>
            </a:endParaRPr>
          </a:p>
          <a:p>
            <a:pPr lvl="1" marL="384120" indent="-18216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Git repository</a:t>
            </a:r>
            <a:r>
              <a:rPr b="0" lang="de-DE" sz="1800" spc="-1" strike="noStrike">
                <a:solidFill>
                  <a:srgbClr val="404040"/>
                </a:solidFill>
                <a:latin typeface="Calibri"/>
                <a:ea typeface="DejaVu Sans"/>
              </a:rPr>
              <a:t> : dépôt. On archive.</a:t>
            </a:r>
            <a:endParaRPr b="0" lang="fr-FR" sz="18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ensuite publier nos modifications effectuées en local sur le dépôt distant.</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rPr>
              <a:t>Introduction : Github</a:t>
            </a:r>
            <a:endParaRPr b="0" lang="fr-FR" sz="4800" spc="-1" strike="noStrike">
              <a:latin typeface="Arial"/>
            </a:endParaRPr>
          </a:p>
        </p:txBody>
      </p:sp>
      <p:sp>
        <p:nvSpPr>
          <p:cNvPr id="149" name="CustomShape 2"/>
          <p:cNvSpPr/>
          <p:nvPr/>
        </p:nvSpPr>
        <p:spPr>
          <a:xfrm>
            <a:off x="1097280" y="1845720"/>
            <a:ext cx="6894360" cy="4022640"/>
          </a:xfrm>
          <a:prstGeom prst="rect">
            <a:avLst/>
          </a:prstGeom>
          <a:noFill/>
          <a:ln>
            <a:noFill/>
          </a:ln>
        </p:spPr>
        <p:style>
          <a:lnRef idx="0"/>
          <a:fillRef idx="0"/>
          <a:effectRef idx="0"/>
          <a:fontRef idx="minor"/>
        </p:style>
        <p:txBody>
          <a:bodyPr lIns="0" rIns="0" tIns="45000" bIns="45000">
            <a:noAutofit/>
          </a:bodyPr>
          <a:p>
            <a:pPr marL="91440" indent="-9072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Github est un service web d‘</a:t>
            </a:r>
            <a:r>
              <a:rPr b="0" lang="fr-FR" sz="1800" spc="-1" strike="noStrike">
                <a:solidFill>
                  <a:srgbClr val="404040"/>
                </a:solidFill>
                <a:latin typeface="Calibri"/>
              </a:rPr>
              <a:t>hébergement</a:t>
            </a:r>
            <a:r>
              <a:rPr b="0" lang="de-DE" sz="1800" spc="-1" strike="noStrike">
                <a:solidFill>
                  <a:srgbClr val="404040"/>
                </a:solidFill>
                <a:latin typeface="Calibri"/>
              </a:rPr>
              <a:t> et de développement de logiciels lancé en 2008.</a:t>
            </a:r>
            <a:endParaRPr b="0" lang="fr-FR" sz="18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Il permet de travailler à partir de plusieurs dépôts locaux et distants et sert à harmoniser les efforts des équipes de développement.</a:t>
            </a:r>
            <a:endParaRPr b="0" lang="fr-FR" sz="18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Github prend en charge l‘aspect „dépôt distant“ de Git et propose de multiple outils qui facilitent le travail en groupe.</a:t>
            </a:r>
            <a:endParaRPr b="0" lang="fr-FR" sz="18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Il propose également un service de visualisation de données qui permet d‘afficher en ligne des fichiers au formats csv, tsv, xml, py, ipynb, etc.</a:t>
            </a:r>
            <a:endParaRPr b="0" lang="fr-FR" sz="18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Il existe bien sûr d’autres services d’hébergement et de développement fonctionnant sous git : GitLab, FramaGit, GNU Savannah, etc.</a:t>
            </a:r>
            <a:endParaRPr b="0" lang="fr-FR" sz="1800" spc="-1" strike="noStrike">
              <a:latin typeface="Arial"/>
            </a:endParaRPr>
          </a:p>
        </p:txBody>
      </p:sp>
      <p:pic>
        <p:nvPicPr>
          <p:cNvPr id="150" name="" descr=""/>
          <p:cNvPicPr/>
          <p:nvPr/>
        </p:nvPicPr>
        <p:blipFill>
          <a:blip r:embed="rId1"/>
          <a:stretch/>
        </p:blipFill>
        <p:spPr>
          <a:xfrm>
            <a:off x="8271720" y="1935720"/>
            <a:ext cx="2887920" cy="2887920"/>
          </a:xfrm>
          <a:prstGeom prst="rect">
            <a:avLst/>
          </a:prstGeom>
          <a:ln>
            <a:noFill/>
          </a:ln>
        </p:spPr>
      </p:pic>
      <p:sp>
        <p:nvSpPr>
          <p:cNvPr id="151" name="CustomShape 3"/>
          <p:cNvSpPr/>
          <p:nvPr/>
        </p:nvSpPr>
        <p:spPr>
          <a:xfrm>
            <a:off x="8352000" y="5050800"/>
            <a:ext cx="280764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5 : logo Github</a:t>
            </a:r>
            <a:endParaRPr b="0" lang="fr-FR" sz="1200" spc="-1" strike="noStrike">
              <a:latin typeface="Arial"/>
            </a:endParaRPr>
          </a:p>
          <a:p>
            <a:pPr algn="ctr">
              <a:lnSpc>
                <a:spcPct val="100000"/>
              </a:lnSpc>
            </a:pPr>
            <a:r>
              <a:rPr b="0" lang="de-DE" sz="1200" spc="-1" strike="noStrike">
                <a:solidFill>
                  <a:srgbClr val="000000"/>
                </a:solidFill>
                <a:latin typeface="Calibri"/>
                <a:ea typeface="DejaVu Sans"/>
              </a:rPr>
              <a:t>https://fr.wikipedia.org/wiki/GitHub</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rPr>
              <a:t>Le système de branches</a:t>
            </a:r>
            <a:endParaRPr b="0" lang="fr-FR" sz="4800" spc="-1" strike="noStrike">
              <a:latin typeface="Arial"/>
            </a:endParaRPr>
          </a:p>
        </p:txBody>
      </p:sp>
      <p:pic>
        <p:nvPicPr>
          <p:cNvPr id="153" name="Inhaltsplatzhalter 3" descr=""/>
          <p:cNvPicPr/>
          <p:nvPr/>
        </p:nvPicPr>
        <p:blipFill>
          <a:blip r:embed="rId1"/>
          <a:stretch/>
        </p:blipFill>
        <p:spPr>
          <a:xfrm>
            <a:off x="7122240" y="1812960"/>
            <a:ext cx="4032720" cy="1971720"/>
          </a:xfrm>
          <a:prstGeom prst="rect">
            <a:avLst/>
          </a:prstGeom>
          <a:ln>
            <a:noFill/>
          </a:ln>
        </p:spPr>
      </p:pic>
      <p:pic>
        <p:nvPicPr>
          <p:cNvPr id="154" name="Grafik 4" descr=""/>
          <p:cNvPicPr/>
          <p:nvPr/>
        </p:nvPicPr>
        <p:blipFill>
          <a:blip r:embed="rId2"/>
          <a:stretch/>
        </p:blipFill>
        <p:spPr>
          <a:xfrm>
            <a:off x="7303320" y="4120920"/>
            <a:ext cx="3670560" cy="1880640"/>
          </a:xfrm>
          <a:prstGeom prst="rect">
            <a:avLst/>
          </a:prstGeom>
          <a:ln>
            <a:noFill/>
          </a:ln>
        </p:spPr>
      </p:pic>
      <p:sp>
        <p:nvSpPr>
          <p:cNvPr id="155" name="CustomShape 2"/>
          <p:cNvSpPr/>
          <p:nvPr/>
        </p:nvSpPr>
        <p:spPr>
          <a:xfrm>
            <a:off x="6744600" y="3785040"/>
            <a:ext cx="4879440" cy="33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https://zepel.io/blog/5-git-workflows-to-improve-development/</a:t>
            </a:r>
            <a:endParaRPr b="0" lang="fr-FR" sz="800" spc="-1" strike="noStrike">
              <a:latin typeface="Arial"/>
            </a:endParaRPr>
          </a:p>
        </p:txBody>
      </p:sp>
      <p:sp>
        <p:nvSpPr>
          <p:cNvPr id="156" name="CustomShape 3"/>
          <p:cNvSpPr/>
          <p:nvPr/>
        </p:nvSpPr>
        <p:spPr>
          <a:xfrm>
            <a:off x="6698880" y="5977440"/>
            <a:ext cx="4879440" cy="211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https://www.nobledesktop.com/learn/git/git-branches/</a:t>
            </a:r>
            <a:endParaRPr b="0" lang="fr-FR" sz="800" spc="-1" strike="noStrike">
              <a:latin typeface="Arial"/>
            </a:endParaRPr>
          </a:p>
        </p:txBody>
      </p:sp>
      <p:sp>
        <p:nvSpPr>
          <p:cNvPr id="157" name="CustomShape 4"/>
          <p:cNvSpPr/>
          <p:nvPr/>
        </p:nvSpPr>
        <p:spPr>
          <a:xfrm>
            <a:off x="917280" y="2080440"/>
            <a:ext cx="4824000" cy="3807720"/>
          </a:xfrm>
          <a:prstGeom prst="rect">
            <a:avLst/>
          </a:prstGeom>
          <a:noFill/>
          <a:ln>
            <a:noFill/>
          </a:ln>
        </p:spPr>
        <p:style>
          <a:lnRef idx="0"/>
          <a:fillRef idx="0"/>
          <a:effectRef idx="0"/>
          <a:fontRef idx="minor"/>
        </p:style>
        <p:txBody>
          <a:bodyPr lIns="0" rIns="0" tIns="45000" bIns="45000">
            <a:normAutofit fontScale="85000"/>
          </a:bodyPr>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branche est une image que l‘on crée de la branche principale (</a:t>
            </a:r>
            <a:r>
              <a:rPr b="0" i="1" lang="de-DE" sz="2000" spc="-1" strike="noStrike">
                <a:solidFill>
                  <a:srgbClr val="404040"/>
                </a:solidFill>
                <a:latin typeface="Calibri"/>
                <a:ea typeface="DejaVu Sans"/>
              </a:rPr>
              <a:t>main</a:t>
            </a:r>
            <a:r>
              <a:rPr b="0" lang="de-DE" sz="2000" spc="-1" strike="noStrike">
                <a:solidFill>
                  <a:srgbClr val="404040"/>
                </a:solidFill>
                <a:latin typeface="Calibri"/>
                <a:ea typeface="DejaVu Sans"/>
              </a:rPr>
              <a:t> ou </a:t>
            </a:r>
            <a:r>
              <a:rPr b="0" i="1" lang="de-DE" sz="2000" spc="-1" strike="noStrike">
                <a:solidFill>
                  <a:srgbClr val="404040"/>
                </a:solidFill>
                <a:latin typeface="Calibri"/>
                <a:ea typeface="DejaVu Sans"/>
              </a:rPr>
              <a:t>master</a:t>
            </a:r>
            <a:r>
              <a:rPr b="0" lang="de-DE" sz="2000" spc="-1" strike="noStrike">
                <a:solidFill>
                  <a:srgbClr val="404040"/>
                </a:solidFill>
                <a:latin typeface="Calibri"/>
                <a:ea typeface="DejaVu Sans"/>
              </a:rPr>
              <a:t>). Elle en est déconnectée, mais peut à tout moment être versée dans cette branche ou dans toute autre branche parente (fonctionne en arborescence).</a:t>
            </a:r>
            <a:endParaRPr b="0" lang="fr-FR" sz="2000" spc="-1" strike="noStrike">
              <a:latin typeface="Arial"/>
            </a:endParaRPr>
          </a:p>
          <a:p>
            <a:pPr marL="91440" indent="-9072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Deux niveaux de branches :</a:t>
            </a:r>
            <a:endParaRPr b="0" lang="fr-FR" sz="2000" spc="-1" strike="noStrike">
              <a:latin typeface="Arial"/>
            </a:endParaRPr>
          </a:p>
          <a:p>
            <a:pPr lvl="1" marL="384120" indent="-18216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ne nous appartenant pas: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 permet de créer une image d‘un dépot pour travailler dessus.</a:t>
            </a:r>
            <a:endParaRPr b="0" lang="fr-FR" sz="1800" spc="-1" strike="noStrike">
              <a:latin typeface="Arial"/>
            </a:endParaRPr>
          </a:p>
          <a:p>
            <a:pPr lvl="1" marL="384120" indent="-18216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qui nous appartient : le </a:t>
            </a:r>
            <a:r>
              <a:rPr b="0" i="1" lang="de-DE" sz="1800" spc="-1" strike="noStrike">
                <a:solidFill>
                  <a:srgbClr val="404040"/>
                </a:solidFill>
                <a:latin typeface="Calibri"/>
                <a:ea typeface="DejaVu Sans"/>
              </a:rPr>
              <a:t>branch</a:t>
            </a:r>
            <a:r>
              <a:rPr b="0" lang="de-DE" sz="1800" spc="-1" strike="noStrike">
                <a:solidFill>
                  <a:srgbClr val="404040"/>
                </a:solidFill>
                <a:latin typeface="Calibri"/>
                <a:ea typeface="DejaVu Sans"/>
              </a:rPr>
              <a:t> permet de travailler sur notre projet ou sur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594360"/>
            <a:ext cx="3199680" cy="228528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rPr>
              <a:t>Initiation au développement collaboratif de projets avec Github</a:t>
            </a:r>
            <a:endParaRPr b="0" lang="fr-FR" sz="2800" spc="-1" strike="noStrike">
              <a:latin typeface="Arial"/>
            </a:endParaRPr>
          </a:p>
        </p:txBody>
      </p:sp>
      <p:sp>
        <p:nvSpPr>
          <p:cNvPr id="159" name="CustomShape 2"/>
          <p:cNvSpPr/>
          <p:nvPr/>
        </p:nvSpPr>
        <p:spPr>
          <a:xfrm>
            <a:off x="457200" y="3363840"/>
            <a:ext cx="3199680" cy="2940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500" spc="-1" strike="noStrike">
                <a:solidFill>
                  <a:srgbClr val="ffffff"/>
                </a:solidFill>
                <a:latin typeface="Calibri"/>
              </a:rPr>
              <a:t>Nous allons passer à pratique et nous initier au versionnage. Il suffit pour cela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rPr>
              <a:t>[Optionnel] D’avoir installé git si l’on souhaite travailler depuis le terminal.</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rPr>
              <a:t>D‘avoir téléchargé le client-bureau de Github (Github Desktop).</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rPr>
              <a:t>De s‘être créé un compte Github.</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0" name="Inhaltsplatzhalter 8_0" descr=""/>
          <p:cNvPicPr/>
          <p:nvPr/>
        </p:nvPicPr>
        <p:blipFill>
          <a:blip r:embed="rId1"/>
          <a:stretch/>
        </p:blipFill>
        <p:spPr>
          <a:xfrm>
            <a:off x="5040000" y="1999080"/>
            <a:ext cx="5792040" cy="3976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594360"/>
            <a:ext cx="3199680" cy="956880"/>
          </a:xfrm>
          <a:prstGeom prst="rect">
            <a:avLst/>
          </a:prstGeom>
          <a:noFill/>
          <a:ln>
            <a:noFill/>
          </a:ln>
        </p:spPr>
        <p:style>
          <a:lnRef idx="0"/>
          <a:fillRef idx="0"/>
          <a:effectRef idx="0"/>
          <a:fontRef idx="minor"/>
        </p:style>
        <p:txBody>
          <a:bodyPr lIns="90000" rIns="90000" tIns="45000" bIns="45000" anchor="b">
            <a:normAutofit fontScale="92000"/>
          </a:bodyPr>
          <a:p>
            <a:pPr>
              <a:lnSpc>
                <a:spcPct val="85000"/>
              </a:lnSpc>
            </a:pPr>
            <a:r>
              <a:rPr b="0" lang="de-DE" sz="3600" spc="-52" strike="noStrike">
                <a:solidFill>
                  <a:srgbClr val="ffffff"/>
                </a:solidFill>
                <a:latin typeface="Calibri Light"/>
              </a:rPr>
              <a:t>Créer un </a:t>
            </a:r>
            <a:r>
              <a:rPr b="0" i="1" lang="de-DE" sz="3600" spc="-52" strike="noStrike">
                <a:solidFill>
                  <a:srgbClr val="ffffff"/>
                </a:solidFill>
                <a:latin typeface="Calibri Light"/>
              </a:rPr>
              <a:t>repository</a:t>
            </a:r>
            <a:endParaRPr b="0" lang="fr-FR" sz="3600" spc="-1" strike="noStrike">
              <a:latin typeface="Arial"/>
            </a:endParaRPr>
          </a:p>
        </p:txBody>
      </p:sp>
      <p:pic>
        <p:nvPicPr>
          <p:cNvPr id="162" name="Inhaltsplatzhalter 6" descr=""/>
          <p:cNvPicPr/>
          <p:nvPr/>
        </p:nvPicPr>
        <p:blipFill>
          <a:blip r:embed="rId1"/>
          <a:stretch/>
        </p:blipFill>
        <p:spPr>
          <a:xfrm>
            <a:off x="5551560" y="731880"/>
            <a:ext cx="4990680" cy="5257080"/>
          </a:xfrm>
          <a:prstGeom prst="rect">
            <a:avLst/>
          </a:prstGeom>
          <a:ln>
            <a:noFill/>
          </a:ln>
        </p:spPr>
      </p:pic>
      <p:sp>
        <p:nvSpPr>
          <p:cNvPr id="163" name="CustomShape 2"/>
          <p:cNvSpPr/>
          <p:nvPr/>
        </p:nvSpPr>
        <p:spPr>
          <a:xfrm>
            <a:off x="457200" y="1618920"/>
            <a:ext cx="3199680" cy="4685400"/>
          </a:xfrm>
          <a:prstGeom prst="rect">
            <a:avLst/>
          </a:prstGeom>
          <a:noFill/>
          <a:ln>
            <a:noFill/>
          </a:ln>
        </p:spPr>
        <p:style>
          <a:lnRef idx="0"/>
          <a:fillRef idx="0"/>
          <a:effectRef idx="0"/>
          <a:fontRef idx="minor"/>
        </p:style>
        <p:txBody>
          <a:bodyPr lIns="90000" rIns="90000" tIns="45000" bIns="45000">
            <a:normAutofit fontScale="90000"/>
          </a:bodyPr>
          <a:p>
            <a:pPr>
              <a:lnSpc>
                <a:spcPct val="90000"/>
              </a:lnSpc>
              <a:spcBef>
                <a:spcPts val="1199"/>
              </a:spcBef>
              <a:spcAft>
                <a:spcPts val="201"/>
              </a:spcAft>
              <a:tabLst>
                <a:tab algn="l" pos="0"/>
              </a:tabLst>
            </a:pPr>
            <a:r>
              <a:rPr b="0" lang="de-DE" sz="1500" spc="-1" strike="noStrike">
                <a:solidFill>
                  <a:srgbClr val="ffffff"/>
                </a:solidFill>
                <a:latin typeface="Calibri"/>
              </a:rPr>
              <a:t>Il est conseillé de toujours commencer par créer votre dépôt (</a:t>
            </a:r>
            <a:r>
              <a:rPr b="0" i="1" lang="de-DE" sz="1500" spc="-1" strike="noStrike">
                <a:solidFill>
                  <a:srgbClr val="ffffff"/>
                </a:solidFill>
                <a:latin typeface="Calibri"/>
              </a:rPr>
              <a:t>repository</a:t>
            </a:r>
            <a:r>
              <a:rPr b="0" lang="de-DE" sz="1500" spc="-1" strike="noStrike">
                <a:solidFill>
                  <a:srgbClr val="ffffff"/>
                </a:solidFill>
                <a:latin typeface="Calibri"/>
              </a:rPr>
              <a: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Cela simplifie le clonage du dépôt en local à l‘aide de </a:t>
            </a:r>
            <a:r>
              <a:rPr b="0" i="1" lang="de-DE" sz="1500" spc="-1" strike="noStrike">
                <a:solidFill>
                  <a:srgbClr val="ffffff"/>
                </a:solidFill>
                <a:latin typeface="Calibri"/>
              </a:rPr>
              <a:t>Github Desktop</a:t>
            </a:r>
            <a:r>
              <a:rPr b="0" lang="de-DE" sz="1500" spc="-1" strike="noStrike">
                <a:solidFill>
                  <a:srgbClr val="ffffff"/>
                </a:solidFill>
                <a:latin typeface="Calibri"/>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Il est également conseillé de toujours ajouter un fichier README (il est par défaut au format </a:t>
            </a:r>
            <a:r>
              <a:rPr b="0" i="1" lang="de-DE" sz="1500" spc="-1" strike="noStrike">
                <a:solidFill>
                  <a:srgbClr val="ffffff"/>
                </a:solidFill>
                <a:latin typeface="Calibri"/>
              </a:rPr>
              <a:t>markdown</a:t>
            </a:r>
            <a:r>
              <a:rPr b="0" lang="de-DE" sz="1500" spc="-1" strike="noStrike">
                <a:solidFill>
                  <a:srgbClr val="ffffff"/>
                </a:solidFill>
                <a:latin typeface="Calibri"/>
              </a:rPr>
              <a:t>). Cela évite les potentiels problèmes posés par un </a:t>
            </a:r>
            <a:r>
              <a:rPr b="0" i="1" lang="de-DE" sz="1500" spc="-1" strike="noStrike">
                <a:solidFill>
                  <a:srgbClr val="ffffff"/>
                </a:solidFill>
                <a:latin typeface="Calibri"/>
              </a:rPr>
              <a:t>repository</a:t>
            </a:r>
            <a:r>
              <a:rPr b="0" lang="de-DE" sz="1500" spc="-1" strike="noStrike">
                <a:solidFill>
                  <a:srgbClr val="ffffff"/>
                </a:solidFill>
                <a:latin typeface="Calibri"/>
              </a:rPr>
              <a:t> vide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Vous pouvez ajouter la licence sous laquelle se trouve votre projet.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Le gitignore sert à ajouter des fichier du </a:t>
            </a:r>
            <a:r>
              <a:rPr b="0" i="1" lang="de-DE" sz="1500" spc="-1" strike="noStrike">
                <a:solidFill>
                  <a:srgbClr val="ffffff"/>
                </a:solidFill>
                <a:latin typeface="Calibri"/>
              </a:rPr>
              <a:t>repository</a:t>
            </a:r>
            <a:r>
              <a:rPr b="0" lang="de-DE" sz="1500" spc="-1" strike="noStrike">
                <a:solidFill>
                  <a:srgbClr val="ffffff"/>
                </a:solidFill>
                <a:latin typeface="Calibri"/>
              </a:rPr>
              <a:t> local qui ne doivent pas être pris en compte par les commandes Git (par exemple des fichiers trop volumineux).</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71</TotalTime>
  <Application>LibreOffice/6.4.7.2$Linux_X86_64 LibreOffice_project/40$Build-2</Application>
  <Words>1207</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2021-07-07T09:02:22Z</dcterms:created>
  <dc:creator>Hippolyte Souvay</dc:creator>
  <dc:description/>
  <dc:language>fr-FR</dc:language>
  <cp:lastModifiedBy/>
  <dcterms:modified xsi:type="dcterms:W3CDTF">2022-02-07T18:06:26Z</dcterms:modified>
  <cp:revision>62</cp:revision>
  <dc:subject/>
  <dc:title>Formation à git et github. Intérêt de l‘usage d‘un logiciel de gestion de versions décentralisé.</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