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29.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5"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03"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104"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06"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08"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12"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4"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115"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19"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120"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22"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123"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124"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125"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126"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127"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12190320" cy="455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90320" cy="64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7080" cy="455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7080" cy="62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6"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6400800"/>
            <a:ext cx="12190320" cy="455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6334200"/>
            <a:ext cx="12190320" cy="64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hidden="1"/>
          <p:cNvSpPr/>
          <p:nvPr/>
        </p:nvSpPr>
        <p:spPr>
          <a:xfrm>
            <a:off x="0" y="6400800"/>
            <a:ext cx="12190320" cy="455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 name="CustomShape 2" hidden="1"/>
          <p:cNvSpPr/>
          <p:nvPr/>
        </p:nvSpPr>
        <p:spPr>
          <a:xfrm>
            <a:off x="0" y="6334200"/>
            <a:ext cx="12190320" cy="64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7"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88" name="CustomShape 4"/>
          <p:cNvSpPr/>
          <p:nvPr/>
        </p:nvSpPr>
        <p:spPr>
          <a:xfrm>
            <a:off x="0" y="0"/>
            <a:ext cx="4048920" cy="6856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9" name="CustomShape 5"/>
          <p:cNvSpPr/>
          <p:nvPr/>
        </p:nvSpPr>
        <p:spPr>
          <a:xfrm>
            <a:off x="4039920" y="0"/>
            <a:ext cx="62280" cy="685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9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s://github.com/Ammeister/SupportGitGithub" TargetMode="Externa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fr.wikipedia.org/wiki/Pair-&#224;-pair" TargetMode="External"/><Relationship Id="rId2" Type="http://schemas.openxmlformats.org/officeDocument/2006/relationships/hyperlink" Target="https://fr.wikipedia.org/wiki/Somme_de_contr&#244;le"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523880" y="1122480"/>
            <a:ext cx="9142200" cy="2304720"/>
          </a:xfrm>
          <a:prstGeom prst="rect">
            <a:avLst/>
          </a:prstGeom>
          <a:noFill/>
          <a:ln>
            <a:noFill/>
          </a:ln>
        </p:spPr>
        <p:style>
          <a:lnRef idx="0"/>
          <a:fillRef idx="0"/>
          <a:effectRef idx="0"/>
          <a:fontRef idx="minor"/>
        </p:style>
        <p:txBody>
          <a:bodyPr lIns="90000" rIns="90000" tIns="45000" bIns="45000" anchor="b">
            <a:noAutofit/>
          </a:bodyPr>
          <a:p>
            <a:pPr algn="ctr">
              <a:lnSpc>
                <a:spcPct val="85000"/>
              </a:lnSpc>
            </a:pPr>
            <a:r>
              <a:rPr b="1" i="1" lang="de-DE" sz="8000" spc="-52" strike="noStrike">
                <a:solidFill>
                  <a:srgbClr val="262626"/>
                </a:solidFill>
                <a:latin typeface="Calibri Light"/>
                <a:ea typeface="DejaVu Sans"/>
              </a:rPr>
              <a:t>Git et Github</a:t>
            </a:r>
            <a:endParaRPr b="0" lang="fr-FR" sz="8000" spc="-1" strike="noStrike">
              <a:latin typeface="Arial"/>
            </a:endParaRPr>
          </a:p>
        </p:txBody>
      </p:sp>
      <p:sp>
        <p:nvSpPr>
          <p:cNvPr id="129" name="CustomShape 2"/>
          <p:cNvSpPr/>
          <p:nvPr/>
        </p:nvSpPr>
        <p:spPr>
          <a:xfrm>
            <a:off x="1100160" y="4455720"/>
            <a:ext cx="10056600" cy="1141200"/>
          </a:xfrm>
          <a:prstGeom prst="rect">
            <a:avLst/>
          </a:prstGeom>
          <a:noFill/>
          <a:ln>
            <a:noFill/>
          </a:ln>
        </p:spPr>
        <p:style>
          <a:lnRef idx="0"/>
          <a:fillRef idx="0"/>
          <a:effectRef idx="0"/>
          <a:fontRef idx="minor"/>
        </p:style>
        <p:txBody>
          <a:bodyPr lIns="90000" rIns="90000" tIns="45000" bIns="45000">
            <a:normAutofit fontScale="33000"/>
          </a:bodyPr>
          <a:p>
            <a:pPr algn="ctr">
              <a:lnSpc>
                <a:spcPct val="90000"/>
              </a:lnSpc>
              <a:spcBef>
                <a:spcPts val="1199"/>
              </a:spcBef>
              <a:spcAft>
                <a:spcPts val="201"/>
              </a:spcAft>
              <a:tabLst>
                <a:tab algn="l" pos="0"/>
              </a:tabLst>
            </a:pPr>
            <a:r>
              <a:rPr b="0" lang="de-DE" sz="2400" spc="188" strike="noStrike" cap="all">
                <a:solidFill>
                  <a:srgbClr val="637052"/>
                </a:solidFill>
                <a:latin typeface="Calibri Light"/>
                <a:ea typeface="DejaVu Sans"/>
              </a:rPr>
              <a:t>Git, un LOGICIEL DE GESTION DE VERSIONS DÉCENTRALISÉ</a:t>
            </a:r>
            <a:endParaRPr b="0" lang="fr-FR" sz="2400" spc="-1" strike="noStrike">
              <a:latin typeface="Arial"/>
            </a:endParaRPr>
          </a:p>
          <a:p>
            <a:pPr algn="ctr">
              <a:lnSpc>
                <a:spcPct val="90000"/>
              </a:lnSpc>
              <a:spcBef>
                <a:spcPts val="1199"/>
              </a:spcBef>
              <a:spcAft>
                <a:spcPts val="201"/>
              </a:spcAft>
              <a:tabLst>
                <a:tab algn="l" pos="0"/>
              </a:tabLst>
            </a:pPr>
            <a:r>
              <a:rPr b="0" lang="de-DE" sz="2400" spc="188" strike="noStrike" cap="all">
                <a:solidFill>
                  <a:srgbClr val="637052"/>
                </a:solidFill>
                <a:latin typeface="Calibri Light"/>
                <a:ea typeface="DejaVu Sans"/>
              </a:rPr>
              <a:t>Github, Un service web d‘hébergement et de gestion de developpement git</a:t>
            </a:r>
            <a:endParaRPr b="0" lang="fr-FR" sz="2400" spc="-1" strike="noStrike">
              <a:latin typeface="Arial"/>
            </a:endParaRPr>
          </a:p>
          <a:p>
            <a:pPr algn="ctr">
              <a:lnSpc>
                <a:spcPct val="90000"/>
              </a:lnSpc>
              <a:spcBef>
                <a:spcPts val="1199"/>
              </a:spcBef>
              <a:spcAft>
                <a:spcPts val="201"/>
              </a:spcAft>
              <a:tabLst>
                <a:tab algn="l" pos="0"/>
              </a:tabLst>
            </a:pPr>
            <a:r>
              <a:rPr b="0" lang="de-DE" sz="1300" spc="188" strike="noStrike" cap="all">
                <a:solidFill>
                  <a:srgbClr val="637052"/>
                </a:solidFill>
                <a:latin typeface="Calibri Light"/>
                <a:ea typeface="DejaVu Sans"/>
              </a:rPr>
              <a:t>Formation dispensée à l’Institut Historique Allemand par Hippolyte Souvay</a:t>
            </a:r>
            <a:endParaRPr b="0" lang="fr-FR" sz="1300" spc="-1" strike="noStrike">
              <a:latin typeface="Arial"/>
            </a:endParaRPr>
          </a:p>
          <a:p>
            <a:pPr algn="ctr">
              <a:lnSpc>
                <a:spcPct val="90000"/>
              </a:lnSpc>
              <a:spcBef>
                <a:spcPts val="1199"/>
              </a:spcBef>
              <a:spcAft>
                <a:spcPts val="201"/>
              </a:spcAft>
              <a:tabLst>
                <a:tab algn="l" pos="0"/>
              </a:tabLst>
            </a:pPr>
            <a:r>
              <a:rPr b="0" lang="de-DE" sz="1300" spc="188" strike="noStrike" cap="all">
                <a:solidFill>
                  <a:srgbClr val="637052"/>
                </a:solidFill>
                <a:latin typeface="Calibri Light"/>
                <a:ea typeface="DejaVu Sans"/>
              </a:rPr>
              <a:t>Le 9 février 2022</a:t>
            </a:r>
            <a:endParaRPr b="0" lang="fr-FR" sz="1300" spc="-1" strike="noStrike">
              <a:latin typeface="Arial"/>
            </a:endParaRPr>
          </a:p>
        </p:txBody>
      </p:sp>
      <p:pic>
        <p:nvPicPr>
          <p:cNvPr id="130" name="Grafik 4" descr=""/>
          <p:cNvPicPr/>
          <p:nvPr/>
        </p:nvPicPr>
        <p:blipFill>
          <a:blip r:embed="rId1"/>
          <a:stretch/>
        </p:blipFill>
        <p:spPr>
          <a:xfrm>
            <a:off x="1100160" y="651240"/>
            <a:ext cx="1712880" cy="931680"/>
          </a:xfrm>
          <a:prstGeom prst="rect">
            <a:avLst/>
          </a:prstGeom>
          <a:ln>
            <a:noFill/>
          </a:ln>
        </p:spPr>
      </p:pic>
      <p:pic>
        <p:nvPicPr>
          <p:cNvPr id="131" name="Picture 2" descr="Description de l'image Git-logo.svg."/>
          <p:cNvPicPr/>
          <p:nvPr/>
        </p:nvPicPr>
        <p:blipFill>
          <a:blip r:embed="rId2"/>
          <a:stretch/>
        </p:blipFill>
        <p:spPr>
          <a:xfrm>
            <a:off x="5018040" y="655560"/>
            <a:ext cx="2220840" cy="927000"/>
          </a:xfrm>
          <a:prstGeom prst="rect">
            <a:avLst/>
          </a:prstGeom>
          <a:ln>
            <a:noFill/>
          </a:ln>
        </p:spPr>
      </p:pic>
      <p:pic>
        <p:nvPicPr>
          <p:cNvPr id="132" name="Picture 4" descr="GitHub Logo - Marques et logos: histoire et signification | PNG"/>
          <p:cNvPicPr/>
          <p:nvPr/>
        </p:nvPicPr>
        <p:blipFill>
          <a:blip r:embed="rId3"/>
          <a:stretch/>
        </p:blipFill>
        <p:spPr>
          <a:xfrm>
            <a:off x="9509760" y="656280"/>
            <a:ext cx="1647000" cy="9306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457200" y="594360"/>
            <a:ext cx="3198600" cy="10900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ea typeface="DejaVu Sans"/>
              </a:rPr>
              <a:t>Travailler sur une branche</a:t>
            </a:r>
            <a:endParaRPr b="0" lang="fr-FR" sz="3600" spc="-1" strike="noStrike">
              <a:latin typeface="Arial"/>
            </a:endParaRPr>
          </a:p>
        </p:txBody>
      </p:sp>
      <p:pic>
        <p:nvPicPr>
          <p:cNvPr id="165" name="Inhaltsplatzhalter 4" descr=""/>
          <p:cNvPicPr/>
          <p:nvPr/>
        </p:nvPicPr>
        <p:blipFill>
          <a:blip r:embed="rId1"/>
          <a:srcRect l="26443" t="0" r="1479" b="0"/>
          <a:stretch/>
        </p:blipFill>
        <p:spPr>
          <a:xfrm>
            <a:off x="5821920" y="1284480"/>
            <a:ext cx="4432680" cy="1090080"/>
          </a:xfrm>
          <a:prstGeom prst="rect">
            <a:avLst/>
          </a:prstGeom>
          <a:ln>
            <a:noFill/>
          </a:ln>
        </p:spPr>
      </p:pic>
      <p:sp>
        <p:nvSpPr>
          <p:cNvPr id="166" name="CustomShape 2"/>
          <p:cNvSpPr/>
          <p:nvPr/>
        </p:nvSpPr>
        <p:spPr>
          <a:xfrm>
            <a:off x="457200" y="1870920"/>
            <a:ext cx="3198600" cy="44326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Rendez vous au lien suivant : </a:t>
            </a:r>
            <a:r>
              <a:rPr b="0" lang="de-DE" sz="1500" spc="-1" strike="noStrike" u="sng">
                <a:solidFill>
                  <a:srgbClr val="2998e3"/>
                </a:solidFill>
                <a:uFillTx/>
                <a:latin typeface="Calibri"/>
                <a:ea typeface="DejaVu Sans"/>
                <a:hlinkClick r:id="rId2"/>
              </a:rPr>
              <a:t>https://github.com/Ammeister/SupportGitGithub</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Cliquez sur </a:t>
            </a:r>
            <a:r>
              <a:rPr b="0" i="1" lang="de-DE" sz="1500" spc="-1" strike="noStrike">
                <a:solidFill>
                  <a:srgbClr val="ffffff"/>
                </a:solidFill>
                <a:latin typeface="Calibri"/>
                <a:ea typeface="DejaVu Sans"/>
              </a:rPr>
              <a:t>Fork</a:t>
            </a:r>
            <a:r>
              <a:rPr b="0" lang="de-DE" sz="1500" spc="-1" strike="noStrike">
                <a:solidFill>
                  <a:srgbClr val="ffffff"/>
                </a:solidFill>
                <a:latin typeface="Calibri"/>
                <a:ea typeface="DejaVu Sans"/>
              </a:rPr>
              <a:t> pour créer un </a:t>
            </a:r>
            <a:r>
              <a:rPr b="0" i="1" lang="de-DE" sz="1500" spc="-1" strike="noStrike">
                <a:solidFill>
                  <a:srgbClr val="ffffff"/>
                </a:solidFill>
                <a:latin typeface="Calibri"/>
                <a:ea typeface="DejaVu Sans"/>
              </a:rPr>
              <a:t>fork</a:t>
            </a:r>
            <a:r>
              <a:rPr b="0" lang="de-DE" sz="1500" spc="-1" strike="noStrike">
                <a:solidFill>
                  <a:srgbClr val="ffffff"/>
                </a:solidFill>
                <a:latin typeface="Calibri"/>
                <a:ea typeface="DejaVu Sans"/>
              </a:rPr>
              <a:t> (une branche). Il apparait désormais dans la liste de vos  repository et vous pouvez travailler dessus comme n‘importe quel autre dépot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Si votre dépôt distant est un </a:t>
            </a:r>
            <a:r>
              <a:rPr b="0" i="1" lang="de-DE" sz="1500" spc="-1" strike="noStrike">
                <a:solidFill>
                  <a:srgbClr val="ffffff"/>
                </a:solidFill>
                <a:latin typeface="Calibri"/>
                <a:ea typeface="DejaVu Sans"/>
              </a:rPr>
              <a:t>fork</a:t>
            </a:r>
            <a:r>
              <a:rPr b="0" lang="de-DE" sz="1500" spc="-1" strike="noStrike">
                <a:solidFill>
                  <a:srgbClr val="ffffff"/>
                </a:solidFill>
                <a:latin typeface="Calibri"/>
                <a:ea typeface="DejaVu Sans"/>
              </a:rPr>
              <a:t>, la branche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 dont il est issu apparaitra en-dessous de son nom.</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À présent clonez votre dépôt distant (qui est une branche du mien) en local sur votre ordinateur.</a:t>
            </a:r>
            <a:endParaRPr b="0" lang="fr-FR" sz="1500" spc="-1" strike="noStrike">
              <a:latin typeface="Arial"/>
            </a:endParaRPr>
          </a:p>
          <a:p>
            <a:pPr>
              <a:lnSpc>
                <a:spcPct val="90000"/>
              </a:lnSpc>
              <a:spcBef>
                <a:spcPts val="1199"/>
              </a:spcBef>
              <a:spcAft>
                <a:spcPts val="201"/>
              </a:spcAft>
              <a:tabLst>
                <a:tab algn="l" pos="0"/>
              </a:tabLst>
            </a:pPr>
            <a:endParaRPr b="0" lang="fr-FR" sz="1500" spc="-1" strike="noStrike">
              <a:latin typeface="Arial"/>
            </a:endParaRPr>
          </a:p>
        </p:txBody>
      </p:sp>
      <p:pic>
        <p:nvPicPr>
          <p:cNvPr id="167" name="Grafik 6" descr=""/>
          <p:cNvPicPr/>
          <p:nvPr/>
        </p:nvPicPr>
        <p:blipFill>
          <a:blip r:embed="rId3"/>
          <a:srcRect l="0" t="0" r="0" b="25492"/>
          <a:stretch/>
        </p:blipFill>
        <p:spPr>
          <a:xfrm>
            <a:off x="5904000" y="2757240"/>
            <a:ext cx="4432680" cy="985320"/>
          </a:xfrm>
          <a:prstGeom prst="rect">
            <a:avLst/>
          </a:prstGeom>
          <a:ln>
            <a:noFill/>
          </a:ln>
        </p:spPr>
      </p:pic>
      <p:pic>
        <p:nvPicPr>
          <p:cNvPr id="168" name="" descr=""/>
          <p:cNvPicPr/>
          <p:nvPr/>
        </p:nvPicPr>
        <p:blipFill>
          <a:blip r:embed="rId4"/>
          <a:stretch/>
        </p:blipFill>
        <p:spPr>
          <a:xfrm>
            <a:off x="5832000" y="4464000"/>
            <a:ext cx="4797000" cy="11505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57200" y="1800000"/>
            <a:ext cx="3198600" cy="4935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endParaRPr b="0" lang="fr-FR" sz="18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Pour vous authentifier sur GitHub Desktop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File &gt; Options &gt; Accounts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GitHub.com :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Sign in &gt; Continue with browser</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Cette manipulation permettra de vous authentifier automatiquement si vous êtes connectés à votre compte GitHub sur votre navigateur. </a:t>
            </a:r>
            <a:endParaRPr b="0" lang="fr-FR" sz="1500" spc="-1" strike="noStrike">
              <a:latin typeface="Arial"/>
            </a:endParaRPr>
          </a:p>
        </p:txBody>
      </p:sp>
      <p:pic>
        <p:nvPicPr>
          <p:cNvPr id="170" name="" descr=""/>
          <p:cNvPicPr/>
          <p:nvPr/>
        </p:nvPicPr>
        <p:blipFill>
          <a:blip r:embed="rId1"/>
          <a:stretch/>
        </p:blipFill>
        <p:spPr>
          <a:xfrm>
            <a:off x="5094720" y="2228760"/>
            <a:ext cx="5704200" cy="3132360"/>
          </a:xfrm>
          <a:prstGeom prst="rect">
            <a:avLst/>
          </a:prstGeom>
          <a:ln>
            <a:noFill/>
          </a:ln>
        </p:spPr>
      </p:pic>
      <p:sp>
        <p:nvSpPr>
          <p:cNvPr id="171" name="CustomShape 2"/>
          <p:cNvSpPr/>
          <p:nvPr/>
        </p:nvSpPr>
        <p:spPr>
          <a:xfrm>
            <a:off x="457200" y="774360"/>
            <a:ext cx="3198600" cy="10900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200" spc="-52" strike="noStrike">
                <a:solidFill>
                  <a:srgbClr val="ffffff"/>
                </a:solidFill>
                <a:latin typeface="Calibri Light"/>
                <a:ea typeface="DejaVu Sans"/>
              </a:rPr>
              <a:t>S’authentifier sur GitHub Desktop</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594360"/>
            <a:ext cx="3198600" cy="55656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0" lang="de-DE" sz="2800" spc="-52" strike="noStrike">
                <a:solidFill>
                  <a:srgbClr val="ffffff"/>
                </a:solidFill>
                <a:latin typeface="Calibri Light"/>
                <a:ea typeface="DejaVu Sans"/>
              </a:rPr>
              <a:t>Créer un </a:t>
            </a:r>
            <a:r>
              <a:rPr b="0" i="1" lang="de-DE" sz="2800" spc="-52" strike="noStrike">
                <a:solidFill>
                  <a:srgbClr val="ffffff"/>
                </a:solidFill>
                <a:latin typeface="Calibri Light"/>
                <a:ea typeface="DejaVu Sans"/>
              </a:rPr>
              <a:t>token</a:t>
            </a:r>
            <a:endParaRPr b="0" lang="fr-FR" sz="2800" spc="-1" strike="noStrike">
              <a:latin typeface="Arial"/>
            </a:endParaRPr>
          </a:p>
        </p:txBody>
      </p:sp>
      <p:sp>
        <p:nvSpPr>
          <p:cNvPr id="173" name="CustomShape 2"/>
          <p:cNvSpPr/>
          <p:nvPr/>
        </p:nvSpPr>
        <p:spPr>
          <a:xfrm>
            <a:off x="457200" y="1368000"/>
            <a:ext cx="3198600" cy="4935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Cette manipulation est réservée aux utilisateurs qui emploient git en lignes de commande. </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Le </a:t>
            </a:r>
            <a:r>
              <a:rPr b="0" i="1" lang="fr-FR" sz="1400" spc="-1" strike="noStrike">
                <a:solidFill>
                  <a:srgbClr val="ffffff"/>
                </a:solidFill>
                <a:latin typeface="Calibri"/>
                <a:ea typeface="DejaVu Sans"/>
              </a:rPr>
              <a:t>token</a:t>
            </a:r>
            <a:r>
              <a:rPr b="0" lang="fr-FR" sz="1400" spc="-1" strike="noStrike">
                <a:solidFill>
                  <a:srgbClr val="ffffff"/>
                </a:solidFill>
                <a:latin typeface="Calibri"/>
                <a:ea typeface="DejaVu Sans"/>
              </a:rPr>
              <a:t> (ou identificateur de session) n’est nécessaire que dans le cas où vous évoluez sans l’application GitHub Desktop.</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Couplé à votre identifiant, il sert à vous authentifier lorsque vous envoyez les </a:t>
            </a:r>
            <a:r>
              <a:rPr b="0" i="1" lang="fr-FR" sz="1400" spc="-1" strike="noStrike">
                <a:solidFill>
                  <a:srgbClr val="ffffff"/>
                </a:solidFill>
                <a:latin typeface="Calibri"/>
                <a:ea typeface="DejaVu Sans"/>
              </a:rPr>
              <a:t>commits</a:t>
            </a:r>
            <a:r>
              <a:rPr b="0" lang="fr-FR" sz="1400" spc="-1" strike="noStrike">
                <a:solidFill>
                  <a:srgbClr val="ffffff"/>
                </a:solidFill>
                <a:latin typeface="Calibri"/>
                <a:ea typeface="DejaVu Sans"/>
              </a:rPr>
              <a:t> de votre dépôt local vers votre dépôt distant.</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Les </a:t>
            </a:r>
            <a:r>
              <a:rPr b="0" i="1" lang="fr-FR" sz="1400" spc="-1" strike="noStrike">
                <a:solidFill>
                  <a:srgbClr val="ffffff"/>
                </a:solidFill>
                <a:latin typeface="Calibri"/>
                <a:ea typeface="DejaVu Sans"/>
              </a:rPr>
              <a:t>tokens</a:t>
            </a:r>
            <a:r>
              <a:rPr b="0" lang="fr-FR" sz="1400" spc="-1" strike="noStrike">
                <a:solidFill>
                  <a:srgbClr val="ffffff"/>
                </a:solidFill>
                <a:latin typeface="Calibri"/>
                <a:ea typeface="DejaVu Sans"/>
              </a:rPr>
              <a:t> ont remplacé définitivement les mots de passe il y a quelques mois sur GitHub.</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Settings &gt; Developer settings &gt; Personal access tokens &gt; Generate new token.</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Cochez au moins la case repo.</a:t>
            </a:r>
            <a:endParaRPr b="0" lang="fr-FR" sz="1400" spc="-1" strike="noStrike">
              <a:latin typeface="Arial"/>
            </a:endParaRPr>
          </a:p>
          <a:p>
            <a:pPr>
              <a:lnSpc>
                <a:spcPct val="90000"/>
              </a:lnSpc>
              <a:spcBef>
                <a:spcPts val="1199"/>
              </a:spcBef>
              <a:spcAft>
                <a:spcPts val="201"/>
              </a:spcAft>
              <a:tabLst>
                <a:tab algn="l" pos="0"/>
              </a:tabLst>
            </a:pPr>
            <a:endParaRPr b="0" lang="fr-FR" sz="1400" spc="-1" strike="noStrike">
              <a:latin typeface="Arial"/>
            </a:endParaRPr>
          </a:p>
          <a:p>
            <a:pPr>
              <a:lnSpc>
                <a:spcPct val="90000"/>
              </a:lnSpc>
              <a:spcBef>
                <a:spcPts val="1199"/>
              </a:spcBef>
              <a:spcAft>
                <a:spcPts val="201"/>
              </a:spcAft>
              <a:tabLst>
                <a:tab algn="l" pos="0"/>
              </a:tabLst>
            </a:pPr>
            <a:endParaRPr b="0" lang="fr-FR" sz="1400" spc="-1" strike="noStrike">
              <a:latin typeface="Arial"/>
            </a:endParaRPr>
          </a:p>
        </p:txBody>
      </p:sp>
      <p:pic>
        <p:nvPicPr>
          <p:cNvPr id="174" name="" descr=""/>
          <p:cNvPicPr/>
          <p:nvPr/>
        </p:nvPicPr>
        <p:blipFill>
          <a:blip r:embed="rId1"/>
          <a:stretch/>
        </p:blipFill>
        <p:spPr>
          <a:xfrm>
            <a:off x="4248000" y="566280"/>
            <a:ext cx="1942920" cy="5875200"/>
          </a:xfrm>
          <a:prstGeom prst="rect">
            <a:avLst/>
          </a:prstGeom>
          <a:ln>
            <a:noFill/>
          </a:ln>
        </p:spPr>
      </p:pic>
      <p:pic>
        <p:nvPicPr>
          <p:cNvPr id="175" name="" descr=""/>
          <p:cNvPicPr/>
          <p:nvPr/>
        </p:nvPicPr>
        <p:blipFill>
          <a:blip r:embed="rId2"/>
          <a:srcRect l="0" t="2641" r="0" b="0"/>
          <a:stretch/>
        </p:blipFill>
        <p:spPr>
          <a:xfrm>
            <a:off x="6208200" y="540000"/>
            <a:ext cx="5958720" cy="1798920"/>
          </a:xfrm>
          <a:prstGeom prst="rect">
            <a:avLst/>
          </a:prstGeom>
          <a:ln>
            <a:noFill/>
          </a:ln>
        </p:spPr>
      </p:pic>
      <p:pic>
        <p:nvPicPr>
          <p:cNvPr id="176" name="" descr=""/>
          <p:cNvPicPr/>
          <p:nvPr/>
        </p:nvPicPr>
        <p:blipFill>
          <a:blip r:embed="rId3"/>
          <a:stretch/>
        </p:blipFill>
        <p:spPr>
          <a:xfrm>
            <a:off x="6192000" y="2336040"/>
            <a:ext cx="5686920" cy="40932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57200" y="486360"/>
            <a:ext cx="3198600" cy="10396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200" spc="-52" strike="noStrike">
                <a:solidFill>
                  <a:srgbClr val="ffffff"/>
                </a:solidFill>
                <a:latin typeface="Calibri Light"/>
                <a:ea typeface="DejaVu Sans"/>
              </a:rPr>
              <a:t>Cloner un dépôt distant</a:t>
            </a:r>
            <a:endParaRPr b="0" lang="fr-FR" sz="3200" spc="-1" strike="noStrike">
              <a:latin typeface="Arial"/>
            </a:endParaRPr>
          </a:p>
        </p:txBody>
      </p:sp>
      <p:pic>
        <p:nvPicPr>
          <p:cNvPr id="178" name="Inhaltsplatzhalter 4" descr=""/>
          <p:cNvPicPr/>
          <p:nvPr/>
        </p:nvPicPr>
        <p:blipFill>
          <a:blip r:embed="rId1"/>
          <a:stretch/>
        </p:blipFill>
        <p:spPr>
          <a:xfrm>
            <a:off x="4440600" y="216000"/>
            <a:ext cx="6788520" cy="2878920"/>
          </a:xfrm>
          <a:prstGeom prst="rect">
            <a:avLst/>
          </a:prstGeom>
          <a:ln>
            <a:noFill/>
          </a:ln>
        </p:spPr>
      </p:pic>
      <p:sp>
        <p:nvSpPr>
          <p:cNvPr id="179" name="CustomShape 2"/>
          <p:cNvSpPr/>
          <p:nvPr/>
        </p:nvSpPr>
        <p:spPr>
          <a:xfrm>
            <a:off x="457200" y="1728000"/>
            <a:ext cx="3198600" cy="442656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Cela revient à créer un dépôt local.</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Ouvrez la page d‘accueil du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que vous venez de créer.</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Cliquez sur le menu déroulant „Code“ puis copiez l‘URL https.</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Dans </a:t>
            </a:r>
            <a:r>
              <a:rPr b="0" i="1" lang="de-DE" sz="1500" spc="-1" strike="noStrike">
                <a:solidFill>
                  <a:srgbClr val="ffffff"/>
                </a:solidFill>
                <a:latin typeface="Calibri"/>
                <a:ea typeface="DejaVu Sans"/>
              </a:rPr>
              <a:t>Github Desktop</a:t>
            </a:r>
            <a:r>
              <a:rPr b="0" lang="de-DE" sz="1500" spc="-1" strike="noStrike">
                <a:solidFill>
                  <a:srgbClr val="ffffff"/>
                </a:solidFill>
                <a:latin typeface="Calibri"/>
                <a:ea typeface="DejaVu Sans"/>
              </a:rPr>
              <a:t> :</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Ajoutez un nouveau Repository.</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Choisissez le clonage par URL et collez le lien que vous avez copié sur Github.</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Vous pouvez personnaliser le chemin au bout duquel se trouvera le dépôt local Git (c‘est-à-dire où le retrouver dans vos fichiers).</a:t>
            </a:r>
            <a:endParaRPr b="0" lang="fr-FR" sz="1500" spc="-1" strike="noStrike">
              <a:latin typeface="Arial"/>
            </a:endParaRPr>
          </a:p>
        </p:txBody>
      </p:sp>
      <p:pic>
        <p:nvPicPr>
          <p:cNvPr id="180" name="Grafik 5" descr=""/>
          <p:cNvPicPr/>
          <p:nvPr/>
        </p:nvPicPr>
        <p:blipFill>
          <a:blip r:embed="rId2"/>
          <a:stretch/>
        </p:blipFill>
        <p:spPr>
          <a:xfrm>
            <a:off x="8424000" y="3312000"/>
            <a:ext cx="3166920" cy="2314080"/>
          </a:xfrm>
          <a:prstGeom prst="rect">
            <a:avLst/>
          </a:prstGeom>
          <a:ln>
            <a:noFill/>
          </a:ln>
        </p:spPr>
      </p:pic>
      <p:pic>
        <p:nvPicPr>
          <p:cNvPr id="181" name="Grafik 6" descr=""/>
          <p:cNvPicPr/>
          <p:nvPr/>
        </p:nvPicPr>
        <p:blipFill>
          <a:blip r:embed="rId3"/>
          <a:stretch/>
        </p:blipFill>
        <p:spPr>
          <a:xfrm>
            <a:off x="4592520" y="3334680"/>
            <a:ext cx="3674520" cy="22802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457200" y="594360"/>
            <a:ext cx="3198600" cy="22842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ea typeface="DejaVu Sans"/>
              </a:rPr>
              <a:t>Travailler dans son dépôt local</a:t>
            </a:r>
            <a:endParaRPr b="0" lang="fr-FR" sz="3600" spc="-1" strike="noStrike">
              <a:latin typeface="Arial"/>
            </a:endParaRPr>
          </a:p>
        </p:txBody>
      </p:sp>
      <p:pic>
        <p:nvPicPr>
          <p:cNvPr id="183" name="Inhaltsplatzhalter 4" descr=""/>
          <p:cNvPicPr/>
          <p:nvPr/>
        </p:nvPicPr>
        <p:blipFill>
          <a:blip r:embed="rId1"/>
          <a:stretch/>
        </p:blipFill>
        <p:spPr>
          <a:xfrm>
            <a:off x="4728600" y="1965960"/>
            <a:ext cx="6491160" cy="3795840"/>
          </a:xfrm>
          <a:prstGeom prst="rect">
            <a:avLst/>
          </a:prstGeom>
          <a:ln>
            <a:noFill/>
          </a:ln>
        </p:spPr>
      </p:pic>
      <p:sp>
        <p:nvSpPr>
          <p:cNvPr id="184" name="CustomShape 2"/>
          <p:cNvSpPr/>
          <p:nvPr/>
        </p:nvSpPr>
        <p:spPr>
          <a:xfrm>
            <a:off x="457200" y="2926080"/>
            <a:ext cx="3198600" cy="337716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Vous pouvez désormais travailler comme dans n‘importe quel dossier de votre ordinateur.</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Vous pouvez organisez votre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comme vous le feriez pour n‘importe quel projet.</a:t>
            </a:r>
            <a:endParaRPr b="0" lang="fr-FR" sz="15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457200" y="164880"/>
            <a:ext cx="3198600" cy="10314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800" spc="-52" strike="noStrike">
                <a:solidFill>
                  <a:srgbClr val="ffffff"/>
                </a:solidFill>
                <a:latin typeface="Calibri Light"/>
                <a:ea typeface="DejaVu Sans"/>
              </a:rPr>
              <a:t>Faire son premier </a:t>
            </a:r>
            <a:r>
              <a:rPr b="0" i="1" lang="de-DE" sz="2800" spc="-52" strike="noStrike">
                <a:solidFill>
                  <a:srgbClr val="ffffff"/>
                </a:solidFill>
                <a:latin typeface="Calibri Light"/>
                <a:ea typeface="DejaVu Sans"/>
              </a:rPr>
              <a:t>commit</a:t>
            </a:r>
            <a:endParaRPr b="0" lang="fr-FR" sz="2800" spc="-1" strike="noStrike">
              <a:latin typeface="Arial"/>
            </a:endParaRPr>
          </a:p>
        </p:txBody>
      </p:sp>
      <p:sp>
        <p:nvSpPr>
          <p:cNvPr id="186" name="CustomShape 2"/>
          <p:cNvSpPr/>
          <p:nvPr/>
        </p:nvSpPr>
        <p:spPr>
          <a:xfrm>
            <a:off x="457200" y="1310040"/>
            <a:ext cx="3198600" cy="2437920"/>
          </a:xfrm>
          <a:prstGeom prst="rect">
            <a:avLst/>
          </a:prstGeom>
          <a:noFill/>
          <a:ln>
            <a:noFill/>
          </a:ln>
        </p:spPr>
        <p:style>
          <a:lnRef idx="0"/>
          <a:fillRef idx="0"/>
          <a:effectRef idx="0"/>
          <a:fontRef idx="minor"/>
        </p:style>
        <p:txBody>
          <a:bodyPr lIns="90000" rIns="90000" tIns="45000" bIns="45000">
            <a:normAutofit fontScale="66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Ouvrir le bloc note.</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Écrire „hello world“.</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Enregistrez le fichier au format .txt dans votre dépôt local.</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Donner un titre au commit (faites si possible figurer le titre du fichier modifié).</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Rédigez un résumé concis des modifications effectuées.</a:t>
            </a:r>
            <a:endParaRPr b="0" lang="fr-FR" sz="1500" spc="-1" strike="noStrike">
              <a:latin typeface="Arial"/>
            </a:endParaRPr>
          </a:p>
          <a:p>
            <a:pPr>
              <a:lnSpc>
                <a:spcPct val="90000"/>
              </a:lnSpc>
              <a:spcBef>
                <a:spcPts val="1199"/>
              </a:spcBef>
              <a:spcAft>
                <a:spcPts val="201"/>
              </a:spcAft>
              <a:tabLst>
                <a:tab algn="l" pos="0"/>
              </a:tabLst>
            </a:pPr>
            <a:r>
              <a:rPr b="0" i="1" lang="de-DE" sz="1500" spc="-1" strike="noStrike">
                <a:solidFill>
                  <a:srgbClr val="ffffff"/>
                </a:solidFill>
                <a:latin typeface="Calibri"/>
                <a:ea typeface="DejaVu Sans"/>
              </a:rPr>
              <a:t>Commit</a:t>
            </a:r>
            <a:r>
              <a:rPr b="0" lang="de-DE" sz="1500" spc="-1" strike="noStrike">
                <a:solidFill>
                  <a:srgbClr val="ffffff"/>
                </a:solidFill>
                <a:latin typeface="Calibri"/>
                <a:ea typeface="DejaVu Sans"/>
              </a:rPr>
              <a:t> vers la branche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a:t>
            </a:r>
            <a:endParaRPr b="0" lang="fr-FR" sz="1500" spc="-1" strike="noStrike">
              <a:latin typeface="Arial"/>
            </a:endParaRPr>
          </a:p>
        </p:txBody>
      </p:sp>
      <p:pic>
        <p:nvPicPr>
          <p:cNvPr id="187" name="Inhaltsplatzhalter 7" descr=""/>
          <p:cNvPicPr/>
          <p:nvPr/>
        </p:nvPicPr>
        <p:blipFill>
          <a:blip r:embed="rId1"/>
          <a:stretch/>
        </p:blipFill>
        <p:spPr>
          <a:xfrm>
            <a:off x="4464000" y="1889640"/>
            <a:ext cx="3615480" cy="4733640"/>
          </a:xfrm>
          <a:prstGeom prst="rect">
            <a:avLst/>
          </a:prstGeom>
          <a:ln>
            <a:noFill/>
          </a:ln>
        </p:spPr>
      </p:pic>
      <p:pic>
        <p:nvPicPr>
          <p:cNvPr id="188" name="Grafik 9" descr=""/>
          <p:cNvPicPr/>
          <p:nvPr/>
        </p:nvPicPr>
        <p:blipFill>
          <a:blip r:embed="rId2"/>
          <a:stretch/>
        </p:blipFill>
        <p:spPr>
          <a:xfrm>
            <a:off x="457200" y="3861720"/>
            <a:ext cx="3309120" cy="688680"/>
          </a:xfrm>
          <a:prstGeom prst="rect">
            <a:avLst/>
          </a:prstGeom>
          <a:ln>
            <a:noFill/>
          </a:ln>
        </p:spPr>
      </p:pic>
      <p:sp>
        <p:nvSpPr>
          <p:cNvPr id="189" name="CustomShape 3"/>
          <p:cNvSpPr/>
          <p:nvPr/>
        </p:nvSpPr>
        <p:spPr>
          <a:xfrm>
            <a:off x="457200" y="4664520"/>
            <a:ext cx="3198600" cy="1898640"/>
          </a:xfrm>
          <a:prstGeom prst="rect">
            <a:avLst/>
          </a:prstGeom>
          <a:noFill/>
          <a:ln>
            <a:noFill/>
          </a:ln>
        </p:spPr>
        <p:style>
          <a:lnRef idx="0"/>
          <a:fillRef idx="0"/>
          <a:effectRef idx="0"/>
          <a:fontRef idx="minor"/>
        </p:style>
        <p:txBody>
          <a:bodyPr lIns="90000" rIns="90000" tIns="45000" bIns="45000">
            <a:normAutofit fontScale="65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En cliquant sur „Push origin“ on envoie nos </a:t>
            </a:r>
            <a:r>
              <a:rPr b="0" i="1" lang="de-DE" sz="1500" spc="-1" strike="noStrike">
                <a:solidFill>
                  <a:srgbClr val="ffffff"/>
                </a:solidFill>
                <a:latin typeface="Calibri"/>
                <a:ea typeface="DejaVu Sans"/>
              </a:rPr>
              <a:t>commits</a:t>
            </a:r>
            <a:r>
              <a:rPr b="0" lang="de-DE" sz="1500" spc="-1" strike="noStrike">
                <a:solidFill>
                  <a:srgbClr val="ffffff"/>
                </a:solidFill>
                <a:latin typeface="Calibri"/>
                <a:ea typeface="DejaVu Sans"/>
              </a:rPr>
              <a:t> effectués en local sur le dépôt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À moins d‘avoir réglé la confidentialité du dépôt distant sur „privé“ ou de figurer dans le fichier gitignore, tout le contenu envoyé sur le dépôt distant sera accessible en ligne, téléchargeable et réutilisable.</a:t>
            </a:r>
            <a:endParaRPr b="0" lang="fr-FR" sz="1500" spc="-1" strike="noStrike">
              <a:latin typeface="Arial"/>
            </a:endParaRPr>
          </a:p>
          <a:p>
            <a:pPr>
              <a:lnSpc>
                <a:spcPct val="90000"/>
              </a:lnSpc>
              <a:spcBef>
                <a:spcPts val="1199"/>
              </a:spcBef>
              <a:spcAft>
                <a:spcPts val="201"/>
              </a:spcAft>
              <a:tabLst>
                <a:tab algn="l" pos="0"/>
              </a:tabLst>
            </a:pPr>
            <a:endParaRPr b="0" lang="fr-FR" sz="1500" spc="-1" strike="noStrike">
              <a:latin typeface="Arial"/>
            </a:endParaRPr>
          </a:p>
        </p:txBody>
      </p:sp>
      <p:sp>
        <p:nvSpPr>
          <p:cNvPr id="190" name="CustomShape 4"/>
          <p:cNvSpPr/>
          <p:nvPr/>
        </p:nvSpPr>
        <p:spPr>
          <a:xfrm>
            <a:off x="4512240" y="407160"/>
            <a:ext cx="6838920" cy="10396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200" spc="-52" strike="noStrike">
                <a:solidFill>
                  <a:srgbClr val="000000"/>
                </a:solidFill>
                <a:latin typeface="Calibri Light"/>
                <a:ea typeface="DejaVu Sans"/>
              </a:rPr>
              <a:t>Les commandes pour faire un </a:t>
            </a:r>
            <a:r>
              <a:rPr b="0" i="1" lang="de-DE" sz="2200" spc="-52" strike="noStrike">
                <a:solidFill>
                  <a:srgbClr val="000000"/>
                </a:solidFill>
                <a:latin typeface="Calibri Light"/>
                <a:ea typeface="DejaVu Sans"/>
              </a:rPr>
              <a:t>commit</a:t>
            </a:r>
            <a:r>
              <a:rPr b="0" lang="de-DE" sz="2200" spc="-52" strike="noStrike">
                <a:solidFill>
                  <a:srgbClr val="000000"/>
                </a:solidFill>
                <a:latin typeface="Calibri Light"/>
                <a:ea typeface="DejaVu Sans"/>
              </a:rPr>
              <a:t> en ligne de commande :</a:t>
            </a:r>
            <a:endParaRPr b="0" lang="fr-FR" sz="2200" spc="-1" strike="noStrike">
              <a:latin typeface="Arial"/>
            </a:endParaRPr>
          </a:p>
        </p:txBody>
      </p:sp>
      <p:sp>
        <p:nvSpPr>
          <p:cNvPr id="191" name="CustomShape 5"/>
          <p:cNvSpPr/>
          <p:nvPr/>
        </p:nvSpPr>
        <p:spPr>
          <a:xfrm>
            <a:off x="8208000" y="1944000"/>
            <a:ext cx="3454920" cy="4175280"/>
          </a:xfrm>
          <a:prstGeom prst="rect">
            <a:avLst/>
          </a:prstGeom>
          <a:noFill/>
          <a:ln>
            <a:noFill/>
          </a:ln>
        </p:spPr>
        <p:style>
          <a:lnRef idx="0"/>
          <a:fillRef idx="0"/>
          <a:effectRef idx="0"/>
          <a:fontRef idx="minor"/>
        </p:style>
        <p:txBody>
          <a:bodyPr lIns="90000" rIns="90000" tIns="45000" bIns="45000" anchor="b">
            <a:noAutofit/>
          </a:bodyPr>
          <a:p>
            <a:pPr marL="216000" indent="-215280">
              <a:lnSpc>
                <a:spcPct val="85000"/>
              </a:lnSpc>
              <a:buClr>
                <a:srgbClr val="000000"/>
              </a:buClr>
              <a:buSzPct val="45000"/>
              <a:buFont typeface="Symbol"/>
              <a:buChar char=""/>
            </a:pPr>
            <a:r>
              <a:rPr b="0" i="1" lang="de-DE" sz="2200" spc="-52" strike="noStrike">
                <a:solidFill>
                  <a:srgbClr val="000000"/>
                </a:solidFill>
                <a:latin typeface="Arial"/>
                <a:ea typeface="DejaVu Sans"/>
              </a:rPr>
              <a:t>git status</a:t>
            </a:r>
            <a:r>
              <a:rPr b="0" lang="de-DE" sz="2200" spc="-52" strike="noStrike">
                <a:solidFill>
                  <a:srgbClr val="000000"/>
                </a:solidFill>
                <a:latin typeface="Arial"/>
                <a:ea typeface="DejaVu Sans"/>
              </a:rPr>
              <a:t> : affiche les informations relatives aux statuts des documents du </a:t>
            </a:r>
            <a:r>
              <a:rPr b="0" i="1" lang="de-DE" sz="2200" spc="-52" strike="noStrike">
                <a:solidFill>
                  <a:srgbClr val="000000"/>
                </a:solidFill>
                <a:latin typeface="Arial"/>
                <a:ea typeface="DejaVu Sans"/>
              </a:rPr>
              <a:t>repository</a:t>
            </a:r>
            <a:r>
              <a:rPr b="0" lang="de-DE" sz="2200" spc="-52" strike="noStrike">
                <a:solidFill>
                  <a:srgbClr val="000000"/>
                </a:solidFill>
                <a:latin typeface="Arial"/>
                <a:ea typeface="DejaVu Sans"/>
              </a:rPr>
              <a:t>.</a:t>
            </a:r>
            <a:endParaRPr b="0" lang="fr-FR" sz="2200" spc="-1" strike="noStrike">
              <a:latin typeface="Arial"/>
            </a:endParaRPr>
          </a:p>
          <a:p>
            <a:pPr marL="216000" indent="-215280">
              <a:lnSpc>
                <a:spcPct val="85000"/>
              </a:lnSpc>
              <a:buClr>
                <a:srgbClr val="000000"/>
              </a:buClr>
              <a:buSzPct val="45000"/>
              <a:buFont typeface="Symbol"/>
              <a:buChar char=""/>
            </a:pPr>
            <a:r>
              <a:rPr b="0" i="1" lang="de-DE" sz="2200" spc="-52" strike="noStrike">
                <a:solidFill>
                  <a:srgbClr val="000000"/>
                </a:solidFill>
                <a:latin typeface="Arial"/>
                <a:ea typeface="DejaVu Sans"/>
              </a:rPr>
              <a:t>git add &lt;nom du fichier&gt;</a:t>
            </a:r>
            <a:r>
              <a:rPr b="0" lang="de-DE" sz="2200" spc="-52" strike="noStrike">
                <a:solidFill>
                  <a:srgbClr val="000000"/>
                </a:solidFill>
                <a:latin typeface="Arial"/>
                <a:ea typeface="DejaVu Sans"/>
              </a:rPr>
              <a:t> : ajouter un fichier à la </a:t>
            </a:r>
            <a:r>
              <a:rPr b="0" i="1" lang="de-DE" sz="2200" spc="-52" strike="noStrike">
                <a:solidFill>
                  <a:srgbClr val="000000"/>
                </a:solidFill>
                <a:latin typeface="Arial"/>
                <a:ea typeface="DejaVu Sans"/>
              </a:rPr>
              <a:t>staging area</a:t>
            </a:r>
            <a:r>
              <a:rPr b="0" lang="de-DE" sz="2200" spc="-52" strike="noStrike">
                <a:solidFill>
                  <a:srgbClr val="000000"/>
                </a:solidFill>
                <a:latin typeface="Arial"/>
                <a:ea typeface="DejaVu Sans"/>
              </a:rPr>
              <a:t>.</a:t>
            </a:r>
            <a:endParaRPr b="0" lang="fr-FR" sz="2200" spc="-1" strike="noStrike">
              <a:latin typeface="Arial"/>
            </a:endParaRPr>
          </a:p>
          <a:p>
            <a:pPr marL="216000" indent="-215280">
              <a:lnSpc>
                <a:spcPct val="85000"/>
              </a:lnSpc>
              <a:buClr>
                <a:srgbClr val="000000"/>
              </a:buClr>
              <a:buSzPct val="45000"/>
              <a:buFont typeface="Symbol"/>
              <a:buChar char=""/>
            </a:pPr>
            <a:r>
              <a:rPr b="0" i="1" lang="de-DE" sz="2200" spc="-52" strike="noStrike">
                <a:solidFill>
                  <a:srgbClr val="000000"/>
                </a:solidFill>
                <a:latin typeface="Arial"/>
                <a:ea typeface="DejaVu Sans"/>
              </a:rPr>
              <a:t>git commit</a:t>
            </a:r>
            <a:r>
              <a:rPr b="0" lang="de-DE" sz="2200" spc="-52" strike="noStrike">
                <a:solidFill>
                  <a:srgbClr val="000000"/>
                </a:solidFill>
                <a:latin typeface="Arial"/>
                <a:ea typeface="DejaVu Sans"/>
              </a:rPr>
              <a:t> : faire un commit de tout ce qui se trouve dans la </a:t>
            </a:r>
            <a:r>
              <a:rPr b="0" i="1" lang="de-DE" sz="2200" spc="-52" strike="noStrike">
                <a:solidFill>
                  <a:srgbClr val="000000"/>
                </a:solidFill>
                <a:latin typeface="Arial"/>
                <a:ea typeface="DejaVu Sans"/>
              </a:rPr>
              <a:t>staging area</a:t>
            </a:r>
            <a:r>
              <a:rPr b="0" lang="de-DE" sz="2200" spc="-52" strike="noStrike">
                <a:solidFill>
                  <a:srgbClr val="000000"/>
                </a:solidFill>
                <a:latin typeface="Arial"/>
                <a:ea typeface="DejaVu Sans"/>
              </a:rPr>
              <a:t>.</a:t>
            </a:r>
            <a:endParaRPr b="0" lang="fr-FR" sz="2200" spc="-1" strike="noStrike">
              <a:latin typeface="Arial"/>
            </a:endParaRPr>
          </a:p>
          <a:p>
            <a:pPr marL="216000" indent="-215280">
              <a:lnSpc>
                <a:spcPct val="85000"/>
              </a:lnSpc>
              <a:buClr>
                <a:srgbClr val="000000"/>
              </a:buClr>
              <a:buSzPct val="45000"/>
              <a:buFont typeface="Symbol"/>
              <a:buChar char=""/>
            </a:pPr>
            <a:r>
              <a:rPr b="0" i="1" lang="de-DE" sz="2200" spc="-52" strike="noStrike">
                <a:solidFill>
                  <a:srgbClr val="000000"/>
                </a:solidFill>
                <a:latin typeface="Arial"/>
                <a:ea typeface="DejaVu Sans"/>
              </a:rPr>
              <a:t>git push</a:t>
            </a:r>
            <a:r>
              <a:rPr b="0" lang="de-DE" sz="2200" spc="-52" strike="noStrike">
                <a:solidFill>
                  <a:srgbClr val="000000"/>
                </a:solidFill>
                <a:latin typeface="Arial"/>
                <a:ea typeface="DejaVu Sans"/>
              </a:rPr>
              <a:t> : envoyer les commits locaux vers le dépôt distant.</a:t>
            </a:r>
            <a:endParaRPr b="0" lang="fr-FR"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392000" y="471240"/>
            <a:ext cx="6838920" cy="10396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200" spc="-52" strike="noStrike">
                <a:solidFill>
                  <a:srgbClr val="000000"/>
                </a:solidFill>
                <a:latin typeface="Calibri Light"/>
                <a:ea typeface="DejaVu Sans"/>
              </a:rPr>
              <a:t>Travailler sur une branche permet de conserver plusieurs versions des fichiers d’un même dossier puisque les modifications effectuées sur une branche ne se retrouvent pas sur les autres.</a:t>
            </a:r>
            <a:endParaRPr b="0" lang="fr-FR" sz="2200" spc="-1" strike="noStrike">
              <a:latin typeface="Arial"/>
            </a:endParaRPr>
          </a:p>
        </p:txBody>
      </p:sp>
      <p:pic>
        <p:nvPicPr>
          <p:cNvPr id="193" name="Inhaltsplatzhalter 4" descr=""/>
          <p:cNvPicPr/>
          <p:nvPr/>
        </p:nvPicPr>
        <p:blipFill>
          <a:blip r:embed="rId1"/>
          <a:srcRect l="1128" t="0" r="0" b="0"/>
          <a:stretch/>
        </p:blipFill>
        <p:spPr>
          <a:xfrm>
            <a:off x="4436640" y="1958040"/>
            <a:ext cx="3517920" cy="1709280"/>
          </a:xfrm>
          <a:prstGeom prst="rect">
            <a:avLst/>
          </a:prstGeom>
          <a:ln>
            <a:noFill/>
          </a:ln>
        </p:spPr>
      </p:pic>
      <p:sp>
        <p:nvSpPr>
          <p:cNvPr id="194" name="CustomShape 2"/>
          <p:cNvSpPr/>
          <p:nvPr/>
        </p:nvSpPr>
        <p:spPr>
          <a:xfrm>
            <a:off x="457200" y="1815840"/>
            <a:ext cx="3198600" cy="4667400"/>
          </a:xfrm>
          <a:prstGeom prst="rect">
            <a:avLst/>
          </a:prstGeom>
          <a:noFill/>
          <a:ln>
            <a:noFill/>
          </a:ln>
        </p:spPr>
        <p:style>
          <a:lnRef idx="0"/>
          <a:fillRef idx="0"/>
          <a:effectRef idx="0"/>
          <a:fontRef idx="minor"/>
        </p:style>
        <p:txBody>
          <a:bodyPr lIns="90000" rIns="90000" tIns="45000" bIns="45000">
            <a:normAutofit fontScale="53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Créez une nouvelle branche (ici appelée </a:t>
            </a:r>
            <a:r>
              <a:rPr b="0" i="1" lang="de-DE" sz="1500" spc="-1" strike="noStrike">
                <a:solidFill>
                  <a:srgbClr val="ffffff"/>
                </a:solidFill>
                <a:latin typeface="Calibri"/>
                <a:ea typeface="DejaVu Sans"/>
              </a:rPr>
              <a:t>InitialsUpperCase</a:t>
            </a:r>
            <a:r>
              <a:rPr b="0" lang="de-DE" sz="1500" spc="-1" strike="noStrike">
                <a:solidFill>
                  <a:srgbClr val="ffffff"/>
                </a:solidFill>
                <a:latin typeface="Calibri"/>
                <a:ea typeface="DejaVu Sans"/>
              </a:rPr>
              <a:t>, mais elle peut porter le nom que vous souhaitez lui donner).</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Les modifications apportées au fichier seront désormais prise en compte par la branche </a:t>
            </a:r>
            <a:r>
              <a:rPr b="0" i="1" lang="de-DE" sz="1500" spc="-1" strike="noStrike">
                <a:solidFill>
                  <a:srgbClr val="ffffff"/>
                </a:solidFill>
                <a:latin typeface="Calibri"/>
                <a:ea typeface="DejaVu Sans"/>
              </a:rPr>
              <a:t>InitialsUpperCase</a:t>
            </a:r>
            <a:r>
              <a:rPr b="0" lang="de-DE" sz="1500" spc="-1" strike="noStrike">
                <a:solidFill>
                  <a:srgbClr val="ffffff"/>
                </a:solidFill>
                <a:latin typeface="Calibri"/>
                <a:ea typeface="DejaVu Sans"/>
              </a:rPr>
              <a:t> et non plus par la branche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On peut changer de branche à tout moment.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Modifiez la casse des initiales dans votre fichier .txt, sauvegardez et fermez le. Rédigez un commit sur la même branche.</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Publiez la branche. Cela envoie la branche nouvellement créée en local sur votre dépôt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Si l‘on souhaite conserver le contenu de la branche en la versant dans notre branche principale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 il suffit de se mettre dans la branche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 et d‘y verser la branche </a:t>
            </a:r>
            <a:r>
              <a:rPr b="0" i="1" lang="de-DE" sz="1500" spc="-1" strike="noStrike">
                <a:solidFill>
                  <a:srgbClr val="ffffff"/>
                </a:solidFill>
                <a:latin typeface="Calibri"/>
                <a:ea typeface="DejaVu Sans"/>
              </a:rPr>
              <a:t>InitialsUpperCase</a:t>
            </a:r>
            <a:r>
              <a:rPr b="0" lang="de-DE" sz="1500" spc="-1" strike="noStrike">
                <a:solidFill>
                  <a:srgbClr val="ffffff"/>
                </a:solidFill>
                <a:latin typeface="Calibri"/>
                <a:ea typeface="DejaVu Sans"/>
              </a:rPr>
              <a:t> (Branch &gt; Choose a branch to merge into main &gt; Create a merge commit).</a:t>
            </a:r>
            <a:endParaRPr b="0" lang="fr-FR" sz="1500" spc="-1" strike="noStrike">
              <a:latin typeface="Arial"/>
            </a:endParaRPr>
          </a:p>
        </p:txBody>
      </p:sp>
      <p:pic>
        <p:nvPicPr>
          <p:cNvPr id="195" name="Grafik 5" descr=""/>
          <p:cNvPicPr/>
          <p:nvPr/>
        </p:nvPicPr>
        <p:blipFill>
          <a:blip r:embed="rId2"/>
          <a:stretch/>
        </p:blipFill>
        <p:spPr>
          <a:xfrm>
            <a:off x="4436640" y="3923280"/>
            <a:ext cx="3517920" cy="1668960"/>
          </a:xfrm>
          <a:prstGeom prst="rect">
            <a:avLst/>
          </a:prstGeom>
          <a:ln>
            <a:noFill/>
          </a:ln>
        </p:spPr>
      </p:pic>
      <p:pic>
        <p:nvPicPr>
          <p:cNvPr id="196" name="Grafik 7" descr=""/>
          <p:cNvPicPr/>
          <p:nvPr/>
        </p:nvPicPr>
        <p:blipFill>
          <a:blip r:embed="rId3"/>
          <a:srcRect l="1251" t="657" r="0" b="2130"/>
          <a:stretch/>
        </p:blipFill>
        <p:spPr>
          <a:xfrm>
            <a:off x="8188920" y="1944000"/>
            <a:ext cx="3546000" cy="3637440"/>
          </a:xfrm>
          <a:prstGeom prst="rect">
            <a:avLst/>
          </a:prstGeom>
          <a:ln>
            <a:noFill/>
          </a:ln>
        </p:spPr>
      </p:pic>
      <p:sp>
        <p:nvSpPr>
          <p:cNvPr id="197" name="CustomShape 3"/>
          <p:cNvSpPr/>
          <p:nvPr/>
        </p:nvSpPr>
        <p:spPr>
          <a:xfrm>
            <a:off x="457200" y="549720"/>
            <a:ext cx="3198600" cy="10396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ea typeface="DejaVu Sans"/>
              </a:rPr>
              <a:t>Travailler sur une branche locale</a:t>
            </a:r>
            <a:endParaRPr b="0" lang="fr-FR" sz="3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432680" y="1944000"/>
            <a:ext cx="6726600" cy="46674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199"/>
              </a:spcBef>
              <a:spcAft>
                <a:spcPts val="201"/>
              </a:spcAft>
              <a:tabLst>
                <a:tab algn="l" pos="0"/>
              </a:tabLst>
            </a:pPr>
            <a:r>
              <a:rPr b="0" lang="de-DE" sz="1800" spc="-1" strike="noStrike">
                <a:solidFill>
                  <a:srgbClr val="000000"/>
                </a:solidFill>
                <a:latin typeface="Arial"/>
                <a:ea typeface="DejaVu Sans"/>
              </a:rPr>
              <a:t>Voici les commandes à utiliser dans la console pour travailler en lignes de commande :</a:t>
            </a:r>
            <a:endParaRPr b="0" lang="fr-FR" sz="1800" spc="-1" strike="noStrike">
              <a:latin typeface="Arial"/>
            </a:endParaRPr>
          </a:p>
          <a:p>
            <a:pPr marL="216000" indent="-21528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checkout -b &lt;nom de la nouvelle branche&gt;</a:t>
            </a:r>
            <a:r>
              <a:rPr b="0" lang="de-DE" sz="1800" spc="-1" strike="noStrike">
                <a:solidFill>
                  <a:srgbClr val="000000"/>
                </a:solidFill>
                <a:latin typeface="Arial"/>
                <a:ea typeface="DejaVu Sans"/>
              </a:rPr>
              <a:t> : créer une branche et s’y déplacer.</a:t>
            </a:r>
            <a:endParaRPr b="0" lang="fr-FR" sz="1800" spc="-1" strike="noStrike">
              <a:latin typeface="Arial"/>
            </a:endParaRPr>
          </a:p>
          <a:p>
            <a:pPr marL="216000" indent="-21528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push origin new-feature</a:t>
            </a:r>
            <a:r>
              <a:rPr b="0" lang="de-DE" sz="1800" spc="-1" strike="noStrike">
                <a:solidFill>
                  <a:srgbClr val="000000"/>
                </a:solidFill>
                <a:latin typeface="Arial"/>
                <a:ea typeface="DejaVu Sans"/>
              </a:rPr>
              <a:t> : envoyer les changement faits sur la branche « new-feature » sur le repository GitHub.</a:t>
            </a:r>
            <a:endParaRPr b="0" lang="fr-FR" sz="1800" spc="-1" strike="noStrike">
              <a:latin typeface="Arial"/>
            </a:endParaRPr>
          </a:p>
          <a:p>
            <a:pPr marL="216000" indent="-21528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branch -d &lt;nom de la branche&gt;</a:t>
            </a:r>
            <a:r>
              <a:rPr b="0" lang="de-DE" sz="1800" spc="-1" strike="noStrike">
                <a:solidFill>
                  <a:srgbClr val="000000"/>
                </a:solidFill>
                <a:latin typeface="Arial"/>
                <a:ea typeface="DejaVu Sans"/>
              </a:rPr>
              <a:t> : supprimer une branche.</a:t>
            </a:r>
            <a:endParaRPr b="0" lang="fr-FR" sz="1800" spc="-1" strike="noStrike">
              <a:latin typeface="Arial"/>
            </a:endParaRPr>
          </a:p>
          <a:p>
            <a:pPr marL="216000" indent="-215280">
              <a:lnSpc>
                <a:spcPct val="90000"/>
              </a:lnSpc>
              <a:spcBef>
                <a:spcPts val="1199"/>
              </a:spcBef>
              <a:spcAft>
                <a:spcPts val="201"/>
              </a:spcAft>
              <a:buClr>
                <a:srgbClr val="ffffff"/>
              </a:buClr>
              <a:buFont typeface="Wingdings" charset="2"/>
              <a:buChar char=""/>
              <a:tabLst>
                <a:tab algn="l" pos="0"/>
              </a:tabLst>
            </a:pPr>
            <a:r>
              <a:rPr b="0" lang="de-DE" sz="1800" spc="-1" strike="noStrike">
                <a:solidFill>
                  <a:srgbClr val="000000"/>
                </a:solidFill>
                <a:latin typeface="Arial"/>
                <a:ea typeface="DejaVu Sans"/>
              </a:rPr>
              <a:t>En se plaçant dans la branche de destination : </a:t>
            </a:r>
            <a:r>
              <a:rPr b="0" i="1" lang="de-DE" sz="1800" spc="-1" strike="noStrike">
                <a:solidFill>
                  <a:srgbClr val="000000"/>
                </a:solidFill>
                <a:latin typeface="Arial"/>
                <a:ea typeface="DejaVu Sans"/>
              </a:rPr>
              <a:t>git merge &lt;nom de la brancher à verser&gt;</a:t>
            </a:r>
            <a:r>
              <a:rPr b="0" lang="de-DE" sz="1800" spc="-1" strike="noStrike">
                <a:solidFill>
                  <a:srgbClr val="000000"/>
                </a:solidFill>
                <a:latin typeface="Arial"/>
                <a:ea typeface="DejaVu Sans"/>
              </a:rPr>
              <a:t> : fusionne deux branches.</a:t>
            </a:r>
            <a:endParaRPr b="0" lang="fr-FR" sz="1800" spc="-1" strike="noStrike">
              <a:latin typeface="Arial"/>
            </a:endParaRPr>
          </a:p>
          <a:p>
            <a:pPr>
              <a:lnSpc>
                <a:spcPct val="90000"/>
              </a:lnSpc>
              <a:spcBef>
                <a:spcPts val="1199"/>
              </a:spcBef>
              <a:spcAft>
                <a:spcPts val="201"/>
              </a:spcAft>
              <a:tabLst>
                <a:tab algn="l" pos="0"/>
              </a:tabLst>
            </a:pPr>
            <a:r>
              <a:rPr b="0" lang="de-DE" sz="1800" spc="-1" strike="noStrike">
                <a:solidFill>
                  <a:srgbClr val="000000"/>
                </a:solidFill>
                <a:latin typeface="Arial"/>
                <a:ea typeface="DejaVu Sans"/>
              </a:rPr>
              <a:t>Et pour rester à jour avec le repository principal, on va utiliser les commandes suivantes :</a:t>
            </a:r>
            <a:endParaRPr b="0" lang="fr-FR" sz="1800" spc="-1" strike="noStrike">
              <a:latin typeface="Arial"/>
            </a:endParaRPr>
          </a:p>
          <a:p>
            <a:pPr marL="216000" indent="-21528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pull upstream master</a:t>
            </a:r>
            <a:endParaRPr b="0" lang="fr-FR" sz="1800" spc="-1" strike="noStrike">
              <a:latin typeface="Arial"/>
            </a:endParaRPr>
          </a:p>
          <a:p>
            <a:pPr marL="216000" indent="-21528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push origin master</a:t>
            </a:r>
            <a:endParaRPr b="0" lang="fr-FR" sz="1800" spc="-1" strike="noStrike">
              <a:latin typeface="Arial"/>
            </a:endParaRPr>
          </a:p>
          <a:p>
            <a:pPr>
              <a:lnSpc>
                <a:spcPct val="90000"/>
              </a:lnSpc>
              <a:spcBef>
                <a:spcPts val="1199"/>
              </a:spcBef>
              <a:spcAft>
                <a:spcPts val="201"/>
              </a:spcAft>
              <a:tabLst>
                <a:tab algn="l" pos="0"/>
              </a:tabLst>
            </a:pPr>
            <a:endParaRPr b="0" lang="fr-FR" sz="1800" spc="-1" strike="noStrike">
              <a:latin typeface="Arial"/>
            </a:endParaRPr>
          </a:p>
        </p:txBody>
      </p:sp>
      <p:sp>
        <p:nvSpPr>
          <p:cNvPr id="199" name="CustomShape 2"/>
          <p:cNvSpPr/>
          <p:nvPr/>
        </p:nvSpPr>
        <p:spPr>
          <a:xfrm>
            <a:off x="457200" y="549720"/>
            <a:ext cx="3198600" cy="348156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ea typeface="DejaVu Sans"/>
              </a:rPr>
              <a:t>Travailler sur une branche locale</a:t>
            </a:r>
            <a:endParaRPr b="0" lang="fr-FR" sz="3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57200" y="1815840"/>
            <a:ext cx="3198600" cy="46674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Pour travailler de concert, il faut pouvoir s’organiser.</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GitHub propose à cet effet la fonctionnalité des </a:t>
            </a:r>
            <a:r>
              <a:rPr b="0" i="1" lang="de-DE" sz="1200" spc="-1" strike="noStrike">
                <a:solidFill>
                  <a:srgbClr val="ffffff"/>
                </a:solidFill>
                <a:latin typeface="Calibri"/>
                <a:ea typeface="DejaVu Sans"/>
              </a:rPr>
              <a:t>issues</a:t>
            </a:r>
            <a:r>
              <a:rPr b="0" lang="de-DE" sz="1200" spc="-1" strike="noStrike">
                <a:solidFill>
                  <a:srgbClr val="ffffff"/>
                </a:solidFill>
                <a:latin typeface="Calibri"/>
                <a:ea typeface="DejaVu Sans"/>
              </a:rPr>
              <a:t>.</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Il s’agit de problème à résoudre et ces problèmes peuvent être soulevés par tous les utilisateurs / collaborateurs.</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Une bonne </a:t>
            </a:r>
            <a:r>
              <a:rPr b="0" i="1" lang="de-DE" sz="1200" spc="-1" strike="noStrike">
                <a:solidFill>
                  <a:srgbClr val="ffffff"/>
                </a:solidFill>
                <a:latin typeface="Calibri"/>
                <a:ea typeface="DejaVu Sans"/>
              </a:rPr>
              <a:t>issue</a:t>
            </a:r>
            <a:r>
              <a:rPr b="0" lang="de-DE" sz="1200" spc="-1" strike="noStrike">
                <a:solidFill>
                  <a:srgbClr val="ffffff"/>
                </a:solidFill>
                <a:latin typeface="Calibri"/>
                <a:ea typeface="DejaVu Sans"/>
              </a:rPr>
              <a:t> doit comporter :</a:t>
            </a:r>
            <a:endParaRPr b="0" lang="fr-FR" sz="1200" spc="-1" strike="noStrike">
              <a:latin typeface="Arial"/>
            </a:endParaRPr>
          </a:p>
          <a:p>
            <a:pPr lvl="1" marL="432000" indent="-21492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ea typeface="DejaVu Sans"/>
              </a:rPr>
              <a:t>Le nom du document/fichier concerné</a:t>
            </a:r>
            <a:endParaRPr b="0" lang="fr-FR" sz="1200" spc="-1" strike="noStrike">
              <a:latin typeface="Arial"/>
            </a:endParaRPr>
          </a:p>
          <a:p>
            <a:pPr lvl="1" marL="432000" indent="-21492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ea typeface="DejaVu Sans"/>
              </a:rPr>
              <a:t>Le problème détaillé.</a:t>
            </a:r>
            <a:endParaRPr b="0" lang="fr-FR" sz="1200" spc="-1" strike="noStrike">
              <a:latin typeface="Arial"/>
            </a:endParaRPr>
          </a:p>
          <a:p>
            <a:pPr lvl="1" marL="432000" indent="-21492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ea typeface="DejaVu Sans"/>
              </a:rPr>
              <a:t>[Optionnel] Des propositions de solution.</a:t>
            </a:r>
            <a:endParaRPr b="0" lang="fr-FR" sz="1200" spc="-1" strike="noStrike">
              <a:latin typeface="Arial"/>
            </a:endParaRPr>
          </a:p>
          <a:p>
            <a:pPr lvl="1" marL="432000" indent="-21492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ea typeface="DejaVu Sans"/>
              </a:rPr>
              <a:t>[Optionnel] Des tags pour catégoriser les </a:t>
            </a:r>
            <a:r>
              <a:rPr b="0" i="1" lang="de-DE" sz="1200" spc="-1" strike="noStrike">
                <a:solidFill>
                  <a:srgbClr val="ffffff"/>
                </a:solidFill>
                <a:latin typeface="Calibri"/>
                <a:ea typeface="DejaVu Sans"/>
              </a:rPr>
              <a:t>issues</a:t>
            </a:r>
            <a:r>
              <a:rPr b="0" lang="de-DE" sz="1200" spc="-1" strike="noStrike">
                <a:solidFill>
                  <a:srgbClr val="ffffff"/>
                </a:solidFill>
                <a:latin typeface="Calibri"/>
                <a:ea typeface="DejaVu Sans"/>
              </a:rPr>
              <a:t>.</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Une fois le problème résolu par une </a:t>
            </a:r>
            <a:r>
              <a:rPr b="0" i="1" lang="de-DE" sz="1200" spc="-1" strike="noStrike">
                <a:solidFill>
                  <a:srgbClr val="ffffff"/>
                </a:solidFill>
                <a:latin typeface="Calibri"/>
                <a:ea typeface="DejaVu Sans"/>
              </a:rPr>
              <a:t>pull request</a:t>
            </a:r>
            <a:r>
              <a:rPr b="0" lang="de-DE" sz="1200" spc="-1" strike="noStrike">
                <a:solidFill>
                  <a:srgbClr val="ffffff"/>
                </a:solidFill>
                <a:latin typeface="Calibri"/>
                <a:ea typeface="DejaVu Sans"/>
              </a:rPr>
              <a:t>, un administrateur peut clore l’</a:t>
            </a:r>
            <a:r>
              <a:rPr b="0" i="1" lang="de-DE" sz="1200" spc="-1" strike="noStrike">
                <a:solidFill>
                  <a:srgbClr val="ffffff"/>
                </a:solidFill>
                <a:latin typeface="Calibri"/>
                <a:ea typeface="DejaVu Sans"/>
              </a:rPr>
              <a:t>issue.</a:t>
            </a:r>
            <a:endParaRPr b="0" lang="fr-FR" sz="1200" spc="-1" strike="noStrike">
              <a:latin typeface="Arial"/>
            </a:endParaRPr>
          </a:p>
        </p:txBody>
      </p:sp>
      <p:sp>
        <p:nvSpPr>
          <p:cNvPr id="201" name="CustomShape 2"/>
          <p:cNvSpPr/>
          <p:nvPr/>
        </p:nvSpPr>
        <p:spPr>
          <a:xfrm>
            <a:off x="457200" y="693720"/>
            <a:ext cx="3198600" cy="10396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800" spc="-52" strike="noStrike">
                <a:solidFill>
                  <a:srgbClr val="ffffff"/>
                </a:solidFill>
                <a:latin typeface="Calibri Light"/>
                <a:ea typeface="DejaVu Sans"/>
              </a:rPr>
              <a:t>Pratique : correction du fichier Exemple.xml</a:t>
            </a:r>
            <a:endParaRPr b="0" lang="fr-FR" sz="2800" spc="-1" strike="noStrike">
              <a:latin typeface="Arial"/>
            </a:endParaRPr>
          </a:p>
        </p:txBody>
      </p:sp>
      <p:pic>
        <p:nvPicPr>
          <p:cNvPr id="202" name="" descr=""/>
          <p:cNvPicPr/>
          <p:nvPr/>
        </p:nvPicPr>
        <p:blipFill>
          <a:blip r:embed="rId1"/>
          <a:srcRect l="1607" t="0" r="0" b="0"/>
          <a:stretch/>
        </p:blipFill>
        <p:spPr>
          <a:xfrm>
            <a:off x="7596000" y="1895760"/>
            <a:ext cx="4187160" cy="4583160"/>
          </a:xfrm>
          <a:prstGeom prst="rect">
            <a:avLst/>
          </a:prstGeom>
          <a:ln>
            <a:noFill/>
          </a:ln>
        </p:spPr>
      </p:pic>
      <p:sp>
        <p:nvSpPr>
          <p:cNvPr id="203" name="CustomShape 3"/>
          <p:cNvSpPr/>
          <p:nvPr/>
        </p:nvSpPr>
        <p:spPr>
          <a:xfrm>
            <a:off x="4512240" y="407160"/>
            <a:ext cx="6838920" cy="10396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200" spc="-52" strike="noStrike">
                <a:solidFill>
                  <a:srgbClr val="000000"/>
                </a:solidFill>
                <a:latin typeface="Calibri Light"/>
                <a:ea typeface="DejaVu Sans"/>
              </a:rPr>
              <a:t>Mise en pratique ; chacun va se voir attribuer une </a:t>
            </a:r>
            <a:r>
              <a:rPr b="0" i="1" lang="de-DE" sz="2200" spc="-52" strike="noStrike">
                <a:solidFill>
                  <a:srgbClr val="000000"/>
                </a:solidFill>
                <a:latin typeface="Calibri Light"/>
                <a:ea typeface="DejaVu Sans"/>
              </a:rPr>
              <a:t>issue</a:t>
            </a:r>
            <a:r>
              <a:rPr b="0" lang="de-DE" sz="2200" spc="-52" strike="noStrike">
                <a:solidFill>
                  <a:srgbClr val="000000"/>
                </a:solidFill>
                <a:latin typeface="Calibri Light"/>
                <a:ea typeface="DejaVu Sans"/>
              </a:rPr>
              <a:t> et dans l’ordre :</a:t>
            </a:r>
            <a:endParaRPr b="0" lang="fr-FR" sz="2200" spc="-1" strike="noStrike">
              <a:latin typeface="Arial"/>
            </a:endParaRPr>
          </a:p>
        </p:txBody>
      </p:sp>
      <p:sp>
        <p:nvSpPr>
          <p:cNvPr id="204" name="CustomShape 4"/>
          <p:cNvSpPr/>
          <p:nvPr/>
        </p:nvSpPr>
        <p:spPr>
          <a:xfrm>
            <a:off x="4176000" y="1872000"/>
            <a:ext cx="3310920" cy="3743280"/>
          </a:xfrm>
          <a:prstGeom prst="rect">
            <a:avLst/>
          </a:prstGeom>
          <a:noFill/>
          <a:ln>
            <a:noFill/>
          </a:ln>
        </p:spPr>
        <p:style>
          <a:lnRef idx="0"/>
          <a:fillRef idx="0"/>
          <a:effectRef idx="0"/>
          <a:fontRef idx="minor"/>
        </p:style>
        <p:txBody>
          <a:bodyPr lIns="90000" rIns="90000" tIns="45000" bIns="45000" anchor="b">
            <a:noAutofit/>
          </a:bodyPr>
          <a:p>
            <a:pPr marL="216000" indent="-214920">
              <a:lnSpc>
                <a:spcPct val="85000"/>
              </a:lnSpc>
              <a:buClr>
                <a:srgbClr val="000000"/>
              </a:buClr>
              <a:buSzPct val="45000"/>
              <a:buFont typeface="Wingdings" charset="2"/>
              <a:buChar char=""/>
            </a:pPr>
            <a:r>
              <a:rPr b="0" lang="de-DE" sz="2200" spc="-52" strike="noStrike">
                <a:solidFill>
                  <a:srgbClr val="000000"/>
                </a:solidFill>
                <a:latin typeface="Arial"/>
                <a:ea typeface="DejaVu Sans"/>
              </a:rPr>
              <a:t>Créer une branche locale.</a:t>
            </a:r>
            <a:endParaRPr b="0" lang="fr-FR" sz="2200" spc="-1" strike="noStrike">
              <a:latin typeface="Arial"/>
            </a:endParaRPr>
          </a:p>
          <a:p>
            <a:pPr marL="216000" indent="-214920">
              <a:lnSpc>
                <a:spcPct val="85000"/>
              </a:lnSpc>
              <a:buClr>
                <a:srgbClr val="000000"/>
              </a:buClr>
              <a:buSzPct val="45000"/>
              <a:buFont typeface="Wingdings" charset="2"/>
              <a:buChar char=""/>
            </a:pPr>
            <a:r>
              <a:rPr b="0" lang="de-DE" sz="2200" spc="-52" strike="noStrike">
                <a:solidFill>
                  <a:srgbClr val="000000"/>
                </a:solidFill>
                <a:latin typeface="Arial"/>
                <a:ea typeface="DejaVu Sans"/>
              </a:rPr>
              <a:t>Corriger l’erreur sur sa branche locale.</a:t>
            </a:r>
            <a:endParaRPr b="0" lang="fr-FR" sz="2200" spc="-1" strike="noStrike">
              <a:latin typeface="Arial"/>
            </a:endParaRPr>
          </a:p>
          <a:p>
            <a:pPr marL="216000" indent="-214920">
              <a:lnSpc>
                <a:spcPct val="85000"/>
              </a:lnSpc>
              <a:buClr>
                <a:srgbClr val="000000"/>
              </a:buClr>
              <a:buSzPct val="45000"/>
              <a:buFont typeface="Wingdings" charset="2"/>
              <a:buChar char=""/>
            </a:pPr>
            <a:r>
              <a:rPr b="0" lang="de-DE" sz="2200" spc="-52" strike="noStrike">
                <a:solidFill>
                  <a:srgbClr val="000000"/>
                </a:solidFill>
                <a:latin typeface="Arial"/>
                <a:ea typeface="DejaVu Sans"/>
              </a:rPr>
              <a:t>Fusionner la branche locale avec la branche main.</a:t>
            </a:r>
            <a:endParaRPr b="0" lang="fr-FR" sz="2200" spc="-1" strike="noStrike">
              <a:latin typeface="Arial"/>
            </a:endParaRPr>
          </a:p>
          <a:p>
            <a:pPr marL="216000" indent="-214920">
              <a:lnSpc>
                <a:spcPct val="85000"/>
              </a:lnSpc>
              <a:buClr>
                <a:srgbClr val="000000"/>
              </a:buClr>
              <a:buSzPct val="45000"/>
              <a:buFont typeface="Wingdings" charset="2"/>
              <a:buChar char=""/>
            </a:pPr>
            <a:r>
              <a:rPr b="0" i="1" lang="de-DE" sz="2200" spc="-52" strike="noStrike">
                <a:solidFill>
                  <a:srgbClr val="000000"/>
                </a:solidFill>
                <a:latin typeface="Arial"/>
                <a:ea typeface="DejaVu Sans"/>
              </a:rPr>
              <a:t>Push </a:t>
            </a:r>
            <a:r>
              <a:rPr b="0" lang="de-DE" sz="2200" spc="-52" strike="noStrike">
                <a:solidFill>
                  <a:srgbClr val="000000"/>
                </a:solidFill>
                <a:latin typeface="Arial"/>
                <a:ea typeface="DejaVu Sans"/>
              </a:rPr>
              <a:t>son dépôt local vers son dépôt distant.</a:t>
            </a:r>
            <a:endParaRPr b="0" lang="fr-FR" sz="2200" spc="-1" strike="noStrike">
              <a:latin typeface="Arial"/>
            </a:endParaRPr>
          </a:p>
          <a:p>
            <a:pPr marL="216000" indent="-214920">
              <a:lnSpc>
                <a:spcPct val="85000"/>
              </a:lnSpc>
              <a:buClr>
                <a:srgbClr val="000000"/>
              </a:buClr>
              <a:buSzPct val="45000"/>
              <a:buFont typeface="Wingdings" charset="2"/>
              <a:buChar char=""/>
            </a:pPr>
            <a:r>
              <a:rPr b="0" lang="de-DE" sz="2200" spc="-52" strike="noStrike">
                <a:solidFill>
                  <a:srgbClr val="000000"/>
                </a:solidFill>
                <a:latin typeface="Arial"/>
                <a:ea typeface="DejaVu Sans"/>
              </a:rPr>
              <a:t>Faire une </a:t>
            </a:r>
            <a:r>
              <a:rPr b="0" i="1" lang="de-DE" sz="2200" spc="-52" strike="noStrike">
                <a:solidFill>
                  <a:srgbClr val="000000"/>
                </a:solidFill>
                <a:latin typeface="Arial"/>
                <a:ea typeface="DejaVu Sans"/>
              </a:rPr>
              <a:t>pull request</a:t>
            </a:r>
            <a:r>
              <a:rPr b="0" lang="de-DE" sz="2200" spc="-52" strike="noStrike">
                <a:solidFill>
                  <a:srgbClr val="000000"/>
                </a:solidFill>
                <a:latin typeface="Arial"/>
                <a:ea typeface="DejaVu Sans"/>
              </a:rPr>
              <a:t> pour intégrer son travail au dépôt source.</a:t>
            </a:r>
            <a:endParaRPr b="0" lang="fr-FR"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097280" y="286560"/>
            <a:ext cx="10056600" cy="14490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Introduction : Git</a:t>
            </a:r>
            <a:endParaRPr b="0" lang="fr-FR" sz="4800" spc="-1" strike="noStrike">
              <a:latin typeface="Arial"/>
            </a:endParaRPr>
          </a:p>
        </p:txBody>
      </p:sp>
      <p:sp>
        <p:nvSpPr>
          <p:cNvPr id="134" name="CustomShape 2"/>
          <p:cNvSpPr/>
          <p:nvPr/>
        </p:nvSpPr>
        <p:spPr>
          <a:xfrm>
            <a:off x="1097280" y="1845720"/>
            <a:ext cx="10056600" cy="4021560"/>
          </a:xfrm>
          <a:prstGeom prst="rect">
            <a:avLst/>
          </a:prstGeom>
          <a:noFill/>
          <a:ln>
            <a:noFill/>
          </a:ln>
        </p:spPr>
        <p:style>
          <a:lnRef idx="0"/>
          <a:fillRef idx="0"/>
          <a:effectRef idx="0"/>
          <a:fontRef idx="minor"/>
        </p:style>
        <p:txBody>
          <a:bodyPr lIns="0" rIns="0" tIns="45000" bIns="45000">
            <a:noAutofit/>
          </a:bodyPr>
          <a:p>
            <a:pPr marL="91440" indent="-8964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ea typeface="DejaVu Sans"/>
              </a:rPr>
              <a:t>Git est un logiciel de gestion de versions décentralisé.</a:t>
            </a:r>
            <a:endParaRPr b="0" lang="fr-FR" sz="2000" spc="-1" strike="noStrike">
              <a:latin typeface="Arial"/>
            </a:endParaRPr>
          </a:p>
          <a:p>
            <a:pPr marL="91440" indent="-8964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ea typeface="DejaVu Sans"/>
              </a:rPr>
              <a:t>Il s’agit d’un logiciel libre créé par Linus Torvalds (créateur du noyau Linux) en 2005.</a:t>
            </a:r>
            <a:endParaRPr b="0" lang="fr-FR" sz="2000" spc="-1" strike="noStrike">
              <a:latin typeface="Arial"/>
            </a:endParaRPr>
          </a:p>
          <a:p>
            <a:pPr marL="91440" indent="-8964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ea typeface="DejaVu Sans"/>
              </a:rPr>
              <a:t>Il a été pensé pour pouvoir fonctionner de manière décentralisé : il fonctionne en </a:t>
            </a:r>
            <a:r>
              <a:rPr b="0" lang="fr-FR" sz="2000" spc="-1" strike="noStrike" u="sng">
                <a:solidFill>
                  <a:srgbClr val="2998e3"/>
                </a:solidFill>
                <a:uFillTx/>
                <a:latin typeface="Calibri"/>
                <a:ea typeface="DejaVu Sans"/>
                <a:hlinkClick r:id="rId1"/>
              </a:rPr>
              <a:t>peer-2-peer</a:t>
            </a:r>
            <a:r>
              <a:rPr b="0" lang="fr-FR" sz="2000" spc="-1" strike="noStrike">
                <a:solidFill>
                  <a:srgbClr val="404040"/>
                </a:solidFill>
                <a:latin typeface="Calibri"/>
                <a:ea typeface="DejaVu Sans"/>
              </a:rPr>
              <a:t>.</a:t>
            </a:r>
            <a:endParaRPr b="0" lang="fr-FR" sz="2000" spc="-1" strike="noStrike">
              <a:latin typeface="Arial"/>
            </a:endParaRPr>
          </a:p>
          <a:p>
            <a:pPr marL="91440" indent="-8964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Git indexe les fichiers d‘après leur </a:t>
            </a:r>
            <a:r>
              <a:rPr b="0" lang="fr-FR" sz="2000" spc="-1" strike="noStrike">
                <a:solidFill>
                  <a:srgbClr val="404040"/>
                </a:solidFill>
                <a:latin typeface="Calibri"/>
                <a:ea typeface="DejaVu Sans"/>
              </a:rPr>
              <a:t>somme</a:t>
            </a:r>
            <a:r>
              <a:rPr b="0" lang="de-DE" sz="2000" spc="-1" strike="noStrike">
                <a:solidFill>
                  <a:srgbClr val="404040"/>
                </a:solidFill>
                <a:latin typeface="Calibri"/>
                <a:ea typeface="DejaVu Sans"/>
              </a:rPr>
              <a:t> de contrôle.</a:t>
            </a:r>
            <a:endParaRPr b="0" lang="fr-FR" sz="2000" spc="-1" strike="noStrike">
              <a:latin typeface="Arial"/>
            </a:endParaRPr>
          </a:p>
          <a:p>
            <a:pPr marL="91440" indent="-8964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Une </a:t>
            </a:r>
            <a:r>
              <a:rPr b="0" lang="de-DE" sz="2000" spc="-1" strike="noStrike" u="sng">
                <a:solidFill>
                  <a:srgbClr val="2998e3"/>
                </a:solidFill>
                <a:uFillTx/>
                <a:latin typeface="Calibri"/>
                <a:ea typeface="DejaVu Sans"/>
                <a:hlinkClick r:id="rId2"/>
              </a:rPr>
              <a:t>somme de contrôle</a:t>
            </a:r>
            <a:r>
              <a:rPr b="0" lang="de-DE" sz="2000" spc="-1" strike="noStrike">
                <a:solidFill>
                  <a:srgbClr val="404040"/>
                </a:solidFill>
                <a:latin typeface="Calibri"/>
                <a:ea typeface="DejaVu Sans"/>
              </a:rPr>
              <a:t>, c‘est une séquence courte de données numériques calculée à partir d‘un bloc de données plus important.</a:t>
            </a:r>
            <a:endParaRPr b="0" lang="fr-FR" sz="2000" spc="-1" strike="noStrike">
              <a:latin typeface="Arial"/>
            </a:endParaRPr>
          </a:p>
          <a:p>
            <a:pPr marL="91440" indent="-8964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Si la somme de contrôle est différente, deux versions du fichier sont stockées.</a:t>
            </a:r>
            <a:endParaRPr b="0" lang="fr-FR" sz="2000" spc="-1" strike="noStrike">
              <a:latin typeface="Arial"/>
            </a:endParaRPr>
          </a:p>
          <a:p>
            <a:pPr marL="91440" indent="-8964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À l‘origine, git s‘utilisait uniquement en ligne de commande.</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097280" y="286560"/>
            <a:ext cx="10056600" cy="14490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Dépôt local et dépôt distant</a:t>
            </a:r>
            <a:endParaRPr b="0" lang="fr-FR" sz="4800" spc="-1" strike="noStrike">
              <a:latin typeface="Arial"/>
            </a:endParaRPr>
          </a:p>
        </p:txBody>
      </p:sp>
      <p:sp>
        <p:nvSpPr>
          <p:cNvPr id="136" name="CustomShape 2"/>
          <p:cNvSpPr/>
          <p:nvPr/>
        </p:nvSpPr>
        <p:spPr>
          <a:xfrm>
            <a:off x="1097280" y="2095200"/>
            <a:ext cx="4664160" cy="3522600"/>
          </a:xfrm>
          <a:prstGeom prst="rect">
            <a:avLst/>
          </a:prstGeom>
          <a:noFill/>
          <a:ln>
            <a:noFill/>
          </a:ln>
        </p:spPr>
        <p:style>
          <a:lnRef idx="0"/>
          <a:fillRef idx="0"/>
          <a:effectRef idx="0"/>
          <a:fontRef idx="minor"/>
        </p:style>
        <p:txBody>
          <a:bodyPr lIns="0" rIns="0" tIns="45000" bIns="45000">
            <a:normAutofit fontScale="51000"/>
          </a:bodyPr>
          <a:p>
            <a:pPr marL="91440" indent="-8964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Les dépôts locaux sont des images du dépôt distant. Le plus souvent, c‘est sur ces dépôts locaux qu‘on travaille.</a:t>
            </a:r>
            <a:endParaRPr b="0" lang="fr-FR" sz="2000" spc="-1" strike="noStrike">
              <a:latin typeface="Arial"/>
            </a:endParaRPr>
          </a:p>
          <a:p>
            <a:pPr marL="91440" indent="-8964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On peut mettre à jour son dépôt local depuis un dépôt distant, et inversement.</a:t>
            </a:r>
            <a:endParaRPr b="0" lang="fr-FR" sz="2000" spc="-1" strike="noStrike">
              <a:latin typeface="Arial"/>
            </a:endParaRPr>
          </a:p>
          <a:p>
            <a:pPr marL="91440" indent="-8964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Cela permet à plusieurs individus de travailler ensemble sur un même document tout en sachant qui a fait quoi.</a:t>
            </a:r>
            <a:endParaRPr b="0" lang="fr-FR" sz="2000" spc="-1" strike="noStrike">
              <a:latin typeface="Arial"/>
            </a:endParaRPr>
          </a:p>
          <a:p>
            <a:pPr marL="91440" indent="-8964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Bien sûr cela sous-entend d‘être discipliné et rigoureux car il faut veiller à mettre à jour son dépôt local à chaque nouvelle session de travail et mettre à jour le dépôt distant lorsqu‘on a effectué des modifications.</a:t>
            </a: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p:txBody>
      </p:sp>
      <p:pic>
        <p:nvPicPr>
          <p:cNvPr id="137" name="Grafik 3" descr=""/>
          <p:cNvPicPr/>
          <p:nvPr/>
        </p:nvPicPr>
        <p:blipFill>
          <a:blip r:embed="rId1"/>
          <a:stretch/>
        </p:blipFill>
        <p:spPr>
          <a:xfrm>
            <a:off x="5954760" y="2095200"/>
            <a:ext cx="5951160" cy="3522600"/>
          </a:xfrm>
          <a:prstGeom prst="rect">
            <a:avLst/>
          </a:prstGeom>
          <a:ln>
            <a:noFill/>
          </a:ln>
        </p:spPr>
      </p:pic>
      <p:sp>
        <p:nvSpPr>
          <p:cNvPr id="138" name="CustomShape 3"/>
          <p:cNvSpPr/>
          <p:nvPr/>
        </p:nvSpPr>
        <p:spPr>
          <a:xfrm>
            <a:off x="6126480" y="5619600"/>
            <a:ext cx="4970520" cy="45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3 : Dépot distant et dépôts locaux. Source : https://web.cs.swarthmore.edu/~adanner/cs40/f14/git.php</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Inhaltsplatzhalter 3" descr=""/>
          <p:cNvPicPr/>
          <p:nvPr/>
        </p:nvPicPr>
        <p:blipFill>
          <a:blip r:embed="rId1"/>
          <a:stretch/>
        </p:blipFill>
        <p:spPr>
          <a:xfrm>
            <a:off x="873360" y="1950840"/>
            <a:ext cx="4970520" cy="2954520"/>
          </a:xfrm>
          <a:prstGeom prst="rect">
            <a:avLst/>
          </a:prstGeom>
          <a:ln>
            <a:noFill/>
          </a:ln>
        </p:spPr>
      </p:pic>
      <p:pic>
        <p:nvPicPr>
          <p:cNvPr id="140" name="Grafik 4" descr=""/>
          <p:cNvPicPr/>
          <p:nvPr/>
        </p:nvPicPr>
        <p:blipFill>
          <a:blip r:embed="rId2"/>
          <a:stretch/>
        </p:blipFill>
        <p:spPr>
          <a:xfrm>
            <a:off x="6346080" y="1950840"/>
            <a:ext cx="4970520" cy="2954520"/>
          </a:xfrm>
          <a:prstGeom prst="rect">
            <a:avLst/>
          </a:prstGeom>
          <a:ln>
            <a:noFill/>
          </a:ln>
        </p:spPr>
      </p:pic>
      <p:sp>
        <p:nvSpPr>
          <p:cNvPr id="141" name="CustomShape 1"/>
          <p:cNvSpPr/>
          <p:nvPr/>
        </p:nvSpPr>
        <p:spPr>
          <a:xfrm>
            <a:off x="873360" y="5058720"/>
            <a:ext cx="497052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1 : Problème du versionnage. Source : https://perso.liris.cnrs.fr/pierre-antoine.champin/enseignement/intro-git/</a:t>
            </a:r>
            <a:endParaRPr b="0" lang="fr-FR" sz="1200" spc="-1" strike="noStrike">
              <a:latin typeface="Arial"/>
            </a:endParaRPr>
          </a:p>
        </p:txBody>
      </p:sp>
      <p:sp>
        <p:nvSpPr>
          <p:cNvPr id="142" name="CustomShape 2"/>
          <p:cNvSpPr/>
          <p:nvPr/>
        </p:nvSpPr>
        <p:spPr>
          <a:xfrm>
            <a:off x="6346080" y="5058720"/>
            <a:ext cx="497052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2 : Problème du versionnage. Source : https://perso.liris.cnrs.fr/pierre-antoine.champin/enseignement/intro-git/</a:t>
            </a:r>
            <a:endParaRPr b="0" lang="fr-FR" sz="1200" spc="-1" strike="noStrike">
              <a:latin typeface="Arial"/>
            </a:endParaRPr>
          </a:p>
        </p:txBody>
      </p:sp>
      <p:sp>
        <p:nvSpPr>
          <p:cNvPr id="143" name="CustomShape 3"/>
          <p:cNvSpPr/>
          <p:nvPr/>
        </p:nvSpPr>
        <p:spPr>
          <a:xfrm>
            <a:off x="1097280" y="286560"/>
            <a:ext cx="10056600" cy="14490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Quelles problématiques Git permet-il de résoudre ?</a:t>
            </a:r>
            <a:endParaRPr b="0" lang="fr-FR" sz="4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097280" y="286560"/>
            <a:ext cx="10056600" cy="14490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Les trois étapes de traitement</a:t>
            </a:r>
            <a:endParaRPr b="0" lang="fr-FR" sz="4800" spc="-1" strike="noStrike">
              <a:latin typeface="Arial"/>
            </a:endParaRPr>
          </a:p>
        </p:txBody>
      </p:sp>
      <p:pic>
        <p:nvPicPr>
          <p:cNvPr id="145" name="Inhaltsplatzhalter 11" descr=""/>
          <p:cNvPicPr/>
          <p:nvPr/>
        </p:nvPicPr>
        <p:blipFill>
          <a:blip r:embed="rId1"/>
          <a:stretch/>
        </p:blipFill>
        <p:spPr>
          <a:xfrm>
            <a:off x="5659920" y="1904040"/>
            <a:ext cx="5769720" cy="4070520"/>
          </a:xfrm>
          <a:prstGeom prst="rect">
            <a:avLst/>
          </a:prstGeom>
          <a:ln>
            <a:noFill/>
          </a:ln>
        </p:spPr>
      </p:pic>
      <p:sp>
        <p:nvSpPr>
          <p:cNvPr id="146" name="CustomShape 2"/>
          <p:cNvSpPr/>
          <p:nvPr/>
        </p:nvSpPr>
        <p:spPr>
          <a:xfrm>
            <a:off x="5992200" y="5911560"/>
            <a:ext cx="4970520" cy="409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050" spc="-1" strike="noStrike">
                <a:solidFill>
                  <a:srgbClr val="000000"/>
                </a:solidFill>
                <a:latin typeface="Calibri"/>
                <a:ea typeface="DejaVu Sans"/>
              </a:rPr>
              <a:t>Figure 4 : Fonctionnement de Git. Source : https://perso.liris.cnrs.fr/pierre-antoine.champin/enseignement/intro-git/</a:t>
            </a:r>
            <a:endParaRPr b="0" lang="fr-FR" sz="1050" spc="-1" strike="noStrike">
              <a:latin typeface="Arial"/>
            </a:endParaRPr>
          </a:p>
        </p:txBody>
      </p:sp>
      <p:sp>
        <p:nvSpPr>
          <p:cNvPr id="147" name="CustomShape 3"/>
          <p:cNvSpPr/>
          <p:nvPr/>
        </p:nvSpPr>
        <p:spPr>
          <a:xfrm>
            <a:off x="917280" y="2608920"/>
            <a:ext cx="4822920" cy="2984040"/>
          </a:xfrm>
          <a:prstGeom prst="rect">
            <a:avLst/>
          </a:prstGeom>
          <a:noFill/>
          <a:ln>
            <a:noFill/>
          </a:ln>
        </p:spPr>
        <p:style>
          <a:lnRef idx="0"/>
          <a:fillRef idx="0"/>
          <a:effectRef idx="0"/>
          <a:fontRef idx="minor"/>
        </p:style>
        <p:txBody>
          <a:bodyPr lIns="0" rIns="0" tIns="45000" bIns="45000">
            <a:normAutofit fontScale="85000"/>
          </a:bodyPr>
          <a:p>
            <a:pPr marL="91440" indent="-8964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Trois étapes de traitement sur le dépot local :</a:t>
            </a:r>
            <a:endParaRPr b="0" lang="fr-FR" sz="2000" spc="-1" strike="noStrike">
              <a:latin typeface="Arial"/>
            </a:endParaRPr>
          </a:p>
          <a:p>
            <a:pPr lvl="1" marL="384120" indent="-18108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ea typeface="DejaVu Sans"/>
              </a:rPr>
              <a:t>Working directory</a:t>
            </a:r>
            <a:r>
              <a:rPr b="0" lang="de-DE" sz="1800" spc="-1" strike="noStrike">
                <a:solidFill>
                  <a:srgbClr val="404040"/>
                </a:solidFill>
                <a:latin typeface="Calibri"/>
                <a:ea typeface="DejaVu Sans"/>
              </a:rPr>
              <a:t> : copie de travail. On travaille sur nos fichiers.</a:t>
            </a:r>
            <a:endParaRPr b="0" lang="fr-FR" sz="1800" spc="-1" strike="noStrike">
              <a:latin typeface="Arial"/>
            </a:endParaRPr>
          </a:p>
          <a:p>
            <a:pPr lvl="1" marL="384120" indent="-18108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ea typeface="DejaVu Sans"/>
              </a:rPr>
              <a:t>Staging area</a:t>
            </a:r>
            <a:r>
              <a:rPr b="0" lang="de-DE" sz="1800" spc="-1" strike="noStrike">
                <a:solidFill>
                  <a:srgbClr val="404040"/>
                </a:solidFill>
                <a:latin typeface="Calibri"/>
                <a:ea typeface="DejaVu Sans"/>
              </a:rPr>
              <a:t> : index. On ajoute les fichiers souhaités à ce qui va être archivé.</a:t>
            </a:r>
            <a:endParaRPr b="0" lang="fr-FR" sz="1800" spc="-1" strike="noStrike">
              <a:latin typeface="Arial"/>
            </a:endParaRPr>
          </a:p>
          <a:p>
            <a:pPr lvl="1" marL="384120" indent="-18108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ea typeface="DejaVu Sans"/>
              </a:rPr>
              <a:t>Git repository</a:t>
            </a:r>
            <a:r>
              <a:rPr b="0" lang="de-DE" sz="1800" spc="-1" strike="noStrike">
                <a:solidFill>
                  <a:srgbClr val="404040"/>
                </a:solidFill>
                <a:latin typeface="Calibri"/>
                <a:ea typeface="DejaVu Sans"/>
              </a:rPr>
              <a:t> : dépôt. On archive.</a:t>
            </a:r>
            <a:endParaRPr b="0" lang="fr-FR" sz="1800" spc="-1" strike="noStrike">
              <a:latin typeface="Arial"/>
            </a:endParaRPr>
          </a:p>
          <a:p>
            <a:pPr marL="91440" indent="-8964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On peut ensuite publier nos modifications effectuées en local sur le dépôt distant.</a:t>
            </a: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097280" y="286560"/>
            <a:ext cx="10056600" cy="14490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Introduction : Github</a:t>
            </a:r>
            <a:endParaRPr b="0" lang="fr-FR" sz="4800" spc="-1" strike="noStrike">
              <a:latin typeface="Arial"/>
            </a:endParaRPr>
          </a:p>
        </p:txBody>
      </p:sp>
      <p:sp>
        <p:nvSpPr>
          <p:cNvPr id="149" name="CustomShape 2"/>
          <p:cNvSpPr/>
          <p:nvPr/>
        </p:nvSpPr>
        <p:spPr>
          <a:xfrm>
            <a:off x="1097280" y="1845720"/>
            <a:ext cx="6893280" cy="4021560"/>
          </a:xfrm>
          <a:prstGeom prst="rect">
            <a:avLst/>
          </a:prstGeom>
          <a:noFill/>
          <a:ln>
            <a:noFill/>
          </a:ln>
        </p:spPr>
        <p:style>
          <a:lnRef idx="0"/>
          <a:fillRef idx="0"/>
          <a:effectRef idx="0"/>
          <a:fontRef idx="minor"/>
        </p:style>
        <p:txBody>
          <a:bodyPr lIns="0" rIns="0" tIns="45000" bIns="45000">
            <a:noAutofit/>
          </a:bodyPr>
          <a:p>
            <a:pPr marL="91440" indent="-8964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Github est un service web d‘</a:t>
            </a:r>
            <a:r>
              <a:rPr b="0" lang="fr-FR" sz="1800" spc="-1" strike="noStrike">
                <a:solidFill>
                  <a:srgbClr val="404040"/>
                </a:solidFill>
                <a:latin typeface="Calibri"/>
                <a:ea typeface="DejaVu Sans"/>
              </a:rPr>
              <a:t>hébergement</a:t>
            </a:r>
            <a:r>
              <a:rPr b="0" lang="de-DE" sz="1800" spc="-1" strike="noStrike">
                <a:solidFill>
                  <a:srgbClr val="404040"/>
                </a:solidFill>
                <a:latin typeface="Calibri"/>
                <a:ea typeface="DejaVu Sans"/>
              </a:rPr>
              <a:t> et de développement de logiciels lancé en 2008.</a:t>
            </a:r>
            <a:endParaRPr b="0" lang="fr-FR" sz="1800" spc="-1" strike="noStrike">
              <a:latin typeface="Arial"/>
            </a:endParaRPr>
          </a:p>
          <a:p>
            <a:pPr marL="91440" indent="-8964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Il permet de travailler à partir de plusieurs dépôts locaux et distants et sert à harmoniser les efforts des équipes de développement.</a:t>
            </a:r>
            <a:endParaRPr b="0" lang="fr-FR" sz="1800" spc="-1" strike="noStrike">
              <a:latin typeface="Arial"/>
            </a:endParaRPr>
          </a:p>
          <a:p>
            <a:pPr marL="91440" indent="-8964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Github prend en charge l‘aspect „dépôt distant“ de Git et propose de multiple outils qui facilitent le travail en groupe.</a:t>
            </a:r>
            <a:endParaRPr b="0" lang="fr-FR" sz="1800" spc="-1" strike="noStrike">
              <a:latin typeface="Arial"/>
            </a:endParaRPr>
          </a:p>
          <a:p>
            <a:pPr marL="91440" indent="-8964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Il propose également un service de visualisation de données qui permet d‘afficher en ligne des fichiers au formats csv, tsv, xml, py, ipynb, etc.</a:t>
            </a:r>
            <a:endParaRPr b="0" lang="fr-FR" sz="1800" spc="-1" strike="noStrike">
              <a:latin typeface="Arial"/>
            </a:endParaRPr>
          </a:p>
          <a:p>
            <a:pPr marL="91440" indent="-8964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Il existe bien sûr d’autres services d’hébergement et de développement fonctionnant sous git : GitLab, FramaGit, GNU Savannah, etc.</a:t>
            </a:r>
            <a:endParaRPr b="0" lang="fr-FR" sz="1800" spc="-1" strike="noStrike">
              <a:latin typeface="Arial"/>
            </a:endParaRPr>
          </a:p>
        </p:txBody>
      </p:sp>
      <p:pic>
        <p:nvPicPr>
          <p:cNvPr id="150" name="" descr=""/>
          <p:cNvPicPr/>
          <p:nvPr/>
        </p:nvPicPr>
        <p:blipFill>
          <a:blip r:embed="rId1"/>
          <a:stretch/>
        </p:blipFill>
        <p:spPr>
          <a:xfrm>
            <a:off x="8271720" y="1935720"/>
            <a:ext cx="2886840" cy="2886840"/>
          </a:xfrm>
          <a:prstGeom prst="rect">
            <a:avLst/>
          </a:prstGeom>
          <a:ln>
            <a:noFill/>
          </a:ln>
        </p:spPr>
      </p:pic>
      <p:sp>
        <p:nvSpPr>
          <p:cNvPr id="151" name="CustomShape 3"/>
          <p:cNvSpPr/>
          <p:nvPr/>
        </p:nvSpPr>
        <p:spPr>
          <a:xfrm>
            <a:off x="8352000" y="5050800"/>
            <a:ext cx="280656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5 : logo Github</a:t>
            </a:r>
            <a:endParaRPr b="0" lang="fr-FR" sz="1200" spc="-1" strike="noStrike">
              <a:latin typeface="Arial"/>
            </a:endParaRPr>
          </a:p>
          <a:p>
            <a:pPr algn="ctr">
              <a:lnSpc>
                <a:spcPct val="100000"/>
              </a:lnSpc>
            </a:pPr>
            <a:r>
              <a:rPr b="0" lang="de-DE" sz="1200" spc="-1" strike="noStrike">
                <a:solidFill>
                  <a:srgbClr val="000000"/>
                </a:solidFill>
                <a:latin typeface="Calibri"/>
                <a:ea typeface="DejaVu Sans"/>
              </a:rPr>
              <a:t>https://fr.wikipedia.org/wiki/GitHub</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097280" y="286560"/>
            <a:ext cx="10056600" cy="14490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Le système de branches</a:t>
            </a:r>
            <a:endParaRPr b="0" lang="fr-FR" sz="4800" spc="-1" strike="noStrike">
              <a:latin typeface="Arial"/>
            </a:endParaRPr>
          </a:p>
        </p:txBody>
      </p:sp>
      <p:pic>
        <p:nvPicPr>
          <p:cNvPr id="153" name="Inhaltsplatzhalter 3" descr=""/>
          <p:cNvPicPr/>
          <p:nvPr/>
        </p:nvPicPr>
        <p:blipFill>
          <a:blip r:embed="rId1"/>
          <a:stretch/>
        </p:blipFill>
        <p:spPr>
          <a:xfrm>
            <a:off x="7122240" y="1812960"/>
            <a:ext cx="4031640" cy="1970640"/>
          </a:xfrm>
          <a:prstGeom prst="rect">
            <a:avLst/>
          </a:prstGeom>
          <a:ln>
            <a:noFill/>
          </a:ln>
        </p:spPr>
      </p:pic>
      <p:pic>
        <p:nvPicPr>
          <p:cNvPr id="154" name="Grafik 4" descr=""/>
          <p:cNvPicPr/>
          <p:nvPr/>
        </p:nvPicPr>
        <p:blipFill>
          <a:blip r:embed="rId2"/>
          <a:stretch/>
        </p:blipFill>
        <p:spPr>
          <a:xfrm>
            <a:off x="7303320" y="4120920"/>
            <a:ext cx="3669480" cy="1879560"/>
          </a:xfrm>
          <a:prstGeom prst="rect">
            <a:avLst/>
          </a:prstGeom>
          <a:ln>
            <a:noFill/>
          </a:ln>
        </p:spPr>
      </p:pic>
      <p:sp>
        <p:nvSpPr>
          <p:cNvPr id="155" name="CustomShape 2"/>
          <p:cNvSpPr/>
          <p:nvPr/>
        </p:nvSpPr>
        <p:spPr>
          <a:xfrm>
            <a:off x="6744600" y="3785040"/>
            <a:ext cx="4878360" cy="333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000000"/>
                </a:solidFill>
                <a:latin typeface="Calibri"/>
                <a:ea typeface="DejaVu Sans"/>
              </a:rPr>
              <a:t>Figure 5 : Branches Git. Source : https://zepel.io/blog/5-git-workflows-to-improve-development/</a:t>
            </a:r>
            <a:endParaRPr b="0" lang="fr-FR" sz="800" spc="-1" strike="noStrike">
              <a:latin typeface="Arial"/>
            </a:endParaRPr>
          </a:p>
        </p:txBody>
      </p:sp>
      <p:sp>
        <p:nvSpPr>
          <p:cNvPr id="156" name="CustomShape 3"/>
          <p:cNvSpPr/>
          <p:nvPr/>
        </p:nvSpPr>
        <p:spPr>
          <a:xfrm>
            <a:off x="6698880" y="5977440"/>
            <a:ext cx="487836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000000"/>
                </a:solidFill>
                <a:latin typeface="Calibri"/>
                <a:ea typeface="DejaVu Sans"/>
              </a:rPr>
              <a:t>Figure 5 : Branches Git. Source : https://www.nobledesktop.com/learn/git/git-branches/</a:t>
            </a:r>
            <a:endParaRPr b="0" lang="fr-FR" sz="800" spc="-1" strike="noStrike">
              <a:latin typeface="Arial"/>
            </a:endParaRPr>
          </a:p>
        </p:txBody>
      </p:sp>
      <p:sp>
        <p:nvSpPr>
          <p:cNvPr id="157" name="CustomShape 4"/>
          <p:cNvSpPr/>
          <p:nvPr/>
        </p:nvSpPr>
        <p:spPr>
          <a:xfrm>
            <a:off x="917280" y="2080440"/>
            <a:ext cx="4822920" cy="3806640"/>
          </a:xfrm>
          <a:prstGeom prst="rect">
            <a:avLst/>
          </a:prstGeom>
          <a:noFill/>
          <a:ln>
            <a:noFill/>
          </a:ln>
        </p:spPr>
        <p:style>
          <a:lnRef idx="0"/>
          <a:fillRef idx="0"/>
          <a:effectRef idx="0"/>
          <a:fontRef idx="minor"/>
        </p:style>
        <p:txBody>
          <a:bodyPr lIns="0" rIns="0" tIns="45000" bIns="45000">
            <a:normAutofit fontScale="85000"/>
          </a:bodyPr>
          <a:p>
            <a:pPr marL="91440" indent="-8964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Une branche est une image que l‘on crée de la branche principale (</a:t>
            </a:r>
            <a:r>
              <a:rPr b="0" i="1" lang="de-DE" sz="2000" spc="-1" strike="noStrike">
                <a:solidFill>
                  <a:srgbClr val="404040"/>
                </a:solidFill>
                <a:latin typeface="Calibri"/>
                <a:ea typeface="DejaVu Sans"/>
              </a:rPr>
              <a:t>main</a:t>
            </a:r>
            <a:r>
              <a:rPr b="0" lang="de-DE" sz="2000" spc="-1" strike="noStrike">
                <a:solidFill>
                  <a:srgbClr val="404040"/>
                </a:solidFill>
                <a:latin typeface="Calibri"/>
                <a:ea typeface="DejaVu Sans"/>
              </a:rPr>
              <a:t> ou </a:t>
            </a:r>
            <a:r>
              <a:rPr b="0" i="1" lang="de-DE" sz="2000" spc="-1" strike="noStrike">
                <a:solidFill>
                  <a:srgbClr val="404040"/>
                </a:solidFill>
                <a:latin typeface="Calibri"/>
                <a:ea typeface="DejaVu Sans"/>
              </a:rPr>
              <a:t>master</a:t>
            </a:r>
            <a:r>
              <a:rPr b="0" lang="de-DE" sz="2000" spc="-1" strike="noStrike">
                <a:solidFill>
                  <a:srgbClr val="404040"/>
                </a:solidFill>
                <a:latin typeface="Calibri"/>
                <a:ea typeface="DejaVu Sans"/>
              </a:rPr>
              <a:t>). Elle en est déconnectée, mais peut à tout moment être versée dans cette branche ou dans toute autre branche parente (fonctionne en arborescence).</a:t>
            </a:r>
            <a:endParaRPr b="0" lang="fr-FR" sz="2000" spc="-1" strike="noStrike">
              <a:latin typeface="Arial"/>
            </a:endParaRPr>
          </a:p>
          <a:p>
            <a:pPr marL="91440" indent="-8964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Deux niveaux de branches :</a:t>
            </a:r>
            <a:endParaRPr b="0" lang="fr-FR" sz="2000" spc="-1" strike="noStrike">
              <a:latin typeface="Arial"/>
            </a:endParaRPr>
          </a:p>
          <a:p>
            <a:pPr lvl="1" marL="384120" indent="-181080">
              <a:lnSpc>
                <a:spcPct val="90000"/>
              </a:lnSpc>
              <a:spcBef>
                <a:spcPts val="201"/>
              </a:spcBef>
              <a:spcAft>
                <a:spcPts val="400"/>
              </a:spcAft>
              <a:buClr>
                <a:srgbClr val="e48312"/>
              </a:buClr>
              <a:buFont typeface="Calibri"/>
              <a:buChar char="◦"/>
            </a:pPr>
            <a:r>
              <a:rPr b="0" lang="de-DE" sz="1800" spc="-1" strike="noStrike">
                <a:solidFill>
                  <a:srgbClr val="404040"/>
                </a:solidFill>
                <a:latin typeface="Calibri"/>
                <a:ea typeface="DejaVu Sans"/>
              </a:rPr>
              <a:t>Avec un dépôt ne nous appartenant pas: un </a:t>
            </a:r>
            <a:r>
              <a:rPr b="0" i="1" lang="de-DE" sz="1800" spc="-1" strike="noStrike">
                <a:solidFill>
                  <a:srgbClr val="404040"/>
                </a:solidFill>
                <a:latin typeface="Calibri"/>
                <a:ea typeface="DejaVu Sans"/>
              </a:rPr>
              <a:t>fork</a:t>
            </a:r>
            <a:r>
              <a:rPr b="0" lang="de-DE" sz="1800" spc="-1" strike="noStrike">
                <a:solidFill>
                  <a:srgbClr val="404040"/>
                </a:solidFill>
                <a:latin typeface="Calibri"/>
                <a:ea typeface="DejaVu Sans"/>
              </a:rPr>
              <a:t> permet de créer une image d‘un dépot pour travailler dessus.</a:t>
            </a:r>
            <a:endParaRPr b="0" lang="fr-FR" sz="1800" spc="-1" strike="noStrike">
              <a:latin typeface="Arial"/>
            </a:endParaRPr>
          </a:p>
          <a:p>
            <a:pPr lvl="1" marL="384120" indent="-181080">
              <a:lnSpc>
                <a:spcPct val="90000"/>
              </a:lnSpc>
              <a:spcBef>
                <a:spcPts val="201"/>
              </a:spcBef>
              <a:spcAft>
                <a:spcPts val="400"/>
              </a:spcAft>
              <a:buClr>
                <a:srgbClr val="e48312"/>
              </a:buClr>
              <a:buFont typeface="Calibri"/>
              <a:buChar char="◦"/>
            </a:pPr>
            <a:r>
              <a:rPr b="0" lang="de-DE" sz="1800" spc="-1" strike="noStrike">
                <a:solidFill>
                  <a:srgbClr val="404040"/>
                </a:solidFill>
                <a:latin typeface="Calibri"/>
                <a:ea typeface="DejaVu Sans"/>
              </a:rPr>
              <a:t>Avec un dépôt qui nous appartient : le </a:t>
            </a:r>
            <a:r>
              <a:rPr b="0" i="1" lang="de-DE" sz="1800" spc="-1" strike="noStrike">
                <a:solidFill>
                  <a:srgbClr val="404040"/>
                </a:solidFill>
                <a:latin typeface="Calibri"/>
                <a:ea typeface="DejaVu Sans"/>
              </a:rPr>
              <a:t>branch</a:t>
            </a:r>
            <a:r>
              <a:rPr b="0" lang="de-DE" sz="1800" spc="-1" strike="noStrike">
                <a:solidFill>
                  <a:srgbClr val="404040"/>
                </a:solidFill>
                <a:latin typeface="Calibri"/>
                <a:ea typeface="DejaVu Sans"/>
              </a:rPr>
              <a:t> permet de travailler sur notre projet ou sur un </a:t>
            </a:r>
            <a:r>
              <a:rPr b="0" i="1" lang="de-DE" sz="1800" spc="-1" strike="noStrike">
                <a:solidFill>
                  <a:srgbClr val="404040"/>
                </a:solidFill>
                <a:latin typeface="Calibri"/>
                <a:ea typeface="DejaVu Sans"/>
              </a:rPr>
              <a:t>fork</a:t>
            </a:r>
            <a:r>
              <a:rPr b="0" lang="de-DE" sz="1800" spc="-1" strike="noStrike">
                <a:solidFill>
                  <a:srgbClr val="404040"/>
                </a:solidFill>
                <a:latin typeface="Calibri"/>
                <a:ea typeface="DejaVu Sans"/>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57200" y="594360"/>
            <a:ext cx="3198600" cy="228420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0" lang="de-DE" sz="2800" spc="-52" strike="noStrike">
                <a:solidFill>
                  <a:srgbClr val="ffffff"/>
                </a:solidFill>
                <a:latin typeface="Calibri Light"/>
                <a:ea typeface="DejaVu Sans"/>
              </a:rPr>
              <a:t>Initiation au développement collaboratif de projets avec Github</a:t>
            </a:r>
            <a:endParaRPr b="0" lang="fr-FR" sz="2800" spc="-1" strike="noStrike">
              <a:latin typeface="Arial"/>
            </a:endParaRPr>
          </a:p>
        </p:txBody>
      </p:sp>
      <p:sp>
        <p:nvSpPr>
          <p:cNvPr id="159" name="CustomShape 2"/>
          <p:cNvSpPr/>
          <p:nvPr/>
        </p:nvSpPr>
        <p:spPr>
          <a:xfrm>
            <a:off x="457200" y="3363840"/>
            <a:ext cx="3198600" cy="29394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Nous allons passer à pratique et nous initier au versionnage. Il suffit pour cela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[Optionnel] D’avoir installé git si l’on souhaite travailler depuis le terminal.</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D‘avoir téléchargé le client-bureau de Github (Github Desktop).</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De s‘être créé un compte Github.</a:t>
            </a:r>
            <a:endParaRPr b="0" lang="fr-FR" sz="1500" spc="-1" strike="noStrike">
              <a:latin typeface="Arial"/>
            </a:endParaRPr>
          </a:p>
          <a:p>
            <a:pPr>
              <a:lnSpc>
                <a:spcPct val="90000"/>
              </a:lnSpc>
              <a:spcBef>
                <a:spcPts val="1199"/>
              </a:spcBef>
              <a:spcAft>
                <a:spcPts val="201"/>
              </a:spcAft>
              <a:tabLst>
                <a:tab algn="l" pos="0"/>
              </a:tabLst>
            </a:pPr>
            <a:endParaRPr b="0" lang="fr-FR" sz="1500" spc="-1" strike="noStrike">
              <a:latin typeface="Arial"/>
            </a:endParaRPr>
          </a:p>
        </p:txBody>
      </p:sp>
      <p:pic>
        <p:nvPicPr>
          <p:cNvPr id="160" name="Inhaltsplatzhalter 8_0" descr=""/>
          <p:cNvPicPr/>
          <p:nvPr/>
        </p:nvPicPr>
        <p:blipFill>
          <a:blip r:embed="rId1"/>
          <a:stretch/>
        </p:blipFill>
        <p:spPr>
          <a:xfrm>
            <a:off x="5040000" y="1999080"/>
            <a:ext cx="5790960" cy="39758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457200" y="594360"/>
            <a:ext cx="3198600" cy="955800"/>
          </a:xfrm>
          <a:prstGeom prst="rect">
            <a:avLst/>
          </a:prstGeom>
          <a:noFill/>
          <a:ln>
            <a:noFill/>
          </a:ln>
        </p:spPr>
        <p:style>
          <a:lnRef idx="0"/>
          <a:fillRef idx="0"/>
          <a:effectRef idx="0"/>
          <a:fontRef idx="minor"/>
        </p:style>
        <p:txBody>
          <a:bodyPr lIns="90000" rIns="90000" tIns="45000" bIns="45000" anchor="b">
            <a:normAutofit fontScale="91000"/>
          </a:bodyPr>
          <a:p>
            <a:pPr>
              <a:lnSpc>
                <a:spcPct val="85000"/>
              </a:lnSpc>
            </a:pPr>
            <a:r>
              <a:rPr b="0" lang="de-DE" sz="3600" spc="-52" strike="noStrike">
                <a:solidFill>
                  <a:srgbClr val="ffffff"/>
                </a:solidFill>
                <a:latin typeface="Calibri Light"/>
                <a:ea typeface="DejaVu Sans"/>
              </a:rPr>
              <a:t>Créer un </a:t>
            </a:r>
            <a:r>
              <a:rPr b="0" i="1" lang="de-DE" sz="3600" spc="-52" strike="noStrike">
                <a:solidFill>
                  <a:srgbClr val="ffffff"/>
                </a:solidFill>
                <a:latin typeface="Calibri Light"/>
                <a:ea typeface="DejaVu Sans"/>
              </a:rPr>
              <a:t>repository</a:t>
            </a:r>
            <a:endParaRPr b="0" lang="fr-FR" sz="3600" spc="-1" strike="noStrike">
              <a:latin typeface="Arial"/>
            </a:endParaRPr>
          </a:p>
        </p:txBody>
      </p:sp>
      <p:pic>
        <p:nvPicPr>
          <p:cNvPr id="162" name="Inhaltsplatzhalter 6" descr=""/>
          <p:cNvPicPr/>
          <p:nvPr/>
        </p:nvPicPr>
        <p:blipFill>
          <a:blip r:embed="rId1"/>
          <a:stretch/>
        </p:blipFill>
        <p:spPr>
          <a:xfrm>
            <a:off x="5551560" y="731880"/>
            <a:ext cx="4989600" cy="5256000"/>
          </a:xfrm>
          <a:prstGeom prst="rect">
            <a:avLst/>
          </a:prstGeom>
          <a:ln>
            <a:noFill/>
          </a:ln>
        </p:spPr>
      </p:pic>
      <p:sp>
        <p:nvSpPr>
          <p:cNvPr id="163" name="CustomShape 2"/>
          <p:cNvSpPr/>
          <p:nvPr/>
        </p:nvSpPr>
        <p:spPr>
          <a:xfrm>
            <a:off x="457200" y="1618920"/>
            <a:ext cx="3198600" cy="4684320"/>
          </a:xfrm>
          <a:prstGeom prst="rect">
            <a:avLst/>
          </a:prstGeom>
          <a:noFill/>
          <a:ln>
            <a:noFill/>
          </a:ln>
        </p:spPr>
        <p:style>
          <a:lnRef idx="0"/>
          <a:fillRef idx="0"/>
          <a:effectRef idx="0"/>
          <a:fontRef idx="minor"/>
        </p:style>
        <p:txBody>
          <a:bodyPr lIns="90000" rIns="90000" tIns="45000" bIns="45000">
            <a:normAutofit fontScale="90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Il est conseillé de toujours commencer par créer votre dépôt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Cela simplifie le clonage du dépôt en local à l‘aide de </a:t>
            </a:r>
            <a:r>
              <a:rPr b="0" i="1" lang="de-DE" sz="1500" spc="-1" strike="noStrike">
                <a:solidFill>
                  <a:srgbClr val="ffffff"/>
                </a:solidFill>
                <a:latin typeface="Calibri"/>
                <a:ea typeface="DejaVu Sans"/>
              </a:rPr>
              <a:t>Github Desktop</a:t>
            </a:r>
            <a:r>
              <a:rPr b="0" lang="de-DE" sz="1500" spc="-1" strike="noStrike">
                <a:solidFill>
                  <a:srgbClr val="ffffff"/>
                </a:solidFill>
                <a:latin typeface="Calibri"/>
                <a:ea typeface="DejaVu Sans"/>
              </a:rPr>
              <a: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Il est également conseillé de toujours ajouter un fichier README (il est par défaut au format </a:t>
            </a:r>
            <a:r>
              <a:rPr b="0" i="1" lang="de-DE" sz="1500" spc="-1" strike="noStrike">
                <a:solidFill>
                  <a:srgbClr val="ffffff"/>
                </a:solidFill>
                <a:latin typeface="Calibri"/>
                <a:ea typeface="DejaVu Sans"/>
              </a:rPr>
              <a:t>markdown</a:t>
            </a:r>
            <a:r>
              <a:rPr b="0" lang="de-DE" sz="1500" spc="-1" strike="noStrike">
                <a:solidFill>
                  <a:srgbClr val="ffffff"/>
                </a:solidFill>
                <a:latin typeface="Calibri"/>
                <a:ea typeface="DejaVu Sans"/>
              </a:rPr>
              <a:t>). Cela évite les potentiels problèmes posés par un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vide</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Vous pouvez ajouter la licence sous laquelle se trouve votre projet.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Le gitignore sert à ajouter des fichier du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local qui ne doivent pas être pris en compte par les commandes Git (par exemple des fichiers trop volumineux).</a:t>
            </a:r>
            <a:endParaRPr b="0" lang="fr-FR" sz="1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91</TotalTime>
  <Application>LibreOffice/6.4.7.2$Linux_X86_64 LibreOffice_project/40$Build-2</Application>
  <Words>1207</Words>
  <Paragraphs>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2021-07-07T09:02:22Z</dcterms:created>
  <dc:creator>Hippolyte Souvay</dc:creator>
  <dc:description/>
  <dc:language>fr-FR</dc:language>
  <cp:lastModifiedBy/>
  <dcterms:modified xsi:type="dcterms:W3CDTF">2022-02-09T17:02:44Z</dcterms:modified>
  <cp:revision>72</cp:revision>
  <dc:subject/>
  <dc:title>Formation à git et github. Intérêt de l‘usage d‘un logiciel de gestion de versions décentralisé.</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Breitbild</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