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63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36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319" r:id="rId32"/>
    <p:sldId id="321" r:id="rId33"/>
    <p:sldId id="322" r:id="rId34"/>
    <p:sldId id="323" r:id="rId35"/>
    <p:sldId id="324" r:id="rId36"/>
    <p:sldId id="326" r:id="rId37"/>
    <p:sldId id="297" r:id="rId38"/>
    <p:sldId id="298" r:id="rId39"/>
    <p:sldId id="300" r:id="rId40"/>
    <p:sldId id="304" r:id="rId41"/>
    <p:sldId id="305" r:id="rId42"/>
    <p:sldId id="306" r:id="rId43"/>
    <p:sldId id="307" r:id="rId44"/>
    <p:sldId id="335" r:id="rId45"/>
    <p:sldId id="336" r:id="rId46"/>
    <p:sldId id="36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40CAE-0456-40D5-9714-A14E17CBF44A}" type="doc">
      <dgm:prSet loTypeId="urn:microsoft.com/office/officeart/2005/8/layout/radial2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8EC9C2-01F1-4D08-A5CF-78895D9677EB}">
      <dgm:prSet/>
      <dgm:spPr/>
      <dgm:t>
        <a:bodyPr/>
        <a:lstStyle/>
        <a:p>
          <a:pPr rtl="0" eaLnBrk="1" latinLnBrk="0" hangingPunct="1"/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8F0DD2-E3CC-4F19-B641-7ADB7D6733EE}" type="parTrans" cxnId="{8285A433-123B-495D-9F11-3274BD077A87}">
      <dgm:prSet/>
      <dgm:spPr/>
      <dgm:t>
        <a:bodyPr/>
        <a:lstStyle/>
        <a:p>
          <a:endParaRPr lang="en-US"/>
        </a:p>
      </dgm:t>
    </dgm:pt>
    <dgm:pt modelId="{6B4062D2-66A4-4B1C-9C43-696E5233A4DA}" type="sibTrans" cxnId="{8285A433-123B-495D-9F11-3274BD077A87}">
      <dgm:prSet/>
      <dgm:spPr/>
      <dgm:t>
        <a:bodyPr/>
        <a:lstStyle/>
        <a:p>
          <a:endParaRPr lang="en-US"/>
        </a:p>
      </dgm:t>
    </dgm:pt>
    <dgm:pt modelId="{F5BF7881-26FC-4496-843A-3F87D3CCE4BE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UNIX</a:t>
          </a:r>
        </a:p>
      </dgm:t>
    </dgm:pt>
    <dgm:pt modelId="{FB5F8F4D-E0F8-48EF-9F0B-DE4A520B11E5}" type="parTrans" cxnId="{33325ECD-028D-446F-88F6-045AEBAE55DB}">
      <dgm:prSet/>
      <dgm:spPr/>
      <dgm:t>
        <a:bodyPr/>
        <a:lstStyle/>
        <a:p>
          <a:endParaRPr lang="en-US"/>
        </a:p>
      </dgm:t>
    </dgm:pt>
    <dgm:pt modelId="{D00EA14C-49A1-4532-BDD8-4CF180F5614E}" type="sibTrans" cxnId="{33325ECD-028D-446F-88F6-045AEBAE55DB}">
      <dgm:prSet/>
      <dgm:spPr/>
      <dgm:t>
        <a:bodyPr/>
        <a:lstStyle/>
        <a:p>
          <a:endParaRPr lang="en-US"/>
        </a:p>
      </dgm:t>
    </dgm:pt>
    <dgm:pt modelId="{DD447189-41EC-4985-9A73-C8ED48C232DD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UNICS</a:t>
          </a:r>
        </a:p>
      </dgm:t>
    </dgm:pt>
    <dgm:pt modelId="{496EEE81-DB8E-4BE3-B29E-57139213D8EE}" type="parTrans" cxnId="{7115FFD8-AAA9-4CF2-ADAE-EF0CB737650C}">
      <dgm:prSet/>
      <dgm:spPr/>
      <dgm:t>
        <a:bodyPr/>
        <a:lstStyle/>
        <a:p>
          <a:endParaRPr lang="en-US"/>
        </a:p>
      </dgm:t>
    </dgm:pt>
    <dgm:pt modelId="{A9F02914-309E-49D2-874C-38049AE7F9AE}" type="sibTrans" cxnId="{7115FFD8-AAA9-4CF2-ADAE-EF0CB737650C}">
      <dgm:prSet/>
      <dgm:spPr/>
      <dgm:t>
        <a:bodyPr/>
        <a:lstStyle/>
        <a:p>
          <a:endParaRPr lang="en-US"/>
        </a:p>
      </dgm:t>
    </dgm:pt>
    <dgm:pt modelId="{B79C0CBF-69C7-4163-80C8-EA4D7C78D3B1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MULTICS</a:t>
          </a:r>
        </a:p>
      </dgm:t>
    </dgm:pt>
    <dgm:pt modelId="{6710331A-9532-4A1F-9ADA-371A0A92A367}" type="parTrans" cxnId="{CE1728AF-CA5D-49E6-9971-126D9B23E939}">
      <dgm:prSet/>
      <dgm:spPr/>
      <dgm:t>
        <a:bodyPr/>
        <a:lstStyle/>
        <a:p>
          <a:endParaRPr lang="en-US"/>
        </a:p>
      </dgm:t>
    </dgm:pt>
    <dgm:pt modelId="{6F5EC1DE-DF3D-4F8C-838B-73B1A9937C24}" type="sibTrans" cxnId="{CE1728AF-CA5D-49E6-9971-126D9B23E939}">
      <dgm:prSet/>
      <dgm:spPr/>
      <dgm:t>
        <a:bodyPr/>
        <a:lstStyle/>
        <a:p>
          <a:endParaRPr lang="en-US"/>
        </a:p>
      </dgm:t>
    </dgm:pt>
    <dgm:pt modelId="{5146D976-0D80-46FC-B130-3A2E496BC5D0}" type="pres">
      <dgm:prSet presAssocID="{62640CAE-0456-40D5-9714-A14E17CBF44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B6B498F-2D46-4A05-9FBD-9470471EF691}" type="pres">
      <dgm:prSet presAssocID="{62640CAE-0456-40D5-9714-A14E17CBF44A}" presName="cycle" presStyleCnt="0"/>
      <dgm:spPr/>
    </dgm:pt>
    <dgm:pt modelId="{272966DF-FA4F-45E9-84BA-3F6E550301B6}" type="pres">
      <dgm:prSet presAssocID="{62640CAE-0456-40D5-9714-A14E17CBF44A}" presName="centerShape" presStyleCnt="0"/>
      <dgm:spPr/>
    </dgm:pt>
    <dgm:pt modelId="{C1CE77BB-3188-45BE-BD00-2CD870378447}" type="pres">
      <dgm:prSet presAssocID="{62640CAE-0456-40D5-9714-A14E17CBF44A}" presName="connSite" presStyleLbl="node1" presStyleIdx="0" presStyleCnt="5"/>
      <dgm:spPr/>
    </dgm:pt>
    <dgm:pt modelId="{2C67E936-E490-463D-ABCD-17EFD82599A0}" type="pres">
      <dgm:prSet presAssocID="{62640CAE-0456-40D5-9714-A14E17CBF44A}" presName="visible" presStyleLbl="node1" presStyleIdx="0" presStyleCnt="5" custScaleX="272609" custScaleY="377252" custLinFactNeighborX="-17281" custLinFactNeighborY="-1099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2E9D7D51-AFCD-415D-B9DB-B11467AB86A4}" type="pres">
      <dgm:prSet presAssocID="{B88F0DD2-E3CC-4F19-B641-7ADB7D6733EE}" presName="Name25" presStyleLbl="parChTrans1D1" presStyleIdx="0" presStyleCnt="4"/>
      <dgm:spPr/>
    </dgm:pt>
    <dgm:pt modelId="{0C34ACAE-E290-4F19-9FC6-CA61C7ABCA6A}" type="pres">
      <dgm:prSet presAssocID="{A08EC9C2-01F1-4D08-A5CF-78895D9677EB}" presName="node" presStyleCnt="0"/>
      <dgm:spPr/>
    </dgm:pt>
    <dgm:pt modelId="{E805EFBC-DC58-40A4-AD2F-D1222F2AA75F}" type="pres">
      <dgm:prSet presAssocID="{A08EC9C2-01F1-4D08-A5CF-78895D9677EB}" presName="parentNode" presStyleLbl="node1" presStyleIdx="1" presStyleCnt="5" custScaleX="406246" custScaleY="100272" custLinFactX="190193" custLinFactY="-35776" custLinFactNeighborX="200000" custLinFactNeighborY="-100000">
        <dgm:presLayoutVars>
          <dgm:chMax val="1"/>
          <dgm:bulletEnabled val="1"/>
        </dgm:presLayoutVars>
      </dgm:prSet>
      <dgm:spPr/>
    </dgm:pt>
    <dgm:pt modelId="{46C24C68-C977-4F6A-8848-0933EC24A140}" type="pres">
      <dgm:prSet presAssocID="{A08EC9C2-01F1-4D08-A5CF-78895D9677EB}" presName="childNode" presStyleLbl="revTx" presStyleIdx="0" presStyleCnt="0">
        <dgm:presLayoutVars>
          <dgm:bulletEnabled val="1"/>
        </dgm:presLayoutVars>
      </dgm:prSet>
      <dgm:spPr/>
    </dgm:pt>
    <dgm:pt modelId="{79F255BE-9A9A-4D78-9D9E-8D64F9E476E3}" type="pres">
      <dgm:prSet presAssocID="{FB5F8F4D-E0F8-48EF-9F0B-DE4A520B11E5}" presName="Name25" presStyleLbl="parChTrans1D1" presStyleIdx="1" presStyleCnt="4"/>
      <dgm:spPr/>
    </dgm:pt>
    <dgm:pt modelId="{D015B2E4-DB5D-4DD2-B8A9-E42327AB8160}" type="pres">
      <dgm:prSet presAssocID="{F5BF7881-26FC-4496-843A-3F87D3CCE4BE}" presName="node" presStyleCnt="0"/>
      <dgm:spPr/>
    </dgm:pt>
    <dgm:pt modelId="{FBF4FC08-DCC5-4F12-AC5B-00F2E79EEE3F}" type="pres">
      <dgm:prSet presAssocID="{F5BF7881-26FC-4496-843A-3F87D3CCE4BE}" presName="parentNode" presStyleLbl="node1" presStyleIdx="2" presStyleCnt="5" custScaleX="419043" custScaleY="108493" custLinFactX="100000" custLinFactNeighborX="171141" custLinFactNeighborY="-21880">
        <dgm:presLayoutVars>
          <dgm:chMax val="1"/>
          <dgm:bulletEnabled val="1"/>
        </dgm:presLayoutVars>
      </dgm:prSet>
      <dgm:spPr/>
    </dgm:pt>
    <dgm:pt modelId="{2A2B96F0-F52C-4546-8D8A-284F515A5135}" type="pres">
      <dgm:prSet presAssocID="{F5BF7881-26FC-4496-843A-3F87D3CCE4BE}" presName="childNode" presStyleLbl="revTx" presStyleIdx="0" presStyleCnt="0">
        <dgm:presLayoutVars>
          <dgm:bulletEnabled val="1"/>
        </dgm:presLayoutVars>
      </dgm:prSet>
      <dgm:spPr/>
    </dgm:pt>
    <dgm:pt modelId="{3822ECCC-DB22-4309-B10C-4562CE2CBA28}" type="pres">
      <dgm:prSet presAssocID="{496EEE81-DB8E-4BE3-B29E-57139213D8EE}" presName="Name25" presStyleLbl="parChTrans1D1" presStyleIdx="2" presStyleCnt="4"/>
      <dgm:spPr/>
    </dgm:pt>
    <dgm:pt modelId="{843FAC15-B0FD-49F4-A832-3937FF71463F}" type="pres">
      <dgm:prSet presAssocID="{DD447189-41EC-4985-9A73-C8ED48C232DD}" presName="node" presStyleCnt="0"/>
      <dgm:spPr/>
    </dgm:pt>
    <dgm:pt modelId="{00EA3699-C7E7-4C2F-9C4F-35AD77F19A0B}" type="pres">
      <dgm:prSet presAssocID="{DD447189-41EC-4985-9A73-C8ED48C232DD}" presName="parentNode" presStyleLbl="node1" presStyleIdx="3" presStyleCnt="5" custScaleX="410731" custScaleY="122469" custLinFactX="142158" custLinFactNeighborX="200000" custLinFactNeighborY="-59097">
        <dgm:presLayoutVars>
          <dgm:chMax val="1"/>
          <dgm:bulletEnabled val="1"/>
        </dgm:presLayoutVars>
      </dgm:prSet>
      <dgm:spPr/>
    </dgm:pt>
    <dgm:pt modelId="{AE077832-5535-4259-A533-F09F9E3802C7}" type="pres">
      <dgm:prSet presAssocID="{DD447189-41EC-4985-9A73-C8ED48C232DD}" presName="childNode" presStyleLbl="revTx" presStyleIdx="0" presStyleCnt="0">
        <dgm:presLayoutVars>
          <dgm:bulletEnabled val="1"/>
        </dgm:presLayoutVars>
      </dgm:prSet>
      <dgm:spPr/>
    </dgm:pt>
    <dgm:pt modelId="{DAB6D23F-5F1E-46E0-B176-6F3367B042B8}" type="pres">
      <dgm:prSet presAssocID="{6710331A-9532-4A1F-9ADA-371A0A92A367}" presName="Name25" presStyleLbl="parChTrans1D1" presStyleIdx="3" presStyleCnt="4"/>
      <dgm:spPr/>
    </dgm:pt>
    <dgm:pt modelId="{467D43FB-1D79-43D7-8536-F2179ABC5A5E}" type="pres">
      <dgm:prSet presAssocID="{B79C0CBF-69C7-4163-80C8-EA4D7C78D3B1}" presName="node" presStyleCnt="0"/>
      <dgm:spPr/>
    </dgm:pt>
    <dgm:pt modelId="{8A74F004-7FE9-451C-8E93-928D7451BF09}" type="pres">
      <dgm:prSet presAssocID="{B79C0CBF-69C7-4163-80C8-EA4D7C78D3B1}" presName="parentNode" presStyleLbl="node1" presStyleIdx="4" presStyleCnt="5" custScaleX="391436" custScaleY="120447" custLinFactX="200000" custLinFactNeighborX="235938" custLinFactNeighborY="-79866">
        <dgm:presLayoutVars>
          <dgm:chMax val="1"/>
          <dgm:bulletEnabled val="1"/>
        </dgm:presLayoutVars>
      </dgm:prSet>
      <dgm:spPr/>
    </dgm:pt>
    <dgm:pt modelId="{8040CD34-1D3D-44C7-9004-6A48F3A25380}" type="pres">
      <dgm:prSet presAssocID="{B79C0CBF-69C7-4163-80C8-EA4D7C78D3B1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FF0A724-A62D-4C30-BADC-ED7E2AF909B1}" type="presOf" srcId="{62640CAE-0456-40D5-9714-A14E17CBF44A}" destId="{5146D976-0D80-46FC-B130-3A2E496BC5D0}" srcOrd="0" destOrd="0" presId="urn:microsoft.com/office/officeart/2005/8/layout/radial2"/>
    <dgm:cxn modelId="{CC33602C-E135-466C-B735-73701A097647}" type="presOf" srcId="{A08EC9C2-01F1-4D08-A5CF-78895D9677EB}" destId="{E805EFBC-DC58-40A4-AD2F-D1222F2AA75F}" srcOrd="0" destOrd="0" presId="urn:microsoft.com/office/officeart/2005/8/layout/radial2"/>
    <dgm:cxn modelId="{8285A433-123B-495D-9F11-3274BD077A87}" srcId="{62640CAE-0456-40D5-9714-A14E17CBF44A}" destId="{A08EC9C2-01F1-4D08-A5CF-78895D9677EB}" srcOrd="0" destOrd="0" parTransId="{B88F0DD2-E3CC-4F19-B641-7ADB7D6733EE}" sibTransId="{6B4062D2-66A4-4B1C-9C43-696E5233A4DA}"/>
    <dgm:cxn modelId="{C1E32F75-CACC-4124-966A-E153758C2C82}" type="presOf" srcId="{B79C0CBF-69C7-4163-80C8-EA4D7C78D3B1}" destId="{8A74F004-7FE9-451C-8E93-928D7451BF09}" srcOrd="0" destOrd="0" presId="urn:microsoft.com/office/officeart/2005/8/layout/radial2"/>
    <dgm:cxn modelId="{83612781-F1A3-4DA4-9B14-AD809FBC9848}" type="presOf" srcId="{496EEE81-DB8E-4BE3-B29E-57139213D8EE}" destId="{3822ECCC-DB22-4309-B10C-4562CE2CBA28}" srcOrd="0" destOrd="0" presId="urn:microsoft.com/office/officeart/2005/8/layout/radial2"/>
    <dgm:cxn modelId="{733A1F99-16B0-4078-9275-D93F489D0756}" type="presOf" srcId="{B88F0DD2-E3CC-4F19-B641-7ADB7D6733EE}" destId="{2E9D7D51-AFCD-415D-B9DB-B11467AB86A4}" srcOrd="0" destOrd="0" presId="urn:microsoft.com/office/officeart/2005/8/layout/radial2"/>
    <dgm:cxn modelId="{F7CDF69A-BAC2-42D2-8EC0-6A1E26E6A09F}" type="presOf" srcId="{FB5F8F4D-E0F8-48EF-9F0B-DE4A520B11E5}" destId="{79F255BE-9A9A-4D78-9D9E-8D64F9E476E3}" srcOrd="0" destOrd="0" presId="urn:microsoft.com/office/officeart/2005/8/layout/radial2"/>
    <dgm:cxn modelId="{E7C7FF9F-EE04-40D9-B18C-552F81EF629A}" type="presOf" srcId="{6710331A-9532-4A1F-9ADA-371A0A92A367}" destId="{DAB6D23F-5F1E-46E0-B176-6F3367B042B8}" srcOrd="0" destOrd="0" presId="urn:microsoft.com/office/officeart/2005/8/layout/radial2"/>
    <dgm:cxn modelId="{CE1728AF-CA5D-49E6-9971-126D9B23E939}" srcId="{62640CAE-0456-40D5-9714-A14E17CBF44A}" destId="{B79C0CBF-69C7-4163-80C8-EA4D7C78D3B1}" srcOrd="3" destOrd="0" parTransId="{6710331A-9532-4A1F-9ADA-371A0A92A367}" sibTransId="{6F5EC1DE-DF3D-4F8C-838B-73B1A9937C24}"/>
    <dgm:cxn modelId="{7DBC93B7-DFBE-4FA8-9D18-9104776F7CF9}" type="presOf" srcId="{DD447189-41EC-4985-9A73-C8ED48C232DD}" destId="{00EA3699-C7E7-4C2F-9C4F-35AD77F19A0B}" srcOrd="0" destOrd="0" presId="urn:microsoft.com/office/officeart/2005/8/layout/radial2"/>
    <dgm:cxn modelId="{33325ECD-028D-446F-88F6-045AEBAE55DB}" srcId="{62640CAE-0456-40D5-9714-A14E17CBF44A}" destId="{F5BF7881-26FC-4496-843A-3F87D3CCE4BE}" srcOrd="1" destOrd="0" parTransId="{FB5F8F4D-E0F8-48EF-9F0B-DE4A520B11E5}" sibTransId="{D00EA14C-49A1-4532-BDD8-4CF180F5614E}"/>
    <dgm:cxn modelId="{7115FFD8-AAA9-4CF2-ADAE-EF0CB737650C}" srcId="{62640CAE-0456-40D5-9714-A14E17CBF44A}" destId="{DD447189-41EC-4985-9A73-C8ED48C232DD}" srcOrd="2" destOrd="0" parTransId="{496EEE81-DB8E-4BE3-B29E-57139213D8EE}" sibTransId="{A9F02914-309E-49D2-874C-38049AE7F9AE}"/>
    <dgm:cxn modelId="{2FECCFFB-B679-440B-838F-0F49A4FCF8DF}" type="presOf" srcId="{F5BF7881-26FC-4496-843A-3F87D3CCE4BE}" destId="{FBF4FC08-DCC5-4F12-AC5B-00F2E79EEE3F}" srcOrd="0" destOrd="0" presId="urn:microsoft.com/office/officeart/2005/8/layout/radial2"/>
    <dgm:cxn modelId="{DDB205BB-E295-49F3-8F1B-FDAA6E9BC7EB}" type="presParOf" srcId="{5146D976-0D80-46FC-B130-3A2E496BC5D0}" destId="{7B6B498F-2D46-4A05-9FBD-9470471EF691}" srcOrd="0" destOrd="0" presId="urn:microsoft.com/office/officeart/2005/8/layout/radial2"/>
    <dgm:cxn modelId="{30A07FDA-A571-4740-AC33-8DA7FB6BF01A}" type="presParOf" srcId="{7B6B498F-2D46-4A05-9FBD-9470471EF691}" destId="{272966DF-FA4F-45E9-84BA-3F6E550301B6}" srcOrd="0" destOrd="0" presId="urn:microsoft.com/office/officeart/2005/8/layout/radial2"/>
    <dgm:cxn modelId="{4C66345B-D7CA-4B41-8D51-BCFDD58ECB60}" type="presParOf" srcId="{272966DF-FA4F-45E9-84BA-3F6E550301B6}" destId="{C1CE77BB-3188-45BE-BD00-2CD870378447}" srcOrd="0" destOrd="0" presId="urn:microsoft.com/office/officeart/2005/8/layout/radial2"/>
    <dgm:cxn modelId="{C4844289-CA76-46BF-9BB5-1DA60D3F4538}" type="presParOf" srcId="{272966DF-FA4F-45E9-84BA-3F6E550301B6}" destId="{2C67E936-E490-463D-ABCD-17EFD82599A0}" srcOrd="1" destOrd="0" presId="urn:microsoft.com/office/officeart/2005/8/layout/radial2"/>
    <dgm:cxn modelId="{DFFA67A5-3B28-467D-B8D6-B5DE45462C52}" type="presParOf" srcId="{7B6B498F-2D46-4A05-9FBD-9470471EF691}" destId="{2E9D7D51-AFCD-415D-B9DB-B11467AB86A4}" srcOrd="1" destOrd="0" presId="urn:microsoft.com/office/officeart/2005/8/layout/radial2"/>
    <dgm:cxn modelId="{3BA4DEA7-48E3-46C9-8249-8447D66FB422}" type="presParOf" srcId="{7B6B498F-2D46-4A05-9FBD-9470471EF691}" destId="{0C34ACAE-E290-4F19-9FC6-CA61C7ABCA6A}" srcOrd="2" destOrd="0" presId="urn:microsoft.com/office/officeart/2005/8/layout/radial2"/>
    <dgm:cxn modelId="{76073A4B-67F3-47C0-A654-6B24836D52F4}" type="presParOf" srcId="{0C34ACAE-E290-4F19-9FC6-CA61C7ABCA6A}" destId="{E805EFBC-DC58-40A4-AD2F-D1222F2AA75F}" srcOrd="0" destOrd="0" presId="urn:microsoft.com/office/officeart/2005/8/layout/radial2"/>
    <dgm:cxn modelId="{5729F691-BFC2-4901-9515-5B76D70A52BB}" type="presParOf" srcId="{0C34ACAE-E290-4F19-9FC6-CA61C7ABCA6A}" destId="{46C24C68-C977-4F6A-8848-0933EC24A140}" srcOrd="1" destOrd="0" presId="urn:microsoft.com/office/officeart/2005/8/layout/radial2"/>
    <dgm:cxn modelId="{9D85F93A-62B7-45CC-902C-CC9A9963F9FC}" type="presParOf" srcId="{7B6B498F-2D46-4A05-9FBD-9470471EF691}" destId="{79F255BE-9A9A-4D78-9D9E-8D64F9E476E3}" srcOrd="3" destOrd="0" presId="urn:microsoft.com/office/officeart/2005/8/layout/radial2"/>
    <dgm:cxn modelId="{BDA08369-394A-4417-B842-7932B3DA3544}" type="presParOf" srcId="{7B6B498F-2D46-4A05-9FBD-9470471EF691}" destId="{D015B2E4-DB5D-4DD2-B8A9-E42327AB8160}" srcOrd="4" destOrd="0" presId="urn:microsoft.com/office/officeart/2005/8/layout/radial2"/>
    <dgm:cxn modelId="{7394E8A1-11F1-4FCA-9631-04C0EDB13CE1}" type="presParOf" srcId="{D015B2E4-DB5D-4DD2-B8A9-E42327AB8160}" destId="{FBF4FC08-DCC5-4F12-AC5B-00F2E79EEE3F}" srcOrd="0" destOrd="0" presId="urn:microsoft.com/office/officeart/2005/8/layout/radial2"/>
    <dgm:cxn modelId="{7EEC536A-3356-41F5-A580-B331154FFAED}" type="presParOf" srcId="{D015B2E4-DB5D-4DD2-B8A9-E42327AB8160}" destId="{2A2B96F0-F52C-4546-8D8A-284F515A5135}" srcOrd="1" destOrd="0" presId="urn:microsoft.com/office/officeart/2005/8/layout/radial2"/>
    <dgm:cxn modelId="{55AA4F9D-3437-4AF9-98FF-147514DF34B9}" type="presParOf" srcId="{7B6B498F-2D46-4A05-9FBD-9470471EF691}" destId="{3822ECCC-DB22-4309-B10C-4562CE2CBA28}" srcOrd="5" destOrd="0" presId="urn:microsoft.com/office/officeart/2005/8/layout/radial2"/>
    <dgm:cxn modelId="{66ABA640-E9DD-4B0F-8BDB-FCB4D1BB7827}" type="presParOf" srcId="{7B6B498F-2D46-4A05-9FBD-9470471EF691}" destId="{843FAC15-B0FD-49F4-A832-3937FF71463F}" srcOrd="6" destOrd="0" presId="urn:microsoft.com/office/officeart/2005/8/layout/radial2"/>
    <dgm:cxn modelId="{37261443-E4D6-43FD-9C4D-46E69E8239EC}" type="presParOf" srcId="{843FAC15-B0FD-49F4-A832-3937FF71463F}" destId="{00EA3699-C7E7-4C2F-9C4F-35AD77F19A0B}" srcOrd="0" destOrd="0" presId="urn:microsoft.com/office/officeart/2005/8/layout/radial2"/>
    <dgm:cxn modelId="{251E88A0-1182-4083-BF84-F5E01F32B460}" type="presParOf" srcId="{843FAC15-B0FD-49F4-A832-3937FF71463F}" destId="{AE077832-5535-4259-A533-F09F9E3802C7}" srcOrd="1" destOrd="0" presId="urn:microsoft.com/office/officeart/2005/8/layout/radial2"/>
    <dgm:cxn modelId="{DBEE0596-988B-4CD6-9103-110C87A88328}" type="presParOf" srcId="{7B6B498F-2D46-4A05-9FBD-9470471EF691}" destId="{DAB6D23F-5F1E-46E0-B176-6F3367B042B8}" srcOrd="7" destOrd="0" presId="urn:microsoft.com/office/officeart/2005/8/layout/radial2"/>
    <dgm:cxn modelId="{ADBC4875-B5D7-4A93-AA84-DA7AB715FB1A}" type="presParOf" srcId="{7B6B498F-2D46-4A05-9FBD-9470471EF691}" destId="{467D43FB-1D79-43D7-8536-F2179ABC5A5E}" srcOrd="8" destOrd="0" presId="urn:microsoft.com/office/officeart/2005/8/layout/radial2"/>
    <dgm:cxn modelId="{66D74B14-8D58-4CF9-9D2E-ECA73008A6B6}" type="presParOf" srcId="{467D43FB-1D79-43D7-8536-F2179ABC5A5E}" destId="{8A74F004-7FE9-451C-8E93-928D7451BF09}" srcOrd="0" destOrd="0" presId="urn:microsoft.com/office/officeart/2005/8/layout/radial2"/>
    <dgm:cxn modelId="{EE1F1C96-23B8-4828-A0EF-80FF9C552E1C}" type="presParOf" srcId="{467D43FB-1D79-43D7-8536-F2179ABC5A5E}" destId="{8040CD34-1D3D-44C7-9004-6A48F3A25380}" srcOrd="1" destOrd="0" presId="urn:microsoft.com/office/officeart/2005/8/layout/radial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6D23F-5F1E-46E0-B176-6F3367B042B8}">
      <dsp:nvSpPr>
        <dsp:cNvPr id="0" name=""/>
        <dsp:cNvSpPr/>
      </dsp:nvSpPr>
      <dsp:spPr>
        <a:xfrm rot="1251826">
          <a:off x="2805515" y="3779840"/>
          <a:ext cx="3196852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3196852" y="1623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2ECCC-DB22-4309-B10C-4562CE2CBA28}">
      <dsp:nvSpPr>
        <dsp:cNvPr id="0" name=""/>
        <dsp:cNvSpPr/>
      </dsp:nvSpPr>
      <dsp:spPr>
        <a:xfrm rot="293814">
          <a:off x="2905871" y="3146710"/>
          <a:ext cx="2439587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2439587" y="1623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255BE-9A9A-4D78-9D9E-8D64F9E476E3}">
      <dsp:nvSpPr>
        <dsp:cNvPr id="0" name=""/>
        <dsp:cNvSpPr/>
      </dsp:nvSpPr>
      <dsp:spPr>
        <a:xfrm rot="20786439">
          <a:off x="2870275" y="2519885"/>
          <a:ext cx="2873716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2873716" y="1623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D7D51-AFCD-415D-B9DB-B11467AB86A4}">
      <dsp:nvSpPr>
        <dsp:cNvPr id="0" name=""/>
        <dsp:cNvSpPr/>
      </dsp:nvSpPr>
      <dsp:spPr>
        <a:xfrm rot="19903098">
          <a:off x="2674751" y="1752956"/>
          <a:ext cx="3946884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3946884" y="1623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7E936-E490-463D-ABCD-17EFD82599A0}">
      <dsp:nvSpPr>
        <dsp:cNvPr id="0" name=""/>
        <dsp:cNvSpPr/>
      </dsp:nvSpPr>
      <dsp:spPr>
        <a:xfrm>
          <a:off x="0" y="-53886"/>
          <a:ext cx="4428202" cy="61280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5EFBC-DC58-40A4-AD2F-D1222F2AA75F}">
      <dsp:nvSpPr>
        <dsp:cNvPr id="0" name=""/>
        <dsp:cNvSpPr/>
      </dsp:nvSpPr>
      <dsp:spPr>
        <a:xfrm>
          <a:off x="5309167" y="-36124"/>
          <a:ext cx="3694155" cy="911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IN" sz="4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0163" y="97408"/>
        <a:ext cx="2612163" cy="644748"/>
      </dsp:txXfrm>
    </dsp:sp>
    <dsp:sp modelId="{FBF4FC08-DCC5-4F12-AC5B-00F2E79EEE3F}">
      <dsp:nvSpPr>
        <dsp:cNvPr id="0" name=""/>
        <dsp:cNvSpPr/>
      </dsp:nvSpPr>
      <dsp:spPr>
        <a:xfrm>
          <a:off x="5192799" y="1369738"/>
          <a:ext cx="3810523" cy="9865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UNIX</a:t>
          </a:r>
        </a:p>
      </dsp:txBody>
      <dsp:txXfrm>
        <a:off x="5750837" y="1514218"/>
        <a:ext cx="2694447" cy="697609"/>
      </dsp:txXfrm>
    </dsp:sp>
    <dsp:sp modelId="{00EA3699-C7E7-4C2F-9C4F-35AD77F19A0B}">
      <dsp:nvSpPr>
        <dsp:cNvPr id="0" name=""/>
        <dsp:cNvSpPr/>
      </dsp:nvSpPr>
      <dsp:spPr>
        <a:xfrm>
          <a:off x="5268383" y="2864019"/>
          <a:ext cx="3734939" cy="11136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UNICS</a:t>
          </a:r>
        </a:p>
      </dsp:txBody>
      <dsp:txXfrm>
        <a:off x="5815352" y="3027111"/>
        <a:ext cx="2641001" cy="787475"/>
      </dsp:txXfrm>
    </dsp:sp>
    <dsp:sp modelId="{8A74F004-7FE9-451C-8E93-928D7451BF09}">
      <dsp:nvSpPr>
        <dsp:cNvPr id="0" name=""/>
        <dsp:cNvSpPr/>
      </dsp:nvSpPr>
      <dsp:spPr>
        <a:xfrm>
          <a:off x="5188280" y="4235095"/>
          <a:ext cx="3815042" cy="1173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MULTICS</a:t>
          </a:r>
        </a:p>
      </dsp:txBody>
      <dsp:txXfrm>
        <a:off x="5746980" y="4407010"/>
        <a:ext cx="2697642" cy="830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CEBD-4123-4927-A650-C2A7115E0333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78A73-8C69-4067-9681-4F5B1B91FE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4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8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1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14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75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64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42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82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2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4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1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50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6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5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5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E47C-1E2A-4C80-B523-29FF670F97D2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3CFE87-11EA-4E4A-8932-A032DC6D8F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31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35"/>
                    </a14:imgEffect>
                    <a14:imgEffect>
                      <a14:saturation sat="3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3" y="1339295"/>
            <a:ext cx="8601152" cy="4061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7486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2FC97E-B8E0-C79A-AA8F-259AFEAB9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78" y="1488281"/>
            <a:ext cx="3881437" cy="388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EF2F9-0B2F-8094-FB76-CE435935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7296627" cy="5751871"/>
          </a:xfrm>
        </p:spPr>
        <p:txBody>
          <a:bodyPr>
            <a:normAutofit/>
          </a:bodyPr>
          <a:lstStyle/>
          <a:p>
            <a:r>
              <a:rPr lang="en-I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Linux Structure</a:t>
            </a:r>
            <a:br>
              <a:rPr lang="en-I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</a:rPr>
              <a:t>– </a:t>
            </a:r>
            <a:r>
              <a:rPr lang="en-IN" sz="2200" dirty="0">
                <a:solidFill>
                  <a:schemeClr val="tx1"/>
                </a:solidFill>
              </a:rPr>
              <a:t>It read our command verify syntax and check whether the corresponding command related application is available or not.</a:t>
            </a:r>
            <a:br>
              <a:rPr lang="en-IN" sz="3600" dirty="0">
                <a:solidFill>
                  <a:schemeClr val="tx1"/>
                </a:solidFill>
              </a:rPr>
            </a:b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r>
              <a:rPr lang="en-IN" sz="3600" dirty="0">
                <a:solidFill>
                  <a:schemeClr val="tx1"/>
                </a:solidFill>
              </a:rPr>
              <a:t> – </a:t>
            </a:r>
            <a:r>
              <a:rPr lang="en-IN" sz="2200" dirty="0">
                <a:solidFill>
                  <a:schemeClr val="tx1"/>
                </a:solidFill>
              </a:rPr>
              <a:t>It is a interface between shell and hardware, It is responsible to execute our command. </a:t>
            </a:r>
            <a:br>
              <a:rPr lang="en-IN" sz="3600" dirty="0">
                <a:solidFill>
                  <a:schemeClr val="tx1"/>
                </a:solidFill>
              </a:rPr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95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2343150" y="2266121"/>
            <a:ext cx="7542972" cy="28227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File System Hierarchy Standard</a:t>
            </a:r>
          </a:p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(FHS)</a:t>
            </a:r>
          </a:p>
        </p:txBody>
      </p:sp>
    </p:spTree>
    <p:extLst>
      <p:ext uri="{BB962C8B-B14F-4D97-AF65-F5344CB8AC3E}">
        <p14:creationId xmlns:p14="http://schemas.microsoft.com/office/powerpoint/2010/main" val="39502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 rot="5400000">
            <a:off x="4601998" y="1767738"/>
            <a:ext cx="1328737" cy="1285495"/>
            <a:chOff x="453164" y="-271670"/>
            <a:chExt cx="1328737" cy="1285495"/>
          </a:xfrm>
        </p:grpSpPr>
        <p:sp>
          <p:nvSpPr>
            <p:cNvPr id="34" name="Rounded Rectangle 33"/>
            <p:cNvSpPr/>
            <p:nvPr/>
          </p:nvSpPr>
          <p:spPr>
            <a:xfrm>
              <a:off x="453164" y="1985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>
              <a:hlinkClick r:id="" action="ppaction://noaction"/>
            </p:cNvPr>
            <p:cNvSpPr/>
            <p:nvPr/>
          </p:nvSpPr>
          <p:spPr>
            <a:xfrm rot="16200000">
              <a:off x="421778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</a:p>
          </p:txBody>
        </p:sp>
      </p:grpSp>
      <p:grpSp>
        <p:nvGrpSpPr>
          <p:cNvPr id="3" name="Group 7"/>
          <p:cNvGrpSpPr/>
          <p:nvPr/>
        </p:nvGrpSpPr>
        <p:grpSpPr>
          <a:xfrm rot="5400000">
            <a:off x="3794208" y="5116926"/>
            <a:ext cx="1328737" cy="1600200"/>
            <a:chOff x="400156" y="-271670"/>
            <a:chExt cx="1328737" cy="1285495"/>
          </a:xfrm>
        </p:grpSpPr>
        <p:sp>
          <p:nvSpPr>
            <p:cNvPr id="70" name="Rounded Rectangle 69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usr</a:t>
              </a:r>
            </a:p>
          </p:txBody>
        </p:sp>
      </p:grpSp>
      <p:grpSp>
        <p:nvGrpSpPr>
          <p:cNvPr id="4" name="Group 7"/>
          <p:cNvGrpSpPr/>
          <p:nvPr/>
        </p:nvGrpSpPr>
        <p:grpSpPr>
          <a:xfrm rot="5400000">
            <a:off x="1500166" y="5116926"/>
            <a:ext cx="1328737" cy="1600200"/>
            <a:chOff x="400156" y="-271670"/>
            <a:chExt cx="1328737" cy="1285495"/>
          </a:xfrm>
        </p:grpSpPr>
        <p:sp>
          <p:nvSpPr>
            <p:cNvPr id="73" name="Rounded Rectangle 72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home</a:t>
              </a:r>
            </a:p>
          </p:txBody>
        </p:sp>
      </p:grpSp>
      <p:grpSp>
        <p:nvGrpSpPr>
          <p:cNvPr id="5" name="Group 7"/>
          <p:cNvGrpSpPr/>
          <p:nvPr/>
        </p:nvGrpSpPr>
        <p:grpSpPr>
          <a:xfrm rot="5400000">
            <a:off x="4954877" y="5116926"/>
            <a:ext cx="1328737" cy="1600200"/>
            <a:chOff x="400156" y="-271670"/>
            <a:chExt cx="1328737" cy="1285495"/>
          </a:xfrm>
        </p:grpSpPr>
        <p:sp>
          <p:nvSpPr>
            <p:cNvPr id="76" name="Rounded Rectangle 75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</a:t>
              </a:r>
            </a:p>
          </p:txBody>
        </p:sp>
      </p:grpSp>
      <p:grpSp>
        <p:nvGrpSpPr>
          <p:cNvPr id="6" name="Group 7"/>
          <p:cNvGrpSpPr/>
          <p:nvPr/>
        </p:nvGrpSpPr>
        <p:grpSpPr>
          <a:xfrm rot="5400000">
            <a:off x="2633539" y="5116926"/>
            <a:ext cx="1328737" cy="1600200"/>
            <a:chOff x="400156" y="-271670"/>
            <a:chExt cx="1328737" cy="1285495"/>
          </a:xfrm>
        </p:grpSpPr>
        <p:sp>
          <p:nvSpPr>
            <p:cNvPr id="79" name="Rounded Rectangle 78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sbin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5400000">
            <a:off x="6142842" y="5116926"/>
            <a:ext cx="1328737" cy="1600200"/>
            <a:chOff x="400156" y="-271670"/>
            <a:chExt cx="1328737" cy="1285495"/>
          </a:xfrm>
        </p:grpSpPr>
        <p:sp>
          <p:nvSpPr>
            <p:cNvPr id="82" name="Rounded Rectangle 81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</a:t>
              </a:r>
            </a:p>
          </p:txBody>
        </p:sp>
      </p:grpSp>
      <p:grpSp>
        <p:nvGrpSpPr>
          <p:cNvPr id="10" name="Group 7"/>
          <p:cNvGrpSpPr/>
          <p:nvPr/>
        </p:nvGrpSpPr>
        <p:grpSpPr>
          <a:xfrm rot="5400000">
            <a:off x="3206198" y="3685727"/>
            <a:ext cx="1328737" cy="1600200"/>
            <a:chOff x="400156" y="-271670"/>
            <a:chExt cx="1328737" cy="1285495"/>
          </a:xfrm>
        </p:grpSpPr>
        <p:sp>
          <p:nvSpPr>
            <p:cNvPr id="91" name="Rounded Rectangle 90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</a:t>
              </a:r>
            </a:p>
          </p:txBody>
        </p:sp>
      </p:grpSp>
      <p:grpSp>
        <p:nvGrpSpPr>
          <p:cNvPr id="11" name="Group 7"/>
          <p:cNvGrpSpPr/>
          <p:nvPr/>
        </p:nvGrpSpPr>
        <p:grpSpPr>
          <a:xfrm rot="5400000">
            <a:off x="937354" y="3652582"/>
            <a:ext cx="1328737" cy="1600200"/>
            <a:chOff x="400156" y="-271670"/>
            <a:chExt cx="1328737" cy="1285495"/>
          </a:xfrm>
        </p:grpSpPr>
        <p:sp>
          <p:nvSpPr>
            <p:cNvPr id="94" name="Rounded Rectangle 93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</a:p>
          </p:txBody>
        </p:sp>
      </p:grpSp>
      <p:grpSp>
        <p:nvGrpSpPr>
          <p:cNvPr id="12" name="Group 7"/>
          <p:cNvGrpSpPr/>
          <p:nvPr/>
        </p:nvGrpSpPr>
        <p:grpSpPr>
          <a:xfrm rot="5400000">
            <a:off x="4378417" y="3652582"/>
            <a:ext cx="1328737" cy="1600200"/>
            <a:chOff x="400156" y="-271670"/>
            <a:chExt cx="1328737" cy="1285495"/>
          </a:xfrm>
        </p:grpSpPr>
        <p:sp>
          <p:nvSpPr>
            <p:cNvPr id="97" name="Rounded Rectangle 96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</a:t>
              </a:r>
            </a:p>
          </p:txBody>
        </p:sp>
      </p:grpSp>
      <p:grpSp>
        <p:nvGrpSpPr>
          <p:cNvPr id="13" name="Group 7"/>
          <p:cNvGrpSpPr/>
          <p:nvPr/>
        </p:nvGrpSpPr>
        <p:grpSpPr>
          <a:xfrm rot="5400000">
            <a:off x="2084375" y="3652582"/>
            <a:ext cx="1328737" cy="1600200"/>
            <a:chOff x="400156" y="-271670"/>
            <a:chExt cx="1328737" cy="1285495"/>
          </a:xfrm>
        </p:grpSpPr>
        <p:sp>
          <p:nvSpPr>
            <p:cNvPr id="100" name="Rounded Rectangle 99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boot</a:t>
              </a:r>
            </a:p>
          </p:txBody>
        </p:sp>
      </p:grpSp>
      <p:grpSp>
        <p:nvGrpSpPr>
          <p:cNvPr id="14" name="Group 7"/>
          <p:cNvGrpSpPr/>
          <p:nvPr/>
        </p:nvGrpSpPr>
        <p:grpSpPr>
          <a:xfrm rot="5400000">
            <a:off x="5552734" y="3652582"/>
            <a:ext cx="1328737" cy="1600200"/>
            <a:chOff x="400156" y="-271670"/>
            <a:chExt cx="1328737" cy="1285495"/>
          </a:xfrm>
        </p:grpSpPr>
        <p:sp>
          <p:nvSpPr>
            <p:cNvPr id="103" name="Rounded Rectangle 102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</a:p>
          </p:txBody>
        </p:sp>
      </p:grpSp>
      <p:grpSp>
        <p:nvGrpSpPr>
          <p:cNvPr id="15" name="Group 7"/>
          <p:cNvGrpSpPr/>
          <p:nvPr/>
        </p:nvGrpSpPr>
        <p:grpSpPr>
          <a:xfrm rot="5400000">
            <a:off x="6727051" y="3652582"/>
            <a:ext cx="1328737" cy="1600200"/>
            <a:chOff x="400156" y="-271670"/>
            <a:chExt cx="1328737" cy="1285495"/>
          </a:xfrm>
        </p:grpSpPr>
        <p:sp>
          <p:nvSpPr>
            <p:cNvPr id="106" name="Rounded Rectangle 105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</a:p>
          </p:txBody>
        </p:sp>
      </p:grpSp>
      <p:cxnSp>
        <p:nvCxnSpPr>
          <p:cNvPr id="116" name="Straight Connector 115"/>
          <p:cNvCxnSpPr/>
          <p:nvPr/>
        </p:nvCxnSpPr>
        <p:spPr>
          <a:xfrm rot="5400000" flipH="1" flipV="1">
            <a:off x="1388655" y="3582644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2535676" y="3594367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 flipH="1" flipV="1">
            <a:off x="3669048" y="3592902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4829718" y="3595373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004035" y="3607555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7178352" y="3605630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580486" y="3389476"/>
            <a:ext cx="7041368" cy="289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5147788" y="3244105"/>
            <a:ext cx="28995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 flipH="1" flipV="1">
            <a:off x="1226119" y="4320554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 flipH="1" flipV="1">
            <a:off x="2359492" y="4320555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 flipH="1" flipV="1">
            <a:off x="3520161" y="4320555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 flipH="1" flipV="1">
            <a:off x="4680830" y="4320555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5868795" y="4320554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8410183" y="3632946"/>
            <a:ext cx="426135" cy="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7"/>
          <p:cNvGrpSpPr/>
          <p:nvPr/>
        </p:nvGrpSpPr>
        <p:grpSpPr>
          <a:xfrm rot="5400000">
            <a:off x="8055496" y="3677129"/>
            <a:ext cx="1328737" cy="1600200"/>
            <a:chOff x="247756" y="-1034409"/>
            <a:chExt cx="1328737" cy="1285495"/>
          </a:xfrm>
        </p:grpSpPr>
        <p:sp>
          <p:nvSpPr>
            <p:cNvPr id="55" name="Rounded Rectangle 54">
              <a:hlinkClick r:id="" action="ppaction://noaction"/>
            </p:cNvPr>
            <p:cNvSpPr/>
            <p:nvPr/>
          </p:nvSpPr>
          <p:spPr>
            <a:xfrm>
              <a:off x="247756" y="-748572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4">
              <a:hlinkClick r:id="" action="ppaction://noaction"/>
            </p:cNvPr>
            <p:cNvSpPr/>
            <p:nvPr/>
          </p:nvSpPr>
          <p:spPr>
            <a:xfrm rot="16200000">
              <a:off x="239505" y="-739134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</a:t>
              </a:r>
            </a:p>
          </p:txBody>
        </p:sp>
      </p:grpSp>
      <p:grpSp>
        <p:nvGrpSpPr>
          <p:cNvPr id="58" name="Group 7"/>
          <p:cNvGrpSpPr/>
          <p:nvPr/>
        </p:nvGrpSpPr>
        <p:grpSpPr>
          <a:xfrm rot="5400000">
            <a:off x="7365380" y="5100955"/>
            <a:ext cx="1328737" cy="1600200"/>
            <a:chOff x="400156" y="-271670"/>
            <a:chExt cx="1328737" cy="1285495"/>
          </a:xfrm>
        </p:grpSpPr>
        <p:sp>
          <p:nvSpPr>
            <p:cNvPr id="59" name="Rounded Rectangle 58">
              <a:hlinkClick r:id="" action="ppaction://noaction"/>
            </p:cNvPr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>
              <a:hlinkClick r:id="" action="ppaction://noaction"/>
            </p:cNvPr>
            <p:cNvSpPr/>
            <p:nvPr/>
          </p:nvSpPr>
          <p:spPr>
            <a:xfrm rot="16200000"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mnt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5400000" flipH="1" flipV="1">
            <a:off x="7090364" y="4349919"/>
            <a:ext cx="1876831" cy="1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83988" y="615320"/>
            <a:ext cx="5077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System Hierarchy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216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directory is called as the ‘root’ directory.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at the top of the file system structure.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directories are placed under it.</a:t>
            </a:r>
          </a:p>
        </p:txBody>
      </p:sp>
    </p:spTree>
    <p:extLst>
      <p:ext uri="{BB962C8B-B14F-4D97-AF65-F5344CB8AC3E}">
        <p14:creationId xmlns:p14="http://schemas.microsoft.com/office/powerpoint/2010/main" val="5440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/root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default home directory of the root.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Linux / Unix the administrator is called as root.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269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9760894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home directories of all users (similar to ‘Documents and Setting’ folder in Windows).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any user logs in the current working directory by default is the users home directory.</a:t>
            </a:r>
          </a:p>
        </p:txBody>
      </p:sp>
    </p:spTree>
    <p:extLst>
      <p:ext uri="{BB962C8B-B14F-4D97-AF65-F5344CB8AC3E}">
        <p14:creationId xmlns:p14="http://schemas.microsoft.com/office/powerpoint/2010/main" val="10365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/boot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49878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kernel, which is the core of the operating system.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contains the files related for booting the OS such as the boot loader.</a:t>
            </a:r>
          </a:p>
        </p:txBody>
      </p:sp>
    </p:spTree>
    <p:extLst>
      <p:ext uri="{BB962C8B-B14F-4D97-AF65-F5344CB8AC3E}">
        <p14:creationId xmlns:p14="http://schemas.microsoft.com/office/powerpoint/2010/main" val="16906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/sbin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73435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sbin stands for system binary.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essential system commands which can only be used by the superuser (root).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fdisk, dump, etc.</a:t>
            </a:r>
          </a:p>
        </p:txBody>
      </p:sp>
    </p:spTree>
    <p:extLst>
      <p:ext uri="{BB962C8B-B14F-4D97-AF65-F5344CB8AC3E}">
        <p14:creationId xmlns:p14="http://schemas.microsoft.com/office/powerpoint/2010/main" val="9258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/bin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479540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stands for binary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essential commands which are used by all users.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ping, cat, chmod, etc.</a:t>
            </a:r>
          </a:p>
        </p:txBody>
      </p:sp>
    </p:spTree>
    <p:extLst>
      <p:ext uri="{BB962C8B-B14F-4D97-AF65-F5344CB8AC3E}">
        <p14:creationId xmlns:p14="http://schemas.microsoft.com/office/powerpoint/2010/main" val="23317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/usr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45300" cy="38807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usr stands for Unix system resources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programs and applications which are available for users (similar to program files in Windows).</a:t>
            </a:r>
          </a:p>
        </p:txBody>
      </p:sp>
    </p:spTree>
    <p:extLst>
      <p:ext uri="{BB962C8B-B14F-4D97-AF65-F5344CB8AC3E}">
        <p14:creationId xmlns:p14="http://schemas.microsoft.com/office/powerpoint/2010/main" val="34445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759B-516A-C411-1B6E-656CCF1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6378-7961-68B0-51EE-99E4485F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38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/var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92081" cy="38807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stands for variable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variable information, such as logs and print queues.</a:t>
            </a:r>
          </a:p>
        </p:txBody>
      </p:sp>
    </p:spTree>
    <p:extLst>
      <p:ext uri="{BB962C8B-B14F-4D97-AF65-F5344CB8AC3E}">
        <p14:creationId xmlns:p14="http://schemas.microsoft.com/office/powerpoint/2010/main" val="361516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/dev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stands for device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information about all hardware devices.</a:t>
            </a:r>
          </a:p>
        </p:txBody>
      </p:sp>
    </p:spTree>
    <p:extLst>
      <p:ext uri="{BB962C8B-B14F-4D97-AF65-F5344CB8AC3E}">
        <p14:creationId xmlns:p14="http://schemas.microsoft.com/office/powerpoint/2010/main" val="5736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/etc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 stands for et cetera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the configuration files.</a:t>
            </a:r>
          </a:p>
        </p:txBody>
      </p:sp>
    </p:spTree>
    <p:extLst>
      <p:ext uri="{BB962C8B-B14F-4D97-AF65-F5344CB8AC3E}">
        <p14:creationId xmlns:p14="http://schemas.microsoft.com/office/powerpoint/2010/main" val="272654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/opt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82592" cy="38807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 stands for optional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generally contains the third party software's.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Example:- Open Office, Kaspersky Antivirus etc.</a:t>
            </a:r>
          </a:p>
        </p:txBody>
      </p:sp>
    </p:spTree>
    <p:extLst>
      <p:ext uri="{BB962C8B-B14F-4D97-AF65-F5344CB8AC3E}">
        <p14:creationId xmlns:p14="http://schemas.microsoft.com/office/powerpoint/2010/main" val="252310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WordArt 4"/>
          <p:cNvSpPr>
            <a:spLocks noChangeArrowheads="1" noChangeShapeType="1" noTextEdit="1"/>
          </p:cNvSpPr>
          <p:nvPr/>
        </p:nvSpPr>
        <p:spPr bwMode="auto">
          <a:xfrm>
            <a:off x="2343150" y="2728914"/>
            <a:ext cx="7524750" cy="1781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</a:rPr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243222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 Working Directory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34141" y="2329936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  <a:effectLst/>
        </p:grpSpPr>
        <p:sp>
          <p:nvSpPr>
            <p:cNvPr id="14" name="Rounded Rectangle 13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+mj-lt"/>
                </a:rPr>
                <a:t>Print the name of the current working directory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+mj-lt"/>
                </a:rPr>
                <a:t>[root@comp1 ~]# </a:t>
              </a:r>
              <a:r>
                <a:rPr lang="en-US" sz="2400" b="1" dirty="0">
                  <a:latin typeface="+mj-lt"/>
                </a:rPr>
                <a:t>pwd</a:t>
              </a:r>
              <a:endParaRPr lang="en-US" sz="22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30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Files and Directories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98375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see the list of files and directories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  &lt;options&gt;  &lt;arguments&gt;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807266" y="3235109"/>
            <a:ext cx="8610600" cy="295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-l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Long list including attributes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-a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All files and directories including hidden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-d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a particular file or directory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2991693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17102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Creation of Files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4803" y="1804183"/>
            <a:ext cx="8610600" cy="2408583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create the files we have three different tools or utilities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command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command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vi/vim  editor</a:t>
            </a:r>
          </a:p>
        </p:txBody>
      </p:sp>
    </p:spTree>
    <p:extLst>
      <p:ext uri="{BB962C8B-B14F-4D97-AF65-F5344CB8AC3E}">
        <p14:creationId xmlns:p14="http://schemas.microsoft.com/office/powerpoint/2010/main" val="33263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  (Concatenation) Command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and displaying text files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&lt;options&gt; &lt;arguments&gt; &lt;filename&gt;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2985034"/>
            <a:ext cx="8428382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a file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&gt;  &lt;filename&gt;</a:t>
              </a:r>
            </a:p>
          </p:txBody>
        </p:sp>
      </p:grpSp>
      <p:grpSp>
        <p:nvGrpSpPr>
          <p:cNvPr id="12" name="Group 9"/>
          <p:cNvGrpSpPr/>
          <p:nvPr/>
        </p:nvGrpSpPr>
        <p:grpSpPr>
          <a:xfrm>
            <a:off x="1908316" y="4512329"/>
            <a:ext cx="8428382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contents of a file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 &lt;filename&gt;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6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 Command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append or add to an existing file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&gt;&gt;  &lt;filename&gt;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2985034"/>
            <a:ext cx="8428382" cy="1759791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3342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combine the data of two or more files into a third file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6104" y="1939169"/>
              <a:ext cx="8004313" cy="6684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&lt;first file&gt; &lt;second file&gt;  &gt;&gt;  &lt;third file&gt;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1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1003" y="2967335"/>
            <a:ext cx="65314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3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Touch Command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5003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2321" y="1550507"/>
              <a:ext cx="8161362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a zero byte file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touch &lt;filename&gt;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898375" y="2985045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multiple zero byte files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0204" y="1919165"/>
              <a:ext cx="8058852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touch  &lt;first file&gt; &lt;second file&gt; &lt;third file&gt;</a:t>
              </a:r>
            </a:p>
          </p:txBody>
        </p:sp>
      </p:grpSp>
      <p:grpSp>
        <p:nvGrpSpPr>
          <p:cNvPr id="12" name="Group 9"/>
          <p:cNvGrpSpPr/>
          <p:nvPr/>
        </p:nvGrpSpPr>
        <p:grpSpPr>
          <a:xfrm>
            <a:off x="1905003" y="4512351"/>
            <a:ext cx="8428382" cy="1364975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731" y="1550507"/>
              <a:ext cx="8147712" cy="430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change the time stamp of a file or directory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touch &lt;directory or 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4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3001619" y="2739888"/>
            <a:ext cx="6188765" cy="137822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kern="10" spc="50" dirty="0">
                <a:ln w="11430"/>
                <a:solidFill>
                  <a:schemeClr val="accent2">
                    <a:satMod val="15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Vi Editor</a:t>
            </a:r>
          </a:p>
        </p:txBody>
      </p:sp>
    </p:spTree>
    <p:extLst>
      <p:ext uri="{BB962C8B-B14F-4D97-AF65-F5344CB8AC3E}">
        <p14:creationId xmlns:p14="http://schemas.microsoft.com/office/powerpoint/2010/main" val="283837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Editors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084451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VI editor is a screen-oriented text editor written by Bill Joy in 1976.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This is the most commonly used editor for editing files in Linux.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82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 Editor Modes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VI editor has three modes of operations.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Mode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Mode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Mode (Extended Command Mode)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0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88" y="440787"/>
            <a:ext cx="9170051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go Insert Mode from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279" y="1578707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-  Inserts the text at the current cursor position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Inserts the text in beginning of a line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Adds the text after the current cursor position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Adds the text at the end of a line</a:t>
            </a:r>
          </a:p>
        </p:txBody>
      </p:sp>
    </p:spTree>
    <p:extLst>
      <p:ext uri="{BB962C8B-B14F-4D97-AF65-F5344CB8AC3E}">
        <p14:creationId xmlns:p14="http://schemas.microsoft.com/office/powerpoint/2010/main" val="35002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417" y="35791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891" y="1018310"/>
            <a:ext cx="8610600" cy="49831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:q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Quit without saving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:q!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 Quit forcefully without saving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:w 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Write (save)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:wq 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Save and quit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:wq!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Save and quit forcefully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:84 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The cursor goes to line 84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 Editor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5003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376" y="1550507"/>
              <a:ext cx="8134067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file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  &lt;filename&gt;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73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Directories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5003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  <a:effectLst/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0559" y="1550507"/>
              <a:ext cx="7983942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a directory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mkdir  &lt;directory 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898375" y="2985045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multiple directories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36086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mkdir  &lt;first dir&gt; &lt;second dir&gt; &lt;third dir&gt;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905003" y="4512351"/>
            <a:ext cx="8428382" cy="1471821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6912" y="1550507"/>
              <a:ext cx="8024883" cy="3996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create nested directories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1909761"/>
              <a:ext cx="8083826" cy="7992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mkdir  -p  &lt;first dir&gt;/&lt;second dir&gt;/&lt;third dir&gt;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66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Navigation of Directories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5003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968" y="1550507"/>
              <a:ext cx="7983941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change the directory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  &lt;path of the directory&gt;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898375" y="2985045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change directory one level back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  ..</a:t>
              </a: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905003" y="4512351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8659" y="1550507"/>
              <a:ext cx="7665842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change directory two levels back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  ../..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9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Help and Command Records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manual page of a command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  &lt;command&gt;</a:t>
              </a:r>
            </a:p>
          </p:txBody>
        </p:sp>
      </p:grpSp>
      <p:grpSp>
        <p:nvGrpSpPr>
          <p:cNvPr id="8" name="Group 9"/>
          <p:cNvGrpSpPr/>
          <p:nvPr/>
        </p:nvGrpSpPr>
        <p:grpSpPr>
          <a:xfrm>
            <a:off x="1901690" y="3632902"/>
            <a:ext cx="8428382" cy="1364975"/>
            <a:chOff x="371061" y="1457738"/>
            <a:chExt cx="8428382" cy="1364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ounded Rectangle 8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commands history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3339" y="2034795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0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74576511"/>
              </p:ext>
            </p:extLst>
          </p:nvPr>
        </p:nvGraphicFramePr>
        <p:xfrm>
          <a:off x="773722" y="393895"/>
          <a:ext cx="9003323" cy="613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13433" y="385454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11629" y="1477108"/>
            <a:ext cx="8428382" cy="1322944"/>
            <a:chOff x="371061" y="1457738"/>
            <a:chExt cx="8428382" cy="13649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32909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copy a file or directory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591" y="1926406"/>
              <a:ext cx="8083826" cy="36435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  &lt;options&gt;  &lt;source file&gt;  &lt;destination&gt;</a:t>
              </a: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752600" y="3283792"/>
            <a:ext cx="8610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-r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Recursive (To copy the directory along with its contents)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-v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Verbose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-p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Copy with permissions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2964397"/>
            <a:ext cx="142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0974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5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35131" y="495265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Moving and Renaming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31509" y="2225453"/>
            <a:ext cx="8428382" cy="1761474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3338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move a file or directory to a different location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1907843"/>
              <a:ext cx="8083826" cy="3696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mv  &lt;source file or directory&gt;  &lt;destination&gt;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31509" y="4205610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Rename a file or directory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</a:t>
              </a: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mv  &lt;old name&gt;  &lt;new 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25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Deleting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5773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remove or delete an empty directory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rmdir  &lt;directory 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2985034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remove or delete a file or directory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rm  &lt;options&gt;  &lt;file or directory 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752600" y="4675888"/>
            <a:ext cx="8610600" cy="131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50292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-r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Recursive (Directory along with contents)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-f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Forcefully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0" y="4329197"/>
            <a:ext cx="1422400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3174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5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Some Other Commands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28196" y="1496733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check date and time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3079421"/>
            <a:ext cx="8428382" cy="1730738"/>
            <a:chOff x="390941" y="1972031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90941" y="1972031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3099" y="2089422"/>
              <a:ext cx="8083826" cy="3398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change the date and time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6471" y="2772653"/>
              <a:ext cx="8083826" cy="3762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 –s “day month date hours min seconds”</a:t>
              </a:r>
            </a:p>
          </p:txBody>
        </p:sp>
      </p:grpSp>
      <p:grpSp>
        <p:nvGrpSpPr>
          <p:cNvPr id="12" name="Group 9"/>
          <p:cNvGrpSpPr/>
          <p:nvPr/>
        </p:nvGrpSpPr>
        <p:grpSpPr>
          <a:xfrm>
            <a:off x="1908316" y="5098394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see the calendar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 | less  or # cal |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3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05486" y="317891"/>
            <a:ext cx="6096000" cy="665983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Viewing Commands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908316" y="1477195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contents of a file screen-wise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219" y="2034207"/>
              <a:ext cx="8083826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less  &lt;filename&gt;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908316" y="2985034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top lines of a file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219" y="1925023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  &lt;filename&gt;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    &lt;filename&gt;</a:t>
              </a: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908316" y="4512329"/>
            <a:ext cx="8428382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3" name="Rounded Rectangle 12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view the bottom lines of a file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219" y="1911375"/>
              <a:ext cx="8083826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  &lt;filename&gt;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   &lt;filename&gt;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10064" y="400979"/>
            <a:ext cx="6096000" cy="616419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Password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798320" y="1457739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11" name="Rounded Rectangle 10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 or changing a user’s password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219" y="2034207"/>
              <a:ext cx="8195914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passwd  &lt;username&gt; 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1875748" y="3619243"/>
            <a:ext cx="8595360" cy="1364975"/>
            <a:chOff x="371061" y="1457738"/>
            <a:chExt cx="8428382" cy="1364975"/>
          </a:xfrm>
          <a:solidFill>
            <a:srgbClr val="92D050"/>
          </a:solidFill>
        </p:grpSpPr>
        <p:sp>
          <p:nvSpPr>
            <p:cNvPr id="8" name="Rounded Rectangle 7"/>
            <p:cNvSpPr/>
            <p:nvPr/>
          </p:nvSpPr>
          <p:spPr bwMode="auto">
            <a:xfrm>
              <a:off x="371061" y="1457738"/>
              <a:ext cx="8428382" cy="1364975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91" y="1550507"/>
              <a:ext cx="8083826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find a user’s password encryption tool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219" y="2034207"/>
              <a:ext cx="8195914" cy="4770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[root@comp1 ~]# 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passwd  -S &lt;username&gt; 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01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2944-9C1F-08E6-8437-39FB97C7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sz="9600" dirty="0"/>
            </a:br>
            <a:r>
              <a:rPr lang="en-IN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907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" y="76200"/>
            <a:ext cx="6096000" cy="457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Unix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754944" y="1477897"/>
            <a:ext cx="1328737" cy="738187"/>
            <a:chOff x="400156" y="1984"/>
            <a:chExt cx="1328737" cy="738187"/>
          </a:xfrm>
        </p:grpSpPr>
        <p:sp>
          <p:nvSpPr>
            <p:cNvPr id="4" name="Rounded Rectangle 3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MULTICS</a:t>
              </a: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754944" y="2699120"/>
            <a:ext cx="1328737" cy="738187"/>
            <a:chOff x="400156" y="1984"/>
            <a:chExt cx="1328737" cy="738187"/>
          </a:xfrm>
        </p:grpSpPr>
        <p:sp>
          <p:nvSpPr>
            <p:cNvPr id="7" name="Rounded Rectangle 6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UNICS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3"/>
          <p:cNvGrpSpPr/>
          <p:nvPr/>
        </p:nvGrpSpPr>
        <p:grpSpPr>
          <a:xfrm>
            <a:off x="754944" y="3941201"/>
            <a:ext cx="1328737" cy="738187"/>
            <a:chOff x="400156" y="1984"/>
            <a:chExt cx="1328737" cy="738187"/>
          </a:xfrm>
        </p:grpSpPr>
        <p:sp>
          <p:nvSpPr>
            <p:cNvPr id="10" name="Rounded Rectangle 9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UNIX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1253220" y="2317927"/>
            <a:ext cx="332184" cy="276820"/>
            <a:chOff x="898433" y="786308"/>
            <a:chExt cx="332184" cy="276820"/>
          </a:xfrm>
          <a:solidFill>
            <a:schemeClr val="accent1">
              <a:lumMod val="75000"/>
            </a:schemeClr>
          </a:solidFill>
        </p:grpSpPr>
        <p:sp>
          <p:nvSpPr>
            <p:cNvPr id="13" name="Right Arrow 12"/>
            <p:cNvSpPr/>
            <p:nvPr/>
          </p:nvSpPr>
          <p:spPr>
            <a:xfrm rot="5400000">
              <a:off x="926115" y="758626"/>
              <a:ext cx="276820" cy="33218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/>
            <p:nvPr/>
          </p:nvSpPr>
          <p:spPr>
            <a:xfrm>
              <a:off x="964870" y="786308"/>
              <a:ext cx="199310" cy="193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ight Arrow 14"/>
          <p:cNvSpPr/>
          <p:nvPr/>
        </p:nvSpPr>
        <p:spPr>
          <a:xfrm rot="5400000">
            <a:off x="1280902" y="3525244"/>
            <a:ext cx="276820" cy="332184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 7"/>
          <p:cNvGrpSpPr/>
          <p:nvPr/>
        </p:nvGrpSpPr>
        <p:grpSpPr>
          <a:xfrm>
            <a:off x="2436104" y="1477897"/>
            <a:ext cx="5950445" cy="738187"/>
            <a:chOff x="400156" y="1984"/>
            <a:chExt cx="1328737" cy="738187"/>
          </a:xfrm>
        </p:grpSpPr>
        <p:sp>
          <p:nvSpPr>
            <p:cNvPr id="17" name="Rounded Rectangle 16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Started in 1965 by AT&amp;T, GE and MIT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0"/>
          <p:cNvGrpSpPr/>
          <p:nvPr/>
        </p:nvGrpSpPr>
        <p:grpSpPr>
          <a:xfrm>
            <a:off x="2434954" y="2699120"/>
            <a:ext cx="5952744" cy="738187"/>
            <a:chOff x="400156" y="1984"/>
            <a:chExt cx="1328737" cy="738187"/>
          </a:xfrm>
        </p:grpSpPr>
        <p:sp>
          <p:nvSpPr>
            <p:cNvPr id="20" name="Rounded Rectangle 19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 by Ken Thompson in 1969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13"/>
          <p:cNvGrpSpPr/>
          <p:nvPr/>
        </p:nvGrpSpPr>
        <p:grpSpPr>
          <a:xfrm>
            <a:off x="2434954" y="3941201"/>
            <a:ext cx="5952744" cy="738187"/>
            <a:chOff x="400156" y="1984"/>
            <a:chExt cx="1328737" cy="738187"/>
          </a:xfrm>
        </p:grpSpPr>
        <p:sp>
          <p:nvSpPr>
            <p:cNvPr id="23" name="Rounded Rectangle 22"/>
            <p:cNvSpPr/>
            <p:nvPr/>
          </p:nvSpPr>
          <p:spPr>
            <a:xfrm>
              <a:off x="400156" y="1984"/>
              <a:ext cx="1328737" cy="738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421777" y="23605"/>
              <a:ext cx="1285495" cy="694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Written in 100% C language and released in 1973 </a:t>
              </a:r>
              <a:endPara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4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2308" y="188742"/>
            <a:ext cx="6096000" cy="457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Linux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143000"/>
            <a:ext cx="8610600" cy="49831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 1991, Linus Torvalds, a graduate student form University of Helsinki designed a UNIX like kernel.</a:t>
            </a:r>
          </a:p>
        </p:txBody>
      </p:sp>
      <p:pic>
        <p:nvPicPr>
          <p:cNvPr id="4" name="Picture 4" descr="Linux-penguin-hu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8308" y="3014467"/>
            <a:ext cx="2512868" cy="297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889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800" y="76200"/>
            <a:ext cx="6096000" cy="457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Distributions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5444" y="610746"/>
            <a:ext cx="10228252" cy="5319230"/>
            <a:chOff x="535637" y="1360007"/>
            <a:chExt cx="10228252" cy="5319230"/>
          </a:xfrm>
        </p:grpSpPr>
        <p:pic>
          <p:nvPicPr>
            <p:cNvPr id="4" name="Picture 3" descr="debian-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7212" y="1360007"/>
              <a:ext cx="927172" cy="1354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 descr="logo-tex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05248" y="5613327"/>
              <a:ext cx="2558641" cy="662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7" descr="redha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4838" y="1428222"/>
              <a:ext cx="1558783" cy="1724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turbolinux_logo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7675" y="5980737"/>
              <a:ext cx="2400300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 descr="ubuntu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5637" y="4106271"/>
              <a:ext cx="2286000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28678" y="3516711"/>
              <a:ext cx="2770014" cy="996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6" name="Picture 2" descr="sla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2" y="679328"/>
            <a:ext cx="1483197" cy="145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s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70" y="1085388"/>
            <a:ext cx="1725752" cy="103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upp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129" y="2766011"/>
            <a:ext cx="1232208" cy="12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driv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778" y="954110"/>
            <a:ext cx="1659315" cy="123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28" y="2972085"/>
            <a:ext cx="1784328" cy="126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gei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79" y="4799033"/>
            <a:ext cx="1730326" cy="128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ardinux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5046343"/>
            <a:ext cx="1541569" cy="135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0214" y="1379577"/>
            <a:ext cx="9458180" cy="365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Open Source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Free software along with the source code and documentation.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Multitasking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Capable of running multiple applications and process at the same time.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Multi-user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Allows multiple users to login and use the resources at the same time.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2286" y="444863"/>
            <a:ext cx="3299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Linux</a:t>
            </a:r>
            <a:endParaRPr lang="en-IN" sz="32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483" y="1601462"/>
            <a:ext cx="967857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Scalability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Same operating system can be used on a desktop to a super computer.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Reliability</a:t>
            </a:r>
          </a:p>
          <a:p>
            <a:pPr marL="857250" lvl="1" indent="-457200" algn="just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Large servers have been successfully being running without a single second of down time.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Security</a:t>
            </a:r>
          </a:p>
          <a:p>
            <a:pPr marL="857250" lvl="1" indent="-457200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Inbuilt firewall (iptables) and SELinux</a:t>
            </a:r>
          </a:p>
        </p:txBody>
      </p:sp>
      <p:sp>
        <p:nvSpPr>
          <p:cNvPr id="3" name="Rectangle 2"/>
          <p:cNvSpPr/>
          <p:nvPr/>
        </p:nvSpPr>
        <p:spPr>
          <a:xfrm>
            <a:off x="913813" y="472999"/>
            <a:ext cx="3299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Linux</a:t>
            </a:r>
            <a:endParaRPr lang="en-IN" sz="32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0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954</TotalTime>
  <Words>1406</Words>
  <Application>Microsoft Office PowerPoint</Application>
  <PresentationFormat>Widescreen</PresentationFormat>
  <Paragraphs>207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Algerian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 Structure Shell – It read our command verify syntax and check whether the corresponding command related application is available or not.  Kernel – It is a interface between shell and hardware, It is responsible to execute our command.   </vt:lpstr>
      <vt:lpstr>PowerPoint Presentation</vt:lpstr>
      <vt:lpstr>PowerPoint Presentation</vt:lpstr>
      <vt:lpstr>/</vt:lpstr>
      <vt:lpstr>/root</vt:lpstr>
      <vt:lpstr>/home</vt:lpstr>
      <vt:lpstr>/boot</vt:lpstr>
      <vt:lpstr>/sbin</vt:lpstr>
      <vt:lpstr>/bin</vt:lpstr>
      <vt:lpstr>/usr</vt:lpstr>
      <vt:lpstr>/var</vt:lpstr>
      <vt:lpstr>/dev</vt:lpstr>
      <vt:lpstr>/etc</vt:lpstr>
      <vt:lpstr>/opt</vt:lpstr>
      <vt:lpstr>PowerPoint Presentation</vt:lpstr>
      <vt:lpstr>Print Working Directory</vt:lpstr>
      <vt:lpstr>List of Files and Directories</vt:lpstr>
      <vt:lpstr>Creation of Files</vt:lpstr>
      <vt:lpstr>Cat  (Concatenation) Command</vt:lpstr>
      <vt:lpstr>Cat Command</vt:lpstr>
      <vt:lpstr>Touch Command</vt:lpstr>
      <vt:lpstr>PowerPoint Presentation</vt:lpstr>
      <vt:lpstr>Editors</vt:lpstr>
      <vt:lpstr>VI Editor Modes</vt:lpstr>
      <vt:lpstr>To go Insert Mode from Command Mode</vt:lpstr>
      <vt:lpstr>Ex mode</vt:lpstr>
      <vt:lpstr>Vi Editor</vt:lpstr>
      <vt:lpstr>Creating Directories</vt:lpstr>
      <vt:lpstr>Navigation of Directories</vt:lpstr>
      <vt:lpstr>Help and Command Records</vt:lpstr>
      <vt:lpstr>Copying</vt:lpstr>
      <vt:lpstr>Moving and Renaming</vt:lpstr>
      <vt:lpstr>Deleting</vt:lpstr>
      <vt:lpstr>Some Other Commands</vt:lpstr>
      <vt:lpstr>File Viewing Commands</vt:lpstr>
      <vt:lpstr>User Password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Goldu</dc:creator>
  <cp:lastModifiedBy>Amol Bawane</cp:lastModifiedBy>
  <cp:revision>129</cp:revision>
  <dcterms:created xsi:type="dcterms:W3CDTF">2016-04-07T05:05:27Z</dcterms:created>
  <dcterms:modified xsi:type="dcterms:W3CDTF">2022-09-14T10:35:15Z</dcterms:modified>
</cp:coreProperties>
</file>