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7" d="100"/>
          <a:sy n="37" d="100"/>
        </p:scale>
        <p:origin x="10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Low-angle exterior view of a modern building facade covered with aluminium discs under a clear, blue sky"/>
          <p:cNvSpPr>
            <a:spLocks noGrp="1"/>
          </p:cNvSpPr>
          <p:nvPr>
            <p:ph type="pic" sz="quarter" idx="21"/>
          </p:nvPr>
        </p:nvSpPr>
        <p:spPr>
          <a:xfrm>
            <a:off x="15417800" y="1270000"/>
            <a:ext cx="8144934" cy="5410200"/>
          </a:xfrm>
          <a:prstGeom prst="rect">
            <a:avLst/>
          </a:prstGeom>
        </p:spPr>
        <p:txBody>
          <a:bodyPr lIns="91439" tIns="45719" rIns="91439" bIns="45719">
            <a:noAutofit/>
          </a:bodyPr>
          <a:lstStyle/>
          <a:p>
            <a:endParaRPr/>
          </a:p>
        </p:txBody>
      </p:sp>
      <p:sp>
        <p:nvSpPr>
          <p:cNvPr id="125" name="Low-angle view of a modern, curved building under a cloudy sky"/>
          <p:cNvSpPr>
            <a:spLocks noGrp="1"/>
          </p:cNvSpPr>
          <p:nvPr>
            <p:ph type="pic" sz="quarter" idx="22"/>
          </p:nvPr>
        </p:nvSpPr>
        <p:spPr>
          <a:xfrm>
            <a:off x="15443200" y="7086600"/>
            <a:ext cx="8138580" cy="5422900"/>
          </a:xfrm>
          <a:prstGeom prst="rect">
            <a:avLst/>
          </a:prstGeom>
        </p:spPr>
        <p:txBody>
          <a:bodyPr lIns="91439" tIns="45719" rIns="91439" bIns="45719">
            <a:noAutofit/>
          </a:bodyPr>
          <a:lstStyle/>
          <a:p>
            <a:endParaRPr/>
          </a:p>
        </p:txBody>
      </p:sp>
      <p:sp>
        <p:nvSpPr>
          <p:cNvPr id="126" name="View from inside a modern white building with glass panels, looking up to a bright, partly cloudy sky"/>
          <p:cNvSpPr>
            <a:spLocks noGrp="1"/>
          </p:cNvSpPr>
          <p:nvPr>
            <p:ph type="pic" idx="23"/>
          </p:nvPr>
        </p:nvSpPr>
        <p:spPr>
          <a:xfrm>
            <a:off x="-124635" y="1270000"/>
            <a:ext cx="16840169" cy="11243712"/>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34" name="Low-angle view of the Azadi Tower in Tehran, Iran against a clear, bright sky"/>
          <p:cNvSpPr>
            <a:spLocks noGrp="1"/>
          </p:cNvSpPr>
          <p:nvPr>
            <p:ph type="pic" idx="21"/>
          </p:nvPr>
        </p:nvSpPr>
        <p:spPr>
          <a:xfrm>
            <a:off x="0" y="-1282700"/>
            <a:ext cx="24384000" cy="16281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21" name="View from inside a stone structure, looking out towards stairs and a clear, blue sky"/>
          <p:cNvSpPr>
            <a:spLocks noGrp="1"/>
          </p:cNvSpPr>
          <p:nvPr>
            <p:ph type="pic" idx="21"/>
          </p:nvPr>
        </p:nvSpPr>
        <p:spPr>
          <a:xfrm>
            <a:off x="0" y="-1270000"/>
            <a:ext cx="24384000" cy="16272934"/>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a:spLocks noGrp="1"/>
          </p:cNvSpPr>
          <p:nvPr>
            <p:ph type="pic" idx="21"/>
          </p:nvPr>
        </p:nvSpPr>
        <p:spPr>
          <a:xfrm>
            <a:off x="9271000" y="1270000"/>
            <a:ext cx="16764000" cy="111760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Small section of a modern shell bridge in Qingdao, Shandong, China with a partly cloudy sky above"/>
          <p:cNvSpPr>
            <a:spLocks noGrp="1"/>
          </p:cNvSpPr>
          <p:nvPr>
            <p:ph type="pic" idx="22"/>
          </p:nvPr>
        </p:nvSpPr>
        <p:spPr>
          <a:xfrm>
            <a:off x="9271000" y="1263848"/>
            <a:ext cx="16773843"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stretch>
            <a:fillRect/>
          </a:stretch>
        </a:blip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Git"/>
          <p:cNvSpPr txBox="1">
            <a:spLocks noGrp="1"/>
          </p:cNvSpPr>
          <p:nvPr>
            <p:ph type="ctrTitle"/>
          </p:nvPr>
        </p:nvSpPr>
        <p:spPr>
          <a:xfrm>
            <a:off x="1206496" y="2574991"/>
            <a:ext cx="21971004" cy="2184045"/>
          </a:xfrm>
          <a:prstGeom prst="rect">
            <a:avLst/>
          </a:prstGeom>
        </p:spPr>
        <p:txBody>
          <a:bodyPr/>
          <a:lstStyle/>
          <a:p>
            <a:pPr algn="ctr"/>
            <a:r>
              <a:rPr lang="en-IN" u="sng" dirty="0">
                <a:effectLst>
                  <a:outerShdw blurRad="38100" dist="38100" dir="2700000" algn="tl">
                    <a:srgbClr val="000000">
                      <a:alpha val="43137"/>
                    </a:srgbClr>
                  </a:outerShdw>
                </a:effectLst>
              </a:rPr>
              <a:t>GIT AND GITHUB</a:t>
            </a:r>
            <a:endParaRPr u="sng" dirty="0">
              <a:effectLst>
                <a:outerShdw blurRad="38100" dist="38100" dir="2700000" algn="tl">
                  <a:srgbClr val="000000">
                    <a:alpha val="43137"/>
                  </a:srgbClr>
                </a:outerShdw>
              </a:effectLs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reating a merge conflict"/>
          <p:cNvSpPr txBox="1">
            <a:spLocks noGrp="1"/>
          </p:cNvSpPr>
          <p:nvPr>
            <p:ph type="title"/>
          </p:nvPr>
        </p:nvSpPr>
        <p:spPr>
          <a:xfrm>
            <a:off x="1206500" y="1079500"/>
            <a:ext cx="21971000" cy="783737"/>
          </a:xfrm>
          <a:prstGeom prst="rect">
            <a:avLst/>
          </a:prstGeom>
        </p:spPr>
        <p:txBody>
          <a:bodyPr/>
          <a:lstStyle>
            <a:lvl1pPr>
              <a:defRPr sz="4000" spc="-79"/>
            </a:lvl1pPr>
          </a:lstStyle>
          <a:p>
            <a:r>
              <a:t>Creating a merge conflict</a:t>
            </a:r>
          </a:p>
        </p:txBody>
      </p:sp>
      <p:sp>
        <p:nvSpPr>
          <p:cNvPr id="201" name="This code example executes a sequence of commands that accomplish the following. - Create a new directory named git-merge-test, change to that directory, and initialize it as a new Git repo. - Create a new text file merge.txt with some content in it.   -"/>
          <p:cNvSpPr txBox="1"/>
          <p:nvPr/>
        </p:nvSpPr>
        <p:spPr>
          <a:xfrm>
            <a:off x="1140350" y="2882800"/>
            <a:ext cx="10601082" cy="25328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145472" indent="-145472" algn="l">
              <a:spcBef>
                <a:spcPts val="4500"/>
              </a:spcBef>
              <a:buSzPct val="100000"/>
              <a:buChar char="•"/>
              <a:defRPr sz="2000">
                <a:solidFill>
                  <a:srgbClr val="000000"/>
                </a:solidFill>
              </a:defRPr>
            </a:pPr>
            <a:r>
              <a:t> This code example executes a sequence of commands that accomplish the following.</a:t>
            </a:r>
            <a:br/>
            <a:r>
              <a:t>- Create a new directory named </a:t>
            </a:r>
            <a:r>
              <a:rPr>
                <a:solidFill>
                  <a:srgbClr val="091E42"/>
                </a:solidFill>
              </a:rPr>
              <a:t>git-merge-test,</a:t>
            </a:r>
            <a:r>
              <a:t> change to that directory, and initialize it as a new Git repo.</a:t>
            </a:r>
            <a:br/>
            <a:r>
              <a:t>- Create a new text file </a:t>
            </a:r>
            <a:r>
              <a:rPr>
                <a:solidFill>
                  <a:srgbClr val="091E42"/>
                </a:solidFill>
              </a:rPr>
              <a:t>merge.txt</a:t>
            </a:r>
            <a:r>
              <a:t> with some content in it.  </a:t>
            </a:r>
            <a:br/>
            <a:r>
              <a:t>- Add </a:t>
            </a:r>
            <a:r>
              <a:rPr>
                <a:solidFill>
                  <a:srgbClr val="091E42"/>
                </a:solidFill>
              </a:rPr>
              <a:t>merge.txt</a:t>
            </a:r>
            <a:r>
              <a:t> to the repo and commit it.</a:t>
            </a:r>
            <a:br/>
            <a:br/>
            <a:r>
              <a:t>Now we have a new repo with one branch </a:t>
            </a:r>
            <a:r>
              <a:rPr>
                <a:solidFill>
                  <a:srgbClr val="333333"/>
                </a:solidFill>
              </a:rPr>
              <a:t>main</a:t>
            </a:r>
            <a:r>
              <a:t> and a file </a:t>
            </a:r>
            <a:r>
              <a:rPr>
                <a:solidFill>
                  <a:srgbClr val="091E42"/>
                </a:solidFill>
              </a:rPr>
              <a:t>merge.txt</a:t>
            </a:r>
            <a:r>
              <a:t> with content in it. Next, we will create a new branch to use as the conflicting merge.</a:t>
            </a:r>
          </a:p>
        </p:txBody>
      </p:sp>
      <p:pic>
        <p:nvPicPr>
          <p:cNvPr id="202" name="create conflict 1.png" descr="create conflict 1.png"/>
          <p:cNvPicPr>
            <a:picLocks noChangeAspect="1"/>
          </p:cNvPicPr>
          <p:nvPr/>
        </p:nvPicPr>
        <p:blipFill>
          <a:blip r:embed="rId2"/>
          <a:stretch>
            <a:fillRect/>
          </a:stretch>
        </p:blipFill>
        <p:spPr>
          <a:xfrm>
            <a:off x="14283557" y="2382191"/>
            <a:ext cx="8342542" cy="3194003"/>
          </a:xfrm>
          <a:prstGeom prst="rect">
            <a:avLst/>
          </a:prstGeom>
          <a:ln w="12700">
            <a:miter lim="400000"/>
          </a:ln>
        </p:spPr>
      </p:pic>
      <p:sp>
        <p:nvSpPr>
          <p:cNvPr id="203" name="This command sequence achieves the following:…"/>
          <p:cNvSpPr txBox="1"/>
          <p:nvPr/>
        </p:nvSpPr>
        <p:spPr>
          <a:xfrm>
            <a:off x="14227388" y="5943002"/>
            <a:ext cx="10754623" cy="2228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2000">
                <a:solidFill>
                  <a:srgbClr val="000000"/>
                </a:solidFill>
              </a:defRPr>
            </a:pPr>
            <a:r>
              <a:t>This command sequence achieves the following:</a:t>
            </a:r>
          </a:p>
          <a:p>
            <a:pPr marL="333727" indent="-194027" algn="l" defTabSz="457200">
              <a:buClr>
                <a:srgbClr val="4D4D4D"/>
              </a:buClr>
              <a:buSzPct val="100000"/>
              <a:buFont typeface="Times-Roman"/>
              <a:buChar char="•"/>
              <a:defRPr sz="2000">
                <a:solidFill>
                  <a:srgbClr val="000000"/>
                </a:solidFill>
              </a:defRPr>
            </a:pPr>
            <a:r>
              <a:t>create and check out a new branch named </a:t>
            </a:r>
            <a:r>
              <a:rPr>
                <a:solidFill>
                  <a:srgbClr val="091E42"/>
                </a:solidFill>
              </a:rPr>
              <a:t>new_branch_to_merge_later</a:t>
            </a:r>
          </a:p>
          <a:p>
            <a:pPr marL="333727" indent="-194027" algn="l" defTabSz="457200">
              <a:buClr>
                <a:srgbClr val="4D4D4D"/>
              </a:buClr>
              <a:buSzPct val="100000"/>
              <a:buFont typeface="Times-Roman"/>
              <a:buChar char="•"/>
              <a:defRPr sz="2000">
                <a:solidFill>
                  <a:srgbClr val="000000"/>
                </a:solidFill>
              </a:defRPr>
            </a:pPr>
            <a:r>
              <a:t>overwrite the content in </a:t>
            </a:r>
            <a:r>
              <a:rPr>
                <a:solidFill>
                  <a:srgbClr val="091E42"/>
                </a:solidFill>
              </a:rPr>
              <a:t>merge.txt</a:t>
            </a:r>
            <a:r>
              <a:t>  </a:t>
            </a:r>
          </a:p>
          <a:p>
            <a:pPr marL="333727" indent="-194027" algn="l" defTabSz="457200">
              <a:buClr>
                <a:srgbClr val="4D4D4D"/>
              </a:buClr>
              <a:buSzPct val="100000"/>
              <a:buFont typeface="Times-Roman"/>
              <a:buChar char="•"/>
              <a:defRPr sz="2000">
                <a:solidFill>
                  <a:srgbClr val="000000"/>
                </a:solidFill>
              </a:defRPr>
            </a:pPr>
            <a:r>
              <a:t>commit the new content</a:t>
            </a:r>
            <a:br/>
            <a:br/>
            <a:r>
              <a:t>With this new branch: </a:t>
            </a:r>
            <a:r>
              <a:rPr>
                <a:solidFill>
                  <a:srgbClr val="091E42"/>
                </a:solidFill>
              </a:rPr>
              <a:t>new_branch_to_merge_later</a:t>
            </a:r>
            <a:r>
              <a:t> we have created a commit that overrides the content of </a:t>
            </a:r>
            <a:r>
              <a:rPr>
                <a:solidFill>
                  <a:srgbClr val="091E42"/>
                </a:solidFill>
              </a:rPr>
              <a:t>merge.txt</a:t>
            </a:r>
          </a:p>
        </p:txBody>
      </p:sp>
      <p:pic>
        <p:nvPicPr>
          <p:cNvPr id="204" name="2.png" descr="2.png"/>
          <p:cNvPicPr>
            <a:picLocks noChangeAspect="1"/>
          </p:cNvPicPr>
          <p:nvPr/>
        </p:nvPicPr>
        <p:blipFill>
          <a:blip r:embed="rId3"/>
          <a:stretch>
            <a:fillRect/>
          </a:stretch>
        </p:blipFill>
        <p:spPr>
          <a:xfrm>
            <a:off x="1176490" y="5786851"/>
            <a:ext cx="10015554" cy="2617703"/>
          </a:xfrm>
          <a:prstGeom prst="rect">
            <a:avLst/>
          </a:prstGeom>
          <a:ln w="12700">
            <a:miter lim="400000"/>
          </a:ln>
        </p:spPr>
      </p:pic>
      <p:sp>
        <p:nvSpPr>
          <p:cNvPr id="205" name="This chain of commands checks out the main branch, appends content to merge.txt, and commits it. This now puts our example repo in a state where we have 2 new commits. One in the main branch and one in the new_branch_to_merge_later branch. At this time l"/>
          <p:cNvSpPr txBox="1"/>
          <p:nvPr/>
        </p:nvSpPr>
        <p:spPr>
          <a:xfrm>
            <a:off x="1097448" y="8913908"/>
            <a:ext cx="10015554" cy="1313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2000">
                <a:solidFill>
                  <a:srgbClr val="000000"/>
                </a:solidFill>
              </a:defRPr>
            </a:pPr>
            <a:r>
              <a:t>This chain of commands checks out the </a:t>
            </a:r>
            <a:r>
              <a:rPr>
                <a:solidFill>
                  <a:srgbClr val="333333"/>
                </a:solidFill>
              </a:rPr>
              <a:t>main</a:t>
            </a:r>
            <a:r>
              <a:t> branch, appends content to </a:t>
            </a:r>
            <a:r>
              <a:rPr>
                <a:solidFill>
                  <a:srgbClr val="091E42"/>
                </a:solidFill>
              </a:rPr>
              <a:t>merge.txt</a:t>
            </a:r>
            <a:r>
              <a:t>, and commits it. This now puts our example repo in a state where we have 2 new commits. One in the </a:t>
            </a:r>
            <a:r>
              <a:rPr>
                <a:solidFill>
                  <a:srgbClr val="333333"/>
                </a:solidFill>
              </a:rPr>
              <a:t>main</a:t>
            </a:r>
            <a:r>
              <a:t> branch and one in the </a:t>
            </a:r>
            <a:r>
              <a:rPr>
                <a:solidFill>
                  <a:srgbClr val="091E42"/>
                </a:solidFill>
              </a:rPr>
              <a:t>new_branch_to_merge_later</a:t>
            </a:r>
            <a:r>
              <a:t> branch. At this time lets </a:t>
            </a:r>
            <a:r>
              <a:rPr>
                <a:solidFill>
                  <a:srgbClr val="091E42"/>
                </a:solidFill>
              </a:rPr>
              <a:t>git merge new_branch_to_merge_later</a:t>
            </a:r>
            <a:r>
              <a:t> and see what happen!</a:t>
            </a:r>
          </a:p>
        </p:txBody>
      </p:sp>
      <p:pic>
        <p:nvPicPr>
          <p:cNvPr id="206" name="3.png" descr="3.png"/>
          <p:cNvPicPr>
            <a:picLocks noChangeAspect="1"/>
          </p:cNvPicPr>
          <p:nvPr/>
        </p:nvPicPr>
        <p:blipFill>
          <a:blip r:embed="rId4"/>
          <a:stretch>
            <a:fillRect/>
          </a:stretch>
        </p:blipFill>
        <p:spPr>
          <a:xfrm>
            <a:off x="14212879" y="8537900"/>
            <a:ext cx="8957979" cy="2617702"/>
          </a:xfrm>
          <a:prstGeom prst="rect">
            <a:avLst/>
          </a:prstGeom>
          <a:ln w="12700">
            <a:miter lim="400000"/>
          </a:ln>
        </p:spPr>
      </p:pic>
      <p:sp>
        <p:nvSpPr>
          <p:cNvPr id="207" name="BOOM 💥. A conflict appears. Thanks, Git for letting us know about this!"/>
          <p:cNvSpPr txBox="1"/>
          <p:nvPr/>
        </p:nvSpPr>
        <p:spPr>
          <a:xfrm>
            <a:off x="14301784" y="12136062"/>
            <a:ext cx="8319771" cy="469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2000">
                <a:solidFill>
                  <a:srgbClr val="000000"/>
                </a:solidFill>
              </a:defRPr>
            </a:lvl1pPr>
          </a:lstStyle>
          <a:p>
            <a:r>
              <a:t>BOOM 💥. A conflict appears. Thanks, Git for letting us know about this!</a:t>
            </a:r>
          </a:p>
        </p:txBody>
      </p:sp>
      <p:pic>
        <p:nvPicPr>
          <p:cNvPr id="208" name="4.png" descr="4.png"/>
          <p:cNvPicPr>
            <a:picLocks noChangeAspect="1"/>
          </p:cNvPicPr>
          <p:nvPr/>
        </p:nvPicPr>
        <p:blipFill>
          <a:blip r:embed="rId5"/>
          <a:stretch>
            <a:fillRect/>
          </a:stretch>
        </p:blipFill>
        <p:spPr>
          <a:xfrm>
            <a:off x="1060585" y="11197263"/>
            <a:ext cx="10015554" cy="2193883"/>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How to identify merge conflicts"/>
          <p:cNvSpPr txBox="1">
            <a:spLocks noGrp="1"/>
          </p:cNvSpPr>
          <p:nvPr>
            <p:ph type="title"/>
          </p:nvPr>
        </p:nvSpPr>
        <p:spPr>
          <a:prstGeom prst="rect">
            <a:avLst/>
          </a:prstGeom>
        </p:spPr>
        <p:txBody>
          <a:bodyPr/>
          <a:lstStyle>
            <a:lvl1pPr>
              <a:defRPr sz="4000" spc="-79"/>
            </a:lvl1pPr>
          </a:lstStyle>
          <a:p>
            <a:r>
              <a:t>How to identify merge conflicts</a:t>
            </a:r>
          </a:p>
        </p:txBody>
      </p:sp>
      <p:sp>
        <p:nvSpPr>
          <p:cNvPr id="211" name="As we have experienced from the proceeding example, Git will produce some descriptive output letting us know that a CONFLICT has occured. We can gain further insight by running the git status command"/>
          <p:cNvSpPr txBox="1"/>
          <p:nvPr/>
        </p:nvSpPr>
        <p:spPr>
          <a:xfrm>
            <a:off x="1181273" y="2660233"/>
            <a:ext cx="10345127" cy="10088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defRPr sz="2000">
                <a:solidFill>
                  <a:srgbClr val="000000"/>
                </a:solidFill>
              </a:defRPr>
            </a:lvl1pPr>
          </a:lstStyle>
          <a:p>
            <a:r>
              <a:t>As we have experienced from the proceeding example, Git will produce some descriptive output letting us know that a CONFLICT has occured. We can gain further insight by running the git status command</a:t>
            </a:r>
          </a:p>
        </p:txBody>
      </p:sp>
      <p:pic>
        <p:nvPicPr>
          <p:cNvPr id="212" name="1.png" descr="1.png"/>
          <p:cNvPicPr>
            <a:picLocks noChangeAspect="1"/>
          </p:cNvPicPr>
          <p:nvPr/>
        </p:nvPicPr>
        <p:blipFill>
          <a:blip r:embed="rId2"/>
          <a:stretch>
            <a:fillRect/>
          </a:stretch>
        </p:blipFill>
        <p:spPr>
          <a:xfrm>
            <a:off x="14536416" y="2450931"/>
            <a:ext cx="5511641" cy="2371165"/>
          </a:xfrm>
          <a:prstGeom prst="rect">
            <a:avLst/>
          </a:prstGeom>
          <a:ln w="12700">
            <a:miter lim="400000"/>
          </a:ln>
        </p:spPr>
      </p:pic>
      <p:sp>
        <p:nvSpPr>
          <p:cNvPr id="213" name="The output from git status indicates that there are unmerged paths due to a conflict. The merge.text file now appears in a modified state. Let's examine the file and see whats modified."/>
          <p:cNvSpPr txBox="1"/>
          <p:nvPr/>
        </p:nvSpPr>
        <p:spPr>
          <a:xfrm>
            <a:off x="14562467" y="5843368"/>
            <a:ext cx="5823719" cy="1618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2000">
                <a:solidFill>
                  <a:srgbClr val="000000"/>
                </a:solidFill>
              </a:defRPr>
            </a:pPr>
            <a:r>
              <a:t>The output from </a:t>
            </a:r>
            <a:r>
              <a:rPr>
                <a:solidFill>
                  <a:srgbClr val="091E42"/>
                </a:solidFill>
              </a:rPr>
              <a:t>git status</a:t>
            </a:r>
            <a:r>
              <a:t> indicates that there are unmerged paths due to a conflict. The </a:t>
            </a:r>
            <a:r>
              <a:rPr>
                <a:solidFill>
                  <a:srgbClr val="091E42"/>
                </a:solidFill>
              </a:rPr>
              <a:t>merge.text</a:t>
            </a:r>
            <a:r>
              <a:t> file now appears in a modified state. Let's examine the file and see whats modified.</a:t>
            </a:r>
          </a:p>
        </p:txBody>
      </p:sp>
      <p:pic>
        <p:nvPicPr>
          <p:cNvPr id="214" name="2.png" descr="2.png"/>
          <p:cNvPicPr>
            <a:picLocks noChangeAspect="1"/>
          </p:cNvPicPr>
          <p:nvPr/>
        </p:nvPicPr>
        <p:blipFill>
          <a:blip r:embed="rId3"/>
          <a:stretch>
            <a:fillRect/>
          </a:stretch>
        </p:blipFill>
        <p:spPr>
          <a:xfrm>
            <a:off x="1210952" y="5358187"/>
            <a:ext cx="7963366" cy="2588852"/>
          </a:xfrm>
          <a:prstGeom prst="rect">
            <a:avLst/>
          </a:prstGeom>
          <a:ln w="12700">
            <a:miter lim="400000"/>
          </a:ln>
        </p:spPr>
      </p:pic>
      <p:sp>
        <p:nvSpPr>
          <p:cNvPr id="215" name="Here we have used the cat command to put out the contents of the merge.txt file. We can see some strange new additions…"/>
          <p:cNvSpPr txBox="1"/>
          <p:nvPr/>
        </p:nvSpPr>
        <p:spPr>
          <a:xfrm>
            <a:off x="1107754" y="9531819"/>
            <a:ext cx="14994378" cy="25328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2000">
                <a:solidFill>
                  <a:srgbClr val="000000"/>
                </a:solidFill>
              </a:defRPr>
            </a:pPr>
            <a:r>
              <a:t>Here we have used the </a:t>
            </a:r>
            <a:r>
              <a:rPr>
                <a:solidFill>
                  <a:srgbClr val="333333"/>
                </a:solidFill>
              </a:rPr>
              <a:t>cat</a:t>
            </a:r>
            <a:r>
              <a:t> command to put out the contents of the </a:t>
            </a:r>
            <a:r>
              <a:rPr>
                <a:solidFill>
                  <a:srgbClr val="091E42"/>
                </a:solidFill>
              </a:rPr>
              <a:t>merge.txt </a:t>
            </a:r>
            <a:r>
              <a:t>file. We can see some strange new additions</a:t>
            </a:r>
          </a:p>
          <a:p>
            <a:pPr marL="345141" indent="-205441" algn="l" defTabSz="457200">
              <a:buClr>
                <a:srgbClr val="091E42"/>
              </a:buClr>
              <a:buSzPct val="100000"/>
              <a:buFont typeface="Monaco"/>
              <a:buChar char="•"/>
              <a:defRPr sz="2000">
                <a:solidFill>
                  <a:srgbClr val="000000"/>
                </a:solidFill>
              </a:defRPr>
            </a:pPr>
            <a:r>
              <a:t>&lt;&lt;&lt;&lt;&lt;&lt;&lt; </a:t>
            </a:r>
            <a:r>
              <a:rPr>
                <a:solidFill>
                  <a:srgbClr val="ABE338"/>
                </a:solidFill>
              </a:rPr>
              <a:t>HEAD</a:t>
            </a:r>
            <a:endParaRPr>
              <a:solidFill>
                <a:srgbClr val="4D4D4D"/>
              </a:solidFill>
            </a:endParaRPr>
          </a:p>
          <a:p>
            <a:pPr marL="345141" indent="-205441" algn="l" defTabSz="457200">
              <a:buClr>
                <a:srgbClr val="091E42"/>
              </a:buClr>
              <a:buSzPct val="100000"/>
              <a:buFont typeface="Monaco"/>
              <a:buChar char="•"/>
              <a:defRPr sz="2000">
                <a:solidFill>
                  <a:srgbClr val="000000"/>
                </a:solidFill>
              </a:defRPr>
            </a:pPr>
            <a:r>
              <a:t>=======</a:t>
            </a:r>
            <a:endParaRPr>
              <a:solidFill>
                <a:srgbClr val="4D4D4D"/>
              </a:solidFill>
            </a:endParaRPr>
          </a:p>
          <a:p>
            <a:pPr marL="345141" indent="-205441" algn="l" defTabSz="457200">
              <a:buClr>
                <a:srgbClr val="091E42"/>
              </a:buClr>
              <a:buSzPct val="100000"/>
              <a:buFont typeface="Monaco"/>
              <a:buChar char="•"/>
              <a:defRPr sz="2000">
                <a:solidFill>
                  <a:srgbClr val="000000"/>
                </a:solidFill>
              </a:defRPr>
            </a:pPr>
            <a:r>
              <a:t>&gt;&gt;&gt;&gt;&gt;&gt;&gt; new_branch_to_merge_later</a:t>
            </a:r>
            <a:endParaRPr>
              <a:solidFill>
                <a:srgbClr val="4D4D4D"/>
              </a:solidFill>
            </a:endParaRPr>
          </a:p>
          <a:p>
            <a:pPr algn="l" defTabSz="457200">
              <a:defRPr sz="2000">
                <a:solidFill>
                  <a:srgbClr val="000000"/>
                </a:solidFill>
              </a:defRPr>
            </a:pPr>
            <a:r>
              <a:t>Think of these new lines as "conflict dividers". The </a:t>
            </a:r>
            <a:r>
              <a:rPr>
                <a:solidFill>
                  <a:srgbClr val="091E42"/>
                </a:solidFill>
              </a:rPr>
              <a:t>=======</a:t>
            </a:r>
            <a:r>
              <a:t> line is the "center" of the conflict. All the content between the center and the </a:t>
            </a:r>
            <a:r>
              <a:rPr>
                <a:solidFill>
                  <a:srgbClr val="091E42"/>
                </a:solidFill>
              </a:rPr>
              <a:t>&lt;&lt;&lt;&lt;&lt;&lt;&lt; </a:t>
            </a:r>
            <a:r>
              <a:rPr>
                <a:solidFill>
                  <a:srgbClr val="333333"/>
                </a:solidFill>
              </a:rPr>
              <a:t>HEAD</a:t>
            </a:r>
            <a:r>
              <a:t> line is content that exists in the current branch main which the </a:t>
            </a:r>
            <a:r>
              <a:rPr>
                <a:solidFill>
                  <a:srgbClr val="091E42"/>
                </a:solidFill>
              </a:rPr>
              <a:t>HEAD</a:t>
            </a:r>
            <a:r>
              <a:t> ref is pointing to. Alternatively all content between the center and </a:t>
            </a:r>
            <a:r>
              <a:rPr>
                <a:solidFill>
                  <a:srgbClr val="091E42"/>
                </a:solidFill>
              </a:rPr>
              <a:t>&gt;&gt;&gt;&gt;&gt;&gt;&gt; new_branch_to_merge_later</a:t>
            </a:r>
            <a:r>
              <a:t> is content that is present in our merging branch.</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How to resolve conflicts using the command line"/>
          <p:cNvSpPr txBox="1"/>
          <p:nvPr/>
        </p:nvSpPr>
        <p:spPr>
          <a:xfrm>
            <a:off x="1498484" y="559657"/>
            <a:ext cx="11899393" cy="7091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b="1">
                <a:solidFill>
                  <a:srgbClr val="000000"/>
                </a:solidFill>
              </a:defRPr>
            </a:lvl1pPr>
          </a:lstStyle>
          <a:p>
            <a:r>
              <a:t>How to resolve conflicts using the command line</a:t>
            </a:r>
          </a:p>
        </p:txBody>
      </p:sp>
      <p:sp>
        <p:nvSpPr>
          <p:cNvPr id="218" name="The most direct way to resolve a merge conflict is to edit the conflicted file. Open the merge.txt file in your favorite editor. For our example lets simply remove all the conflict dividers. The modified merge.txt content should then look like:"/>
          <p:cNvSpPr txBox="1"/>
          <p:nvPr/>
        </p:nvSpPr>
        <p:spPr>
          <a:xfrm>
            <a:off x="1630288" y="3248416"/>
            <a:ext cx="10999706" cy="10088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2000">
                <a:solidFill>
                  <a:srgbClr val="000000"/>
                </a:solidFill>
              </a:defRPr>
            </a:pPr>
            <a:r>
              <a:t>The most direct way to resolve a merge conflict is to edit the conflicted file. Open the </a:t>
            </a:r>
            <a:r>
              <a:rPr>
                <a:solidFill>
                  <a:srgbClr val="091E42"/>
                </a:solidFill>
              </a:rPr>
              <a:t>merge.txt</a:t>
            </a:r>
            <a:r>
              <a:t> file in your favorite editor. For our example lets simply remove all the conflict dividers. The modified </a:t>
            </a:r>
            <a:r>
              <a:rPr>
                <a:solidFill>
                  <a:srgbClr val="091E42"/>
                </a:solidFill>
              </a:rPr>
              <a:t>merge.txt</a:t>
            </a:r>
            <a:r>
              <a:t> content should then look like:</a:t>
            </a:r>
          </a:p>
        </p:txBody>
      </p:sp>
      <p:pic>
        <p:nvPicPr>
          <p:cNvPr id="219" name="1.png" descr="1.png"/>
          <p:cNvPicPr>
            <a:picLocks noChangeAspect="1"/>
          </p:cNvPicPr>
          <p:nvPr/>
        </p:nvPicPr>
        <p:blipFill>
          <a:blip r:embed="rId2"/>
          <a:stretch>
            <a:fillRect/>
          </a:stretch>
        </p:blipFill>
        <p:spPr>
          <a:xfrm>
            <a:off x="15510284" y="3093823"/>
            <a:ext cx="6919885" cy="1318074"/>
          </a:xfrm>
          <a:prstGeom prst="rect">
            <a:avLst/>
          </a:prstGeom>
          <a:ln w="12700">
            <a:miter lim="400000"/>
          </a:ln>
        </p:spPr>
      </p:pic>
      <p:sp>
        <p:nvSpPr>
          <p:cNvPr id="220" name="Once the file has been edited use git add merge.txt to stage the new merged content. To finalize the merge create a new commit by executing:"/>
          <p:cNvSpPr txBox="1"/>
          <p:nvPr/>
        </p:nvSpPr>
        <p:spPr>
          <a:xfrm>
            <a:off x="13861848" y="7147282"/>
            <a:ext cx="10216758" cy="704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2000">
                <a:solidFill>
                  <a:srgbClr val="000000"/>
                </a:solidFill>
              </a:defRPr>
            </a:pPr>
            <a:r>
              <a:t>Once the file has been edited use </a:t>
            </a:r>
            <a:r>
              <a:rPr>
                <a:solidFill>
                  <a:srgbClr val="091E42"/>
                </a:solidFill>
              </a:rPr>
              <a:t>git add merge.txt</a:t>
            </a:r>
            <a:r>
              <a:t> to stage the new merged content. To finalize the merge create a new commit by executing:</a:t>
            </a:r>
          </a:p>
        </p:txBody>
      </p:sp>
      <p:pic>
        <p:nvPicPr>
          <p:cNvPr id="221" name="2.png" descr="2.png"/>
          <p:cNvPicPr>
            <a:picLocks noChangeAspect="1"/>
          </p:cNvPicPr>
          <p:nvPr/>
        </p:nvPicPr>
        <p:blipFill>
          <a:blip r:embed="rId3"/>
          <a:stretch>
            <a:fillRect/>
          </a:stretch>
        </p:blipFill>
        <p:spPr>
          <a:xfrm>
            <a:off x="1542393" y="7204717"/>
            <a:ext cx="9369682" cy="1231445"/>
          </a:xfrm>
          <a:prstGeom prst="rect">
            <a:avLst/>
          </a:prstGeom>
          <a:ln w="12700">
            <a:miter lim="400000"/>
          </a:ln>
        </p:spPr>
      </p:pic>
      <p:sp>
        <p:nvSpPr>
          <p:cNvPr id="222" name="Git will see that the conflict has been resolved and creates a new merge commit to finalize the merge."/>
          <p:cNvSpPr txBox="1"/>
          <p:nvPr/>
        </p:nvSpPr>
        <p:spPr>
          <a:xfrm>
            <a:off x="1527995" y="9959290"/>
            <a:ext cx="11607039" cy="399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nSpc>
                <a:spcPct val="90000"/>
              </a:lnSpc>
              <a:spcBef>
                <a:spcPts val="4500"/>
              </a:spcBef>
              <a:defRPr sz="2000">
                <a:solidFill>
                  <a:srgbClr val="000000"/>
                </a:solidFill>
              </a:defRPr>
            </a:lvl1pPr>
          </a:lstStyle>
          <a:p>
            <a:r>
              <a:t>Git will see that the conflict has been resolved and creates a new merge commit to finalize the merge.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How it GIT different from Subversion(SVN)"/>
          <p:cNvSpPr txBox="1">
            <a:spLocks noGrp="1"/>
          </p:cNvSpPr>
          <p:nvPr>
            <p:ph type="title"/>
          </p:nvPr>
        </p:nvSpPr>
        <p:spPr>
          <a:prstGeom prst="rect">
            <a:avLst/>
          </a:prstGeom>
        </p:spPr>
        <p:txBody>
          <a:bodyPr/>
          <a:lstStyle>
            <a:lvl1pPr>
              <a:defRPr sz="4800" spc="-96"/>
            </a:lvl1pPr>
          </a:lstStyle>
          <a:p>
            <a:r>
              <a:t>How it GIT different from Subversion(SVN)</a:t>
            </a:r>
          </a:p>
        </p:txBody>
      </p:sp>
      <p:sp>
        <p:nvSpPr>
          <p:cNvPr id="225" name="SVN:   Apache Subversion is an open-source software version and revision control system under the Apache license. It managed files and folders that are present in the repository. It can operate across the network, which allows it and used by people on di"/>
          <p:cNvSpPr txBox="1"/>
          <p:nvPr/>
        </p:nvSpPr>
        <p:spPr>
          <a:xfrm>
            <a:off x="11670257" y="2272525"/>
            <a:ext cx="12369040" cy="1785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90000"/>
              </a:lnSpc>
              <a:spcBef>
                <a:spcPts val="4500"/>
              </a:spcBef>
              <a:defRPr sz="2000">
                <a:solidFill>
                  <a:srgbClr val="000000"/>
                </a:solidFill>
              </a:defRPr>
            </a:pPr>
            <a:r>
              <a:rPr b="1"/>
              <a:t>SVN</a:t>
            </a:r>
            <a:r>
              <a:t>: </a:t>
            </a:r>
            <a:br/>
            <a:br/>
            <a:r>
              <a:t>Apache Subversion is an open-source software version and revision control system under the Apache license. It managed files and folders that are present in the repository. It can operate across the network, which allows it and used by people on different computer .we can say that a repository is like an ordinary file server which allows it to be used by people on a different computer.</a:t>
            </a:r>
          </a:p>
        </p:txBody>
      </p:sp>
      <p:pic>
        <p:nvPicPr>
          <p:cNvPr id="226" name="svn.png" descr="svn.png"/>
          <p:cNvPicPr>
            <a:picLocks noChangeAspect="1"/>
          </p:cNvPicPr>
          <p:nvPr/>
        </p:nvPicPr>
        <p:blipFill>
          <a:blip r:embed="rId2"/>
          <a:stretch>
            <a:fillRect/>
          </a:stretch>
        </p:blipFill>
        <p:spPr>
          <a:xfrm>
            <a:off x="3942621" y="4548532"/>
            <a:ext cx="14480195" cy="9568920"/>
          </a:xfrm>
          <a:prstGeom prst="rect">
            <a:avLst/>
          </a:prstGeom>
          <a:ln w="12700">
            <a:miter lim="400000"/>
          </a:ln>
        </p:spPr>
      </p:pic>
      <p:sp>
        <p:nvSpPr>
          <p:cNvPr id="227" name="GIT:   Git is an open-source distributed version control system developed by Linus Torvalds in 2005. It is powerful and cheap branching with easy merge in which each developer has his repository and have a local copy in which they can change history. It "/>
          <p:cNvSpPr txBox="1"/>
          <p:nvPr/>
        </p:nvSpPr>
        <p:spPr>
          <a:xfrm>
            <a:off x="1018174" y="2192415"/>
            <a:ext cx="10559375" cy="17973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90000"/>
              </a:lnSpc>
              <a:spcBef>
                <a:spcPts val="4500"/>
              </a:spcBef>
              <a:defRPr sz="2000">
                <a:solidFill>
                  <a:srgbClr val="000000"/>
                </a:solidFill>
              </a:defRPr>
            </a:pPr>
            <a:r>
              <a:rPr b="1"/>
              <a:t>GIT: </a:t>
            </a:r>
            <a:br>
              <a:rPr b="1"/>
            </a:br>
            <a:br>
              <a:rPr b="1"/>
            </a:br>
            <a:r>
              <a:t>Git is an open-source distributed version control system developed by Linus Torvalds in 2005. It is powerful and cheap branching with easy merge in which each developer has his repository and have a local copy in which they can change history. It supports non-linear development branches and applications with a large number of codes files.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Git vs. GitHub in Simple Terms"/>
          <p:cNvSpPr txBox="1"/>
          <p:nvPr/>
        </p:nvSpPr>
        <p:spPr>
          <a:xfrm>
            <a:off x="6834424" y="683984"/>
            <a:ext cx="8447533"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lnSpc>
                <a:spcPct val="90000"/>
              </a:lnSpc>
              <a:spcBef>
                <a:spcPts val="4500"/>
              </a:spcBef>
              <a:defRPr sz="4800">
                <a:solidFill>
                  <a:srgbClr val="000000"/>
                </a:solidFill>
              </a:defRPr>
            </a:lvl1pPr>
          </a:lstStyle>
          <a:p>
            <a:pPr algn="ctr"/>
            <a:r>
              <a:rPr dirty="0"/>
              <a:t>Git vs. GitHub </a:t>
            </a:r>
          </a:p>
        </p:txBody>
      </p:sp>
      <p:pic>
        <p:nvPicPr>
          <p:cNvPr id="230" name="git vs github.png" descr="git vs github.png"/>
          <p:cNvPicPr>
            <a:picLocks noChangeAspect="1"/>
          </p:cNvPicPr>
          <p:nvPr/>
        </p:nvPicPr>
        <p:blipFill>
          <a:blip r:embed="rId2"/>
          <a:stretch>
            <a:fillRect/>
          </a:stretch>
        </p:blipFill>
        <p:spPr>
          <a:xfrm>
            <a:off x="14752417" y="4567934"/>
            <a:ext cx="9171279" cy="4029805"/>
          </a:xfrm>
          <a:prstGeom prst="rect">
            <a:avLst/>
          </a:prstGeom>
          <a:ln w="12700">
            <a:miter lim="400000"/>
          </a:ln>
        </p:spPr>
      </p:pic>
      <p:pic>
        <p:nvPicPr>
          <p:cNvPr id="231" name="git diff.png" descr="git diff.png"/>
          <p:cNvPicPr>
            <a:picLocks noChangeAspect="1"/>
          </p:cNvPicPr>
          <p:nvPr/>
        </p:nvPicPr>
        <p:blipFill>
          <a:blip r:embed="rId3"/>
          <a:stretch>
            <a:fillRect/>
          </a:stretch>
        </p:blipFill>
        <p:spPr>
          <a:xfrm>
            <a:off x="125924" y="2341247"/>
            <a:ext cx="14329124" cy="10121266"/>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hank You!!"/>
          <p:cNvSpPr txBox="1"/>
          <p:nvPr/>
        </p:nvSpPr>
        <p:spPr>
          <a:xfrm>
            <a:off x="8432787" y="5448924"/>
            <a:ext cx="5830597" cy="14411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sz="9000"/>
              <a:t>Thank</a:t>
            </a:r>
            <a:r>
              <a:t> </a:t>
            </a:r>
            <a:r>
              <a:rPr sz="9000"/>
              <a:t>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Git is a version control system used for tracking changes in computer files. It is generally used for source code management in software development.…"/>
          <p:cNvSpPr txBox="1">
            <a:spLocks noGrp="1"/>
          </p:cNvSpPr>
          <p:nvPr>
            <p:ph type="title"/>
          </p:nvPr>
        </p:nvSpPr>
        <p:spPr>
          <a:prstGeom prst="rect">
            <a:avLst/>
          </a:prstGeom>
        </p:spPr>
        <p:txBody>
          <a:bodyPr/>
          <a:lstStyle/>
          <a:p>
            <a:pPr defTabSz="1365469">
              <a:lnSpc>
                <a:spcPct val="90000"/>
              </a:lnSpc>
              <a:spcBef>
                <a:spcPts val="2500"/>
              </a:spcBef>
              <a:defRPr sz="2688" b="0" spc="0"/>
            </a:pPr>
            <a:r>
              <a:rPr b="1" dirty="0"/>
              <a:t>Git</a:t>
            </a:r>
            <a:r>
              <a:rPr dirty="0"/>
              <a:t> is a version control system used for tracking changes in computer files. It is generally used for source code management in software development.</a:t>
            </a:r>
          </a:p>
          <a:p>
            <a:pPr marL="611631" indent="-533400" defTabSz="1365469">
              <a:lnSpc>
                <a:spcPct val="90000"/>
              </a:lnSpc>
              <a:spcBef>
                <a:spcPts val="2500"/>
              </a:spcBef>
              <a:buClr>
                <a:srgbClr val="51565E"/>
              </a:buClr>
              <a:buSzPct val="100000"/>
              <a:buFont typeface="Helvetica"/>
              <a:defRPr sz="2688" b="0" spc="0"/>
            </a:pPr>
            <a:r>
              <a:rPr dirty="0"/>
              <a:t>Git is used to tracking changes in the source code</a:t>
            </a:r>
          </a:p>
          <a:p>
            <a:pPr marL="611631" indent="-533400" defTabSz="1365469">
              <a:lnSpc>
                <a:spcPct val="90000"/>
              </a:lnSpc>
              <a:spcBef>
                <a:spcPts val="2500"/>
              </a:spcBef>
              <a:buClr>
                <a:srgbClr val="51565E"/>
              </a:buClr>
              <a:buSzPct val="100000"/>
              <a:buFont typeface="Helvetica"/>
              <a:defRPr sz="2688" b="0" spc="0"/>
            </a:pPr>
            <a:r>
              <a:rPr dirty="0"/>
              <a:t>The distributed version control tool is used for source code management</a:t>
            </a:r>
          </a:p>
          <a:p>
            <a:pPr marL="611631" indent="-533400" defTabSz="1365469">
              <a:lnSpc>
                <a:spcPct val="90000"/>
              </a:lnSpc>
              <a:spcBef>
                <a:spcPts val="2500"/>
              </a:spcBef>
              <a:buClr>
                <a:srgbClr val="51565E"/>
              </a:buClr>
              <a:buSzPct val="100000"/>
              <a:buFont typeface="Helvetica"/>
              <a:defRPr sz="2688" b="0" spc="0"/>
            </a:pPr>
            <a:r>
              <a:rPr dirty="0"/>
              <a:t>It allows multiple developers to work together</a:t>
            </a:r>
          </a:p>
          <a:p>
            <a:pPr marL="611631" indent="-533400" defTabSz="1365469">
              <a:lnSpc>
                <a:spcPct val="90000"/>
              </a:lnSpc>
              <a:spcBef>
                <a:spcPts val="2500"/>
              </a:spcBef>
              <a:buClr>
                <a:srgbClr val="51565E"/>
              </a:buClr>
              <a:buSzPct val="100000"/>
              <a:buFont typeface="Helvetica"/>
              <a:defRPr sz="2688" b="0" spc="0"/>
            </a:pPr>
            <a:r>
              <a:rPr dirty="0"/>
              <a:t>It supports non-linear development through its thousands of parallel branches</a:t>
            </a:r>
          </a:p>
          <a:p>
            <a:pPr defTabSz="462280">
              <a:lnSpc>
                <a:spcPct val="100000"/>
              </a:lnSpc>
              <a:defRPr sz="3080" b="0" spc="0">
                <a:latin typeface="Arial Unicode MS"/>
                <a:ea typeface="Arial Unicode MS"/>
                <a:cs typeface="Arial Unicode MS"/>
                <a:sym typeface="Arial Unicode MS"/>
              </a:defRPr>
            </a:pPr>
            <a:endParaRPr dirty="0"/>
          </a:p>
        </p:txBody>
      </p:sp>
      <p:sp>
        <p:nvSpPr>
          <p:cNvPr id="156" name="Features of Git…"/>
          <p:cNvSpPr txBox="1">
            <a:spLocks noGrp="1"/>
          </p:cNvSpPr>
          <p:nvPr>
            <p:ph type="body" sz="quarter" idx="1"/>
          </p:nvPr>
        </p:nvSpPr>
        <p:spPr>
          <a:prstGeom prst="rect">
            <a:avLst/>
          </a:prstGeom>
        </p:spPr>
        <p:txBody>
          <a:bodyPr/>
          <a:lstStyle/>
          <a:p>
            <a:pPr defTabSz="1072869">
              <a:lnSpc>
                <a:spcPct val="90000"/>
              </a:lnSpc>
              <a:spcBef>
                <a:spcPts val="1900"/>
              </a:spcBef>
              <a:defRPr sz="2112"/>
            </a:pPr>
            <a:r>
              <a:rPr dirty="0"/>
              <a:t>Features of Git</a:t>
            </a:r>
          </a:p>
          <a:p>
            <a:pPr marL="480568" indent="-419100" defTabSz="1072869">
              <a:lnSpc>
                <a:spcPct val="90000"/>
              </a:lnSpc>
              <a:spcBef>
                <a:spcPts val="1900"/>
              </a:spcBef>
              <a:buClr>
                <a:srgbClr val="51565E"/>
              </a:buClr>
              <a:buSzPct val="100000"/>
              <a:buFont typeface="Helvetica"/>
              <a:buChar char="•"/>
              <a:defRPr sz="2112" b="0"/>
            </a:pPr>
            <a:r>
              <a:rPr dirty="0"/>
              <a:t>Tracks history</a:t>
            </a:r>
          </a:p>
          <a:p>
            <a:pPr marL="480568" indent="-419100" defTabSz="1072869">
              <a:lnSpc>
                <a:spcPct val="90000"/>
              </a:lnSpc>
              <a:spcBef>
                <a:spcPts val="1900"/>
              </a:spcBef>
              <a:buClr>
                <a:srgbClr val="51565E"/>
              </a:buClr>
              <a:buSzPct val="100000"/>
              <a:buFont typeface="Helvetica"/>
              <a:buChar char="•"/>
              <a:defRPr sz="2112" b="0"/>
            </a:pPr>
            <a:r>
              <a:rPr dirty="0"/>
              <a:t>Free and open source</a:t>
            </a:r>
          </a:p>
          <a:p>
            <a:pPr marL="480568" indent="-419100" defTabSz="1072869">
              <a:lnSpc>
                <a:spcPct val="90000"/>
              </a:lnSpc>
              <a:spcBef>
                <a:spcPts val="1900"/>
              </a:spcBef>
              <a:buClr>
                <a:srgbClr val="51565E"/>
              </a:buClr>
              <a:buSzPct val="100000"/>
              <a:buFont typeface="Helvetica"/>
              <a:buChar char="•"/>
              <a:defRPr sz="2112" b="0"/>
            </a:pPr>
            <a:r>
              <a:rPr dirty="0"/>
              <a:t>Supports non-linear development</a:t>
            </a:r>
          </a:p>
          <a:p>
            <a:pPr marL="480568" indent="-419100" defTabSz="1072869">
              <a:lnSpc>
                <a:spcPct val="90000"/>
              </a:lnSpc>
              <a:spcBef>
                <a:spcPts val="1900"/>
              </a:spcBef>
              <a:buClr>
                <a:srgbClr val="51565E"/>
              </a:buClr>
              <a:buSzPct val="100000"/>
              <a:buFont typeface="Helvetica"/>
              <a:buChar char="•"/>
              <a:defRPr sz="2112" b="0"/>
            </a:pPr>
            <a:r>
              <a:rPr dirty="0"/>
              <a:t>Creates backups</a:t>
            </a:r>
          </a:p>
          <a:p>
            <a:pPr marL="480568" indent="-419100" defTabSz="1072869">
              <a:lnSpc>
                <a:spcPct val="90000"/>
              </a:lnSpc>
              <a:spcBef>
                <a:spcPts val="1900"/>
              </a:spcBef>
              <a:buClr>
                <a:srgbClr val="51565E"/>
              </a:buClr>
              <a:buSzPct val="100000"/>
              <a:buFont typeface="Helvetica"/>
              <a:buChar char="•"/>
              <a:defRPr sz="2112" b="0"/>
            </a:pPr>
            <a:r>
              <a:rPr dirty="0"/>
              <a:t>Scalable</a:t>
            </a:r>
          </a:p>
          <a:p>
            <a:pPr marL="480568" indent="-419100" defTabSz="1072869">
              <a:lnSpc>
                <a:spcPct val="90000"/>
              </a:lnSpc>
              <a:spcBef>
                <a:spcPts val="1900"/>
              </a:spcBef>
              <a:buClr>
                <a:srgbClr val="51565E"/>
              </a:buClr>
              <a:buSzPct val="100000"/>
              <a:buFont typeface="Helvetica"/>
              <a:buChar char="•"/>
              <a:defRPr sz="2112" b="0"/>
            </a:pPr>
            <a:r>
              <a:rPr dirty="0"/>
              <a:t>Supports collaboration</a:t>
            </a:r>
          </a:p>
          <a:p>
            <a:pPr marL="480568" indent="-419100" defTabSz="1072869">
              <a:lnSpc>
                <a:spcPct val="90000"/>
              </a:lnSpc>
              <a:spcBef>
                <a:spcPts val="1900"/>
              </a:spcBef>
              <a:buClr>
                <a:srgbClr val="51565E"/>
              </a:buClr>
              <a:buSzPct val="100000"/>
              <a:buFont typeface="Helvetica"/>
              <a:buChar char="•"/>
              <a:defRPr sz="2112" b="0"/>
            </a:pPr>
            <a:r>
              <a:rPr dirty="0"/>
              <a:t>Branching is easier</a:t>
            </a:r>
          </a:p>
          <a:p>
            <a:pPr marL="480568" indent="-419100" defTabSz="1072869">
              <a:lnSpc>
                <a:spcPct val="90000"/>
              </a:lnSpc>
              <a:spcBef>
                <a:spcPts val="1900"/>
              </a:spcBef>
              <a:buClr>
                <a:srgbClr val="51565E"/>
              </a:buClr>
              <a:buSzPct val="100000"/>
              <a:buFont typeface="Helvetica"/>
              <a:buChar char="•"/>
              <a:defRPr sz="2112" b="0"/>
            </a:pPr>
            <a:r>
              <a:rPr dirty="0"/>
              <a:t>Distributed development</a:t>
            </a:r>
          </a:p>
        </p:txBody>
      </p:sp>
      <p:pic>
        <p:nvPicPr>
          <p:cNvPr id="157" name="A modern white building with glass panels against a clear, blue sky" descr="A modern white building with glass panels against a clear, blue sky"/>
          <p:cNvPicPr>
            <a:picLocks noGrp="1"/>
          </p:cNvPicPr>
          <p:nvPr>
            <p:ph type="pic" idx="21"/>
          </p:nvPr>
        </p:nvPicPr>
        <p:blipFill>
          <a:blip r:embed="rId2"/>
          <a:srcRect/>
          <a:stretch>
            <a:fillRect/>
          </a:stretch>
        </p:blipFill>
        <p:spPr>
          <a:xfrm>
            <a:off x="11900969" y="1234643"/>
            <a:ext cx="12295530" cy="9296401"/>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Why do we use version control?"/>
          <p:cNvSpPr txBox="1">
            <a:spLocks noGrp="1"/>
          </p:cNvSpPr>
          <p:nvPr>
            <p:ph type="title"/>
          </p:nvPr>
        </p:nvSpPr>
        <p:spPr>
          <a:prstGeom prst="rect">
            <a:avLst/>
          </a:prstGeom>
        </p:spPr>
        <p:txBody>
          <a:bodyPr/>
          <a:lstStyle>
            <a:lvl1pPr defTabSz="1560536">
              <a:lnSpc>
                <a:spcPct val="90000"/>
              </a:lnSpc>
              <a:spcBef>
                <a:spcPts val="2800"/>
              </a:spcBef>
              <a:defRPr sz="3328" spc="0"/>
            </a:lvl1pPr>
          </a:lstStyle>
          <a:p>
            <a:r>
              <a:t>Why do we use version control?</a:t>
            </a:r>
          </a:p>
        </p:txBody>
      </p:sp>
      <p:sp>
        <p:nvSpPr>
          <p:cNvPr id="160" name="Version control enables teams to collaborate and streamline development to resolve conflicts and create a centralized location for code.…"/>
          <p:cNvSpPr txBox="1">
            <a:spLocks noGrp="1"/>
          </p:cNvSpPr>
          <p:nvPr>
            <p:ph type="body" sz="half" idx="1"/>
          </p:nvPr>
        </p:nvSpPr>
        <p:spPr>
          <a:xfrm>
            <a:off x="1206500" y="2266585"/>
            <a:ext cx="21971000" cy="5667273"/>
          </a:xfrm>
          <a:prstGeom prst="rect">
            <a:avLst/>
          </a:prstGeom>
        </p:spPr>
        <p:txBody>
          <a:bodyPr/>
          <a:lstStyle/>
          <a:p>
            <a:pPr defTabSz="2438338">
              <a:lnSpc>
                <a:spcPct val="90000"/>
              </a:lnSpc>
              <a:spcBef>
                <a:spcPts val="4500"/>
              </a:spcBef>
              <a:defRPr sz="3000" spc="0"/>
            </a:pPr>
            <a:r>
              <a:rPr b="1"/>
              <a:t>Version control</a:t>
            </a:r>
            <a:r>
              <a:t> enables teams to collaborate and streamline development to resolve conflicts and create a centralized location for code.</a:t>
            </a:r>
          </a:p>
          <a:p>
            <a:pPr defTabSz="2438338">
              <a:lnSpc>
                <a:spcPct val="90000"/>
              </a:lnSpc>
              <a:spcBef>
                <a:spcPts val="4500"/>
              </a:spcBef>
              <a:defRPr sz="3000" spc="0"/>
            </a:pPr>
            <a:r>
              <a:t>- </a:t>
            </a:r>
            <a:r>
              <a:rPr b="1"/>
              <a:t>It helps you track different versions of your code and collaborate with other developers</a:t>
            </a:r>
            <a:r>
              <a:t>. If you are working on a project over time, you may want to keep track of which changes were made, by whom, and when those changes were made.</a:t>
            </a:r>
          </a:p>
          <a:p>
            <a:pPr defTabSz="2438338">
              <a:lnSpc>
                <a:spcPct val="90000"/>
              </a:lnSpc>
              <a:spcBef>
                <a:spcPts val="4500"/>
              </a:spcBef>
              <a:defRPr sz="3000" spc="0"/>
            </a:pPr>
            <a:r>
              <a:t>- Version control helps teams solve these kinds of problems, tracking every individual change by each contributor and helping prevent concurrent work from conflicting. </a:t>
            </a:r>
          </a:p>
        </p:txBody>
      </p:sp>
      <p:sp>
        <p:nvSpPr>
          <p:cNvPr id="161" name="Benefits of version control   Quality Teams can review, comment, and improve each other’s code and assets.  Acceleration Branch code, make changes, and merge commits faster.  Visibility Understand and spark team collaboration to foster greater release bu"/>
          <p:cNvSpPr txBox="1"/>
          <p:nvPr/>
        </p:nvSpPr>
        <p:spPr>
          <a:xfrm>
            <a:off x="1271163" y="7649835"/>
            <a:ext cx="15963901" cy="5555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lnSpc>
                <a:spcPct val="90000"/>
              </a:lnSpc>
              <a:spcBef>
                <a:spcPts val="4500"/>
              </a:spcBef>
              <a:defRPr sz="3000">
                <a:solidFill>
                  <a:srgbClr val="000000"/>
                </a:solidFill>
              </a:defRPr>
            </a:pPr>
            <a:r>
              <a:rPr b="1"/>
              <a:t>Benefits of version control</a:t>
            </a:r>
            <a:r>
              <a:t>	</a:t>
            </a:r>
            <a:br/>
            <a:br/>
            <a:r>
              <a:rPr b="1"/>
              <a:t>Quality</a:t>
            </a:r>
            <a:br/>
            <a:r>
              <a:t>Teams can review, comment, and improve each other’s code and assets.</a:t>
            </a:r>
            <a:br/>
            <a:br/>
            <a:r>
              <a:rPr b="1"/>
              <a:t>Acceleration</a:t>
            </a:r>
            <a:br/>
            <a:r>
              <a:t>Branch code, make changes, and merge commits faster.</a:t>
            </a:r>
            <a:br/>
            <a:br/>
            <a:r>
              <a:rPr b="1"/>
              <a:t>Visibility</a:t>
            </a:r>
            <a:br/>
            <a:r>
              <a:t>Understand and spark team collaboration to foster greater release build and release patterns.</a:t>
            </a:r>
            <a:br/>
            <a:b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A modern white building with glass panels against a clear, blue sky" descr="A modern white building with glass panels against a clear, blue sky"/>
          <p:cNvPicPr>
            <a:picLocks noGrp="1" noChangeAspect="1"/>
          </p:cNvPicPr>
          <p:nvPr>
            <p:ph type="pic" idx="21"/>
          </p:nvPr>
        </p:nvPicPr>
        <p:blipFill>
          <a:blip r:embed="rId2"/>
          <a:srcRect/>
          <a:stretch>
            <a:fillRect/>
          </a:stretch>
        </p:blipFill>
        <p:spPr>
          <a:xfrm>
            <a:off x="11267809" y="2625376"/>
            <a:ext cx="13068685" cy="6329230"/>
          </a:xfrm>
          <a:prstGeom prst="rect">
            <a:avLst/>
          </a:prstGeom>
        </p:spPr>
      </p:pic>
      <p:sp>
        <p:nvSpPr>
          <p:cNvPr id="164" name="Git Workflow…"/>
          <p:cNvSpPr txBox="1">
            <a:spLocks noGrp="1"/>
          </p:cNvSpPr>
          <p:nvPr>
            <p:ph type="title"/>
          </p:nvPr>
        </p:nvSpPr>
        <p:spPr>
          <a:xfrm>
            <a:off x="1014701" y="2689309"/>
            <a:ext cx="9779001" cy="5882274"/>
          </a:xfrm>
          <a:prstGeom prst="rect">
            <a:avLst/>
          </a:prstGeom>
        </p:spPr>
        <p:txBody>
          <a:bodyPr/>
          <a:lstStyle/>
          <a:p>
            <a:pPr defTabSz="1463003">
              <a:lnSpc>
                <a:spcPct val="90000"/>
              </a:lnSpc>
              <a:spcBef>
                <a:spcPts val="2700"/>
              </a:spcBef>
              <a:defRPr sz="2880" spc="0"/>
            </a:pPr>
            <a:r>
              <a:t>Git Workflow</a:t>
            </a:r>
          </a:p>
          <a:p>
            <a:pPr defTabSz="1463003">
              <a:lnSpc>
                <a:spcPct val="90000"/>
              </a:lnSpc>
              <a:spcBef>
                <a:spcPts val="2700"/>
              </a:spcBef>
              <a:defRPr sz="2880" b="0" spc="0"/>
            </a:pPr>
            <a:r>
              <a:t>The Git workflow is divided into three states:</a:t>
            </a:r>
          </a:p>
          <a:p>
            <a:pPr marL="655320" indent="-571500" defTabSz="1463003">
              <a:lnSpc>
                <a:spcPct val="90000"/>
              </a:lnSpc>
              <a:spcBef>
                <a:spcPts val="2700"/>
              </a:spcBef>
              <a:buClr>
                <a:srgbClr val="51565E"/>
              </a:buClr>
              <a:buSzPct val="123000"/>
              <a:buFont typeface="Helvetica"/>
              <a:defRPr sz="2880" b="0" spc="0"/>
            </a:pPr>
            <a:r>
              <a:rPr i="1"/>
              <a:t>Working directory</a:t>
            </a:r>
            <a:r>
              <a:t> - Modify files in your working directory</a:t>
            </a:r>
          </a:p>
          <a:p>
            <a:pPr marL="655320" indent="-571500" defTabSz="1463003">
              <a:lnSpc>
                <a:spcPct val="90000"/>
              </a:lnSpc>
              <a:spcBef>
                <a:spcPts val="2700"/>
              </a:spcBef>
              <a:buClr>
                <a:srgbClr val="51565E"/>
              </a:buClr>
              <a:buSzPct val="123000"/>
              <a:buFont typeface="Helvetica"/>
              <a:defRPr sz="2880" b="0" spc="0"/>
            </a:pPr>
            <a:r>
              <a:rPr i="1"/>
              <a:t>Staging area (Index)</a:t>
            </a:r>
            <a:r>
              <a:t> - Stage the files and add snapshots of them to your staging area</a:t>
            </a:r>
          </a:p>
          <a:p>
            <a:pPr marL="655320" indent="-571500" defTabSz="1463003">
              <a:lnSpc>
                <a:spcPct val="90000"/>
              </a:lnSpc>
              <a:spcBef>
                <a:spcPts val="2700"/>
              </a:spcBef>
              <a:buClr>
                <a:srgbClr val="51565E"/>
              </a:buClr>
              <a:buSzPct val="123000"/>
              <a:buFont typeface="Helvetica"/>
              <a:defRPr sz="2880" b="0" spc="0"/>
            </a:pPr>
            <a:r>
              <a:rPr i="1"/>
              <a:t>Git directory (Repository)</a:t>
            </a:r>
            <a:r>
              <a:t> - Perform a commit that stores the snapshots permanently to your Git directory. Checkout any existing version, make changes, stage them and commit.</a:t>
            </a:r>
          </a:p>
          <a:p>
            <a:pPr marL="274320" indent="-274320" defTabSz="274320">
              <a:lnSpc>
                <a:spcPct val="100000"/>
              </a:lnSpc>
              <a:spcBef>
                <a:spcPts val="800"/>
              </a:spcBef>
              <a:tabLst>
                <a:tab pos="76200" algn="l"/>
                <a:tab pos="266700" algn="l"/>
              </a:tabLst>
              <a:defRPr sz="960" b="0" spc="0">
                <a:solidFill>
                  <a:srgbClr val="51565E"/>
                </a:solidFill>
                <a:latin typeface="Helvetica"/>
                <a:ea typeface="Helvetica"/>
                <a:cs typeface="Helvetica"/>
                <a:sym typeface="Helvetica"/>
              </a:defRPr>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What is a Git Repository?"/>
          <p:cNvSpPr txBox="1">
            <a:spLocks noGrp="1"/>
          </p:cNvSpPr>
          <p:nvPr>
            <p:ph type="title"/>
          </p:nvPr>
        </p:nvSpPr>
        <p:spPr>
          <a:prstGeom prst="rect">
            <a:avLst/>
          </a:prstGeom>
        </p:spPr>
        <p:txBody>
          <a:bodyPr/>
          <a:lstStyle>
            <a:lvl1pPr>
              <a:lnSpc>
                <a:spcPct val="90000"/>
              </a:lnSpc>
              <a:spcBef>
                <a:spcPts val="4500"/>
              </a:spcBef>
              <a:defRPr sz="4800" b="0" spc="0"/>
            </a:lvl1pPr>
          </a:lstStyle>
          <a:p>
            <a:r>
              <a:t>What is a Git Repository?</a:t>
            </a:r>
          </a:p>
        </p:txBody>
      </p:sp>
      <p:sp>
        <p:nvSpPr>
          <p:cNvPr id="167" name="The repository is the .git folder inside our project folder. It will track all the changes made to the files in our project and record that history over tim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defTabSz="1511770">
              <a:lnSpc>
                <a:spcPct val="90000"/>
              </a:lnSpc>
              <a:spcBef>
                <a:spcPts val="2700"/>
              </a:spcBef>
              <a:defRPr sz="2976" b="0"/>
            </a:pPr>
            <a:r>
              <a:t>The </a:t>
            </a:r>
            <a:r>
              <a:rPr b="1"/>
              <a:t>repository</a:t>
            </a:r>
            <a:r>
              <a:t> is the .git folder inside our project folder. It will track all the changes made to the files in our project and record that history over time.</a:t>
            </a:r>
          </a:p>
        </p:txBody>
      </p:sp>
      <p:sp>
        <p:nvSpPr>
          <p:cNvPr id="168" name="How to Create a Git Repository…"/>
          <p:cNvSpPr txBox="1">
            <a:spLocks noGrp="1"/>
          </p:cNvSpPr>
          <p:nvPr>
            <p:ph type="body" sz="half" idx="1"/>
          </p:nvPr>
        </p:nvSpPr>
        <p:spPr>
          <a:xfrm>
            <a:off x="1206500" y="4248504"/>
            <a:ext cx="12827718" cy="8256012"/>
          </a:xfrm>
          <a:prstGeom prst="rect">
            <a:avLst/>
          </a:prstGeom>
        </p:spPr>
        <p:txBody>
          <a:bodyPr/>
          <a:lstStyle/>
          <a:p>
            <a:pPr marL="0" indent="0" defTabSz="2194505">
              <a:spcBef>
                <a:spcPts val="4000"/>
              </a:spcBef>
              <a:buSzTx/>
              <a:buNone/>
              <a:defRPr sz="4319" b="1"/>
            </a:pPr>
            <a:r>
              <a:t>How to Create a Git Repository</a:t>
            </a:r>
          </a:p>
          <a:p>
            <a:pPr marL="0" indent="0" defTabSz="2194505">
              <a:spcBef>
                <a:spcPts val="4000"/>
              </a:spcBef>
              <a:buSzTx/>
              <a:buNone/>
              <a:defRPr sz="2700"/>
            </a:pPr>
            <a:r>
              <a:t>Once we are in our project folder, in order to start using Git we will need to create (or initialize) a repository using the </a:t>
            </a:r>
            <a:r>
              <a:rPr>
                <a:latin typeface="Courier"/>
                <a:ea typeface="Courier"/>
                <a:cs typeface="Courier"/>
                <a:sym typeface="Courier"/>
              </a:rPr>
              <a:t>git init</a:t>
            </a:r>
            <a:r>
              <a:t> command.</a:t>
            </a:r>
          </a:p>
          <a:p>
            <a:pPr marL="0" indent="0" defTabSz="2194505">
              <a:spcBef>
                <a:spcPts val="4000"/>
              </a:spcBef>
              <a:buSzTx/>
              <a:buNone/>
              <a:defRPr sz="2700"/>
            </a:pPr>
            <a:r>
              <a:t>Once we execute the command by typing it in the terminal and pressing enter, it will probably seem like not much happened. But don’t be deceived, Git can be sneaky sometimes and it carries out a lot of actions behind the scenes.</a:t>
            </a:r>
          </a:p>
          <a:p>
            <a:pPr marL="0" indent="0" defTabSz="2194505">
              <a:spcBef>
                <a:spcPts val="4000"/>
              </a:spcBef>
              <a:buSzTx/>
              <a:buNone/>
              <a:defRPr sz="2700"/>
            </a:pPr>
            <a:r>
              <a:t>In order to see what Git did behind the scenes we will have to view our hidden files. Make sure to open your project folder in your file system. Then, if you are on a mac you can select </a:t>
            </a:r>
            <a:r>
              <a:rPr b="1"/>
              <a:t>Command </a:t>
            </a:r>
            <a:r>
              <a:t>+</a:t>
            </a:r>
            <a:r>
              <a:rPr b="1"/>
              <a:t> Shift </a:t>
            </a:r>
            <a:r>
              <a:t>+</a:t>
            </a:r>
            <a:r>
              <a:rPr b="1"/>
              <a:t> Dot</a:t>
            </a:r>
            <a:r>
              <a:t> in order to see hidden files in your file system. If you are on a windows OS then you can change your view settings in order to view hidden files in your file system.</a:t>
            </a:r>
          </a:p>
          <a:p>
            <a:pPr marL="0" indent="0" defTabSz="2194505">
              <a:spcBef>
                <a:spcPts val="4000"/>
              </a:spcBef>
              <a:buSzTx/>
              <a:buNone/>
              <a:defRPr sz="2700"/>
            </a:pPr>
            <a:r>
              <a:t>In order to view hidden files in the terminal we can use the command </a:t>
            </a:r>
            <a:r>
              <a:rPr>
                <a:latin typeface="Courier"/>
                <a:ea typeface="Courier"/>
                <a:cs typeface="Courier"/>
                <a:sym typeface="Courier"/>
              </a:rPr>
              <a:t>ls -a</a:t>
            </a:r>
            <a:r>
              <a:t>.</a:t>
            </a:r>
          </a:p>
          <a:p>
            <a:pPr marL="0" indent="0" defTabSz="2194505">
              <a:spcBef>
                <a:spcPts val="4000"/>
              </a:spcBef>
              <a:buSzTx/>
              <a:buNone/>
              <a:defRPr sz="2700"/>
            </a:pPr>
            <a:r>
              <a:t>What we should see now is a </a:t>
            </a:r>
            <a:r>
              <a:rPr>
                <a:latin typeface="Courier"/>
                <a:ea typeface="Courier"/>
                <a:cs typeface="Courier"/>
                <a:sym typeface="Courier"/>
              </a:rPr>
              <a:t>.git</a:t>
            </a:r>
            <a:r>
              <a:t> folder inside our project folder. This is generally what represents our repository.</a:t>
            </a:r>
          </a:p>
        </p:txBody>
      </p:sp>
      <p:pic>
        <p:nvPicPr>
          <p:cNvPr id="169" name="git init.png" descr="git init.png"/>
          <p:cNvPicPr>
            <a:picLocks noChangeAspect="1"/>
          </p:cNvPicPr>
          <p:nvPr/>
        </p:nvPicPr>
        <p:blipFill>
          <a:blip r:embed="rId2"/>
          <a:stretch>
            <a:fillRect/>
          </a:stretch>
        </p:blipFill>
        <p:spPr>
          <a:xfrm>
            <a:off x="14127083" y="5801573"/>
            <a:ext cx="9665021" cy="4866664"/>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tep 1 — Edit Files…"/>
          <p:cNvSpPr txBox="1">
            <a:spLocks noGrp="1"/>
          </p:cNvSpPr>
          <p:nvPr>
            <p:ph type="body" sz="quarter" idx="1"/>
          </p:nvPr>
        </p:nvSpPr>
        <p:spPr>
          <a:xfrm>
            <a:off x="1206500" y="1524963"/>
            <a:ext cx="9544902" cy="6572181"/>
          </a:xfrm>
          <a:prstGeom prst="rect">
            <a:avLst/>
          </a:prstGeom>
        </p:spPr>
        <p:txBody>
          <a:bodyPr numCol="1" spcCol="38100"/>
          <a:lstStyle/>
          <a:p>
            <a:pPr marL="0" indent="0" defTabSz="2072588">
              <a:spcBef>
                <a:spcPts val="3800"/>
              </a:spcBef>
              <a:buSzTx/>
              <a:buNone/>
              <a:defRPr sz="3400"/>
            </a:pPr>
            <a:r>
              <a:t>Step 1 — Edit Files</a:t>
            </a:r>
          </a:p>
          <a:p>
            <a:pPr marL="0" indent="0" defTabSz="2072588">
              <a:spcBef>
                <a:spcPts val="3800"/>
              </a:spcBef>
              <a:buSzTx/>
              <a:buNone/>
              <a:defRPr sz="2125">
                <a:latin typeface="Helvetica"/>
                <a:ea typeface="Helvetica"/>
                <a:cs typeface="Helvetica"/>
                <a:sym typeface="Helvetica"/>
              </a:defRPr>
            </a:pPr>
            <a:r>
              <a:t>1. If you have a new project, you will create the very first file in your new project. In our </a:t>
            </a:r>
            <a:r>
              <a:rPr i="1"/>
              <a:t>gitdemo</a:t>
            </a:r>
            <a:r>
              <a:t> project folder we will make a simple text file called index.html. We can either do this using a text editor or directly in the terminal. In our example we do it directly in the terminal by typing </a:t>
            </a:r>
            <a:r>
              <a:rPr>
                <a:latin typeface="Courier"/>
                <a:ea typeface="Courier"/>
                <a:cs typeface="Courier"/>
                <a:sym typeface="Courier"/>
              </a:rPr>
              <a:t>touch index.html.</a:t>
            </a:r>
          </a:p>
          <a:p>
            <a:pPr marL="0" indent="0" defTabSz="2072588">
              <a:spcBef>
                <a:spcPts val="3800"/>
              </a:spcBef>
              <a:buSzTx/>
              <a:buNone/>
              <a:defRPr sz="2125">
                <a:latin typeface="Helvetica"/>
                <a:ea typeface="Helvetica"/>
                <a:cs typeface="Helvetica"/>
                <a:sym typeface="Helvetica"/>
              </a:defRPr>
            </a:pPr>
            <a:r>
              <a:t>If you have an existing project then you will edit some of your existing files, add new files, or delete files.</a:t>
            </a:r>
          </a:p>
          <a:p>
            <a:pPr marL="0" indent="0" defTabSz="2072588">
              <a:spcBef>
                <a:spcPts val="3800"/>
              </a:spcBef>
              <a:buSzTx/>
              <a:buNone/>
              <a:defRPr sz="2125">
                <a:latin typeface="Helvetica"/>
                <a:ea typeface="Helvetica"/>
                <a:cs typeface="Helvetica"/>
                <a:sym typeface="Helvetica"/>
              </a:defRPr>
            </a:pPr>
            <a:r>
              <a:t>2. Next, we can use the </a:t>
            </a:r>
            <a:r>
              <a:rPr>
                <a:latin typeface="Courier"/>
                <a:ea typeface="Courier"/>
                <a:cs typeface="Courier"/>
                <a:sym typeface="Courier"/>
              </a:rPr>
              <a:t>git status</a:t>
            </a:r>
            <a:r>
              <a:t> command. This command will tell us the state of our working directory and staging area and will tell us if there are any differences between the two.</a:t>
            </a:r>
          </a:p>
          <a:p>
            <a:pPr marL="0" indent="0" defTabSz="2072588">
              <a:spcBef>
                <a:spcPts val="3800"/>
              </a:spcBef>
              <a:buSzTx/>
              <a:buNone/>
              <a:defRPr sz="2125"/>
            </a:pPr>
            <a:r>
              <a:t> </a:t>
            </a:r>
          </a:p>
        </p:txBody>
      </p:sp>
      <p:sp>
        <p:nvSpPr>
          <p:cNvPr id="172" name="How Do I Make a Commit in Git?"/>
          <p:cNvSpPr txBox="1"/>
          <p:nvPr/>
        </p:nvSpPr>
        <p:spPr>
          <a:xfrm>
            <a:off x="1809300" y="191757"/>
            <a:ext cx="9079688" cy="2033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nSpc>
                <a:spcPct val="90000"/>
              </a:lnSpc>
              <a:spcBef>
                <a:spcPts val="4500"/>
              </a:spcBef>
              <a:defRPr sz="4800">
                <a:solidFill>
                  <a:srgbClr val="000000"/>
                </a:solidFill>
              </a:defRPr>
            </a:lvl1pPr>
          </a:lstStyle>
          <a:p>
            <a:r>
              <a:t>How Do I Make a Commit in Git?</a:t>
            </a:r>
          </a:p>
        </p:txBody>
      </p:sp>
      <p:pic>
        <p:nvPicPr>
          <p:cNvPr id="173" name="git status.png" descr="git status.png"/>
          <p:cNvPicPr>
            <a:picLocks noChangeAspect="1"/>
          </p:cNvPicPr>
          <p:nvPr/>
        </p:nvPicPr>
        <p:blipFill>
          <a:blip r:embed="rId2"/>
          <a:stretch>
            <a:fillRect/>
          </a:stretch>
        </p:blipFill>
        <p:spPr>
          <a:xfrm>
            <a:off x="649457" y="7158562"/>
            <a:ext cx="13189779" cy="6303081"/>
          </a:xfrm>
          <a:prstGeom prst="rect">
            <a:avLst/>
          </a:prstGeom>
          <a:ln w="12700">
            <a:miter lim="400000"/>
          </a:ln>
        </p:spPr>
      </p:pic>
      <p:sp>
        <p:nvSpPr>
          <p:cNvPr id="174" name="In our example, we added just one new file to our new project and we have another untracked file. When we use the git status command, Git tells us that we have an untracked file in our working directory and that we need to use the git add command to incl"/>
          <p:cNvSpPr txBox="1"/>
          <p:nvPr/>
        </p:nvSpPr>
        <p:spPr>
          <a:xfrm>
            <a:off x="14368209" y="8553427"/>
            <a:ext cx="9544903" cy="2408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2500">
                <a:solidFill>
                  <a:srgbClr val="0A0A23"/>
                </a:solidFill>
                <a:latin typeface="Helvetica"/>
                <a:ea typeface="Helvetica"/>
                <a:cs typeface="Helvetica"/>
                <a:sym typeface="Helvetica"/>
              </a:defRPr>
            </a:pPr>
            <a:r>
              <a:t>In our example, we added just one new file to our new project and we have another untracked file. When we use the </a:t>
            </a:r>
            <a:r>
              <a:rPr>
                <a:latin typeface="Courier"/>
                <a:ea typeface="Courier"/>
                <a:cs typeface="Courier"/>
                <a:sym typeface="Courier"/>
              </a:rPr>
              <a:t>git status</a:t>
            </a:r>
            <a:r>
              <a:t> command, Git tells us that we have an untracked file in our working directory and that we need to use the </a:t>
            </a:r>
            <a:r>
              <a:rPr>
                <a:latin typeface="Courier"/>
                <a:ea typeface="Courier"/>
                <a:cs typeface="Courier"/>
                <a:sym typeface="Courier"/>
              </a:rPr>
              <a:t>git add</a:t>
            </a:r>
            <a:r>
              <a:t> command to include it in what will be committed. Which takes us to step 2.</a:t>
            </a:r>
          </a:p>
        </p:txBody>
      </p:sp>
      <p:pic>
        <p:nvPicPr>
          <p:cNvPr id="175" name="areas.png" descr="areas.png"/>
          <p:cNvPicPr>
            <a:picLocks noChangeAspect="1"/>
          </p:cNvPicPr>
          <p:nvPr/>
        </p:nvPicPr>
        <p:blipFill>
          <a:blip r:embed="rId3"/>
          <a:stretch>
            <a:fillRect/>
          </a:stretch>
        </p:blipFill>
        <p:spPr>
          <a:xfrm>
            <a:off x="11515414" y="1485707"/>
            <a:ext cx="11252416" cy="4546105"/>
          </a:xfrm>
          <a:prstGeom prst="rect">
            <a:avLst/>
          </a:prstGeom>
          <a:ln w="12700">
            <a:miter lim="400000"/>
          </a:ln>
        </p:spPr>
      </p:pic>
      <p:sp>
        <p:nvSpPr>
          <p:cNvPr id="176" name="Our file is in the working directory"/>
          <p:cNvSpPr txBox="1"/>
          <p:nvPr/>
        </p:nvSpPr>
        <p:spPr>
          <a:xfrm>
            <a:off x="15759455" y="6196394"/>
            <a:ext cx="3418642"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1760">
                <a:solidFill>
                  <a:srgbClr val="0A0A23"/>
                </a:solidFill>
                <a:latin typeface="Helvetica"/>
                <a:ea typeface="Helvetica"/>
                <a:cs typeface="Helvetica"/>
                <a:sym typeface="Helvetica"/>
              </a:defRPr>
            </a:lvl1pPr>
          </a:lstStyle>
          <a:p>
            <a:r>
              <a:t>Our file is in the working directory</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tep 2 — Add Files to the Staging Area"/>
          <p:cNvSpPr txBox="1">
            <a:spLocks noGrp="1"/>
          </p:cNvSpPr>
          <p:nvPr>
            <p:ph type="title"/>
          </p:nvPr>
        </p:nvSpPr>
        <p:spPr>
          <a:prstGeom prst="rect">
            <a:avLst/>
          </a:prstGeom>
        </p:spPr>
        <p:txBody>
          <a:bodyPr/>
          <a:lstStyle>
            <a:lvl1pPr defTabSz="1633687">
              <a:lnSpc>
                <a:spcPct val="90000"/>
              </a:lnSpc>
              <a:spcBef>
                <a:spcPts val="3000"/>
              </a:spcBef>
              <a:defRPr sz="3216" spc="0"/>
            </a:lvl1pPr>
          </a:lstStyle>
          <a:p>
            <a:r>
              <a:t>Step 2 — Add Files to the Staging Area</a:t>
            </a:r>
          </a:p>
        </p:txBody>
      </p:sp>
      <p:sp>
        <p:nvSpPr>
          <p:cNvPr id="179" name="- We can use the git add command in order to add new or updated files to the staging area. If we decide we don’t want to include some of the files we changed in our next commit then we simply make sure not to add those particular files to the staging are"/>
          <p:cNvSpPr txBox="1">
            <a:spLocks noGrp="1"/>
          </p:cNvSpPr>
          <p:nvPr>
            <p:ph type="body" sz="quarter" idx="1"/>
          </p:nvPr>
        </p:nvSpPr>
        <p:spPr>
          <a:xfrm>
            <a:off x="1129780" y="2496743"/>
            <a:ext cx="11310095" cy="4566405"/>
          </a:xfrm>
          <a:prstGeom prst="rect">
            <a:avLst/>
          </a:prstGeom>
        </p:spPr>
        <p:txBody>
          <a:bodyPr/>
          <a:lstStyle/>
          <a:p>
            <a:pPr marL="0" indent="0">
              <a:buSzTx/>
              <a:buNone/>
              <a:defRPr sz="2500"/>
            </a:pPr>
            <a:r>
              <a:t>- We can use the </a:t>
            </a:r>
            <a:r>
              <a:rPr>
                <a:latin typeface="Courier"/>
                <a:ea typeface="Courier"/>
                <a:cs typeface="Courier"/>
                <a:sym typeface="Courier"/>
              </a:rPr>
              <a:t>git add</a:t>
            </a:r>
            <a:r>
              <a:t> command in order to add new or updated files to the staging area. If we decide we don’t want to include some of the files we changed in our next commit then we simply make sure not to add those particular files to the staging area.</a:t>
            </a:r>
          </a:p>
        </p:txBody>
      </p:sp>
      <p:pic>
        <p:nvPicPr>
          <p:cNvPr id="180" name="git add staging.png" descr="git add staging.png"/>
          <p:cNvPicPr>
            <a:picLocks noChangeAspect="1"/>
          </p:cNvPicPr>
          <p:nvPr/>
        </p:nvPicPr>
        <p:blipFill>
          <a:blip r:embed="rId2"/>
          <a:stretch>
            <a:fillRect/>
          </a:stretch>
        </p:blipFill>
        <p:spPr>
          <a:xfrm>
            <a:off x="1498998" y="7730996"/>
            <a:ext cx="10915809" cy="5342597"/>
          </a:xfrm>
          <a:prstGeom prst="rect">
            <a:avLst/>
          </a:prstGeom>
          <a:ln w="12700">
            <a:miter lim="400000"/>
          </a:ln>
        </p:spPr>
      </p:pic>
      <p:pic>
        <p:nvPicPr>
          <p:cNvPr id="181" name="staging area.png" descr="staging area.png"/>
          <p:cNvPicPr>
            <a:picLocks noChangeAspect="1"/>
          </p:cNvPicPr>
          <p:nvPr/>
        </p:nvPicPr>
        <p:blipFill>
          <a:blip r:embed="rId3"/>
          <a:stretch>
            <a:fillRect/>
          </a:stretch>
        </p:blipFill>
        <p:spPr>
          <a:xfrm>
            <a:off x="13747829" y="1929216"/>
            <a:ext cx="9370208" cy="4344846"/>
          </a:xfrm>
          <a:prstGeom prst="rect">
            <a:avLst/>
          </a:prstGeom>
          <a:ln w="12700">
            <a:miter lim="400000"/>
          </a:ln>
        </p:spPr>
      </p:pic>
      <p:sp>
        <p:nvSpPr>
          <p:cNvPr id="182" name="In our example, we add the index.html file in our project to the staging area using the git add command and passing in the name of the file. Then if we use the git status command we will see that Git will tell us that we have added our file to the stagin"/>
          <p:cNvSpPr txBox="1"/>
          <p:nvPr/>
        </p:nvSpPr>
        <p:spPr>
          <a:xfrm>
            <a:off x="12926514" y="9187262"/>
            <a:ext cx="11012838" cy="1523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90000"/>
              </a:lnSpc>
              <a:spcBef>
                <a:spcPts val="4500"/>
              </a:spcBef>
              <a:defRPr sz="2500">
                <a:solidFill>
                  <a:srgbClr val="000000"/>
                </a:solidFill>
              </a:defRPr>
            </a:pPr>
            <a:r>
              <a:t>In our example, we add the index.html file in our project to the staging area using the </a:t>
            </a:r>
            <a:r>
              <a:rPr>
                <a:latin typeface="Courier"/>
                <a:ea typeface="Courier"/>
                <a:cs typeface="Courier"/>
                <a:sym typeface="Courier"/>
              </a:rPr>
              <a:t>git add</a:t>
            </a:r>
            <a:r>
              <a:t> command and passing in the name of the file. Then if we use the </a:t>
            </a:r>
            <a:r>
              <a:rPr>
                <a:latin typeface="Courier"/>
                <a:ea typeface="Courier"/>
                <a:cs typeface="Courier"/>
                <a:sym typeface="Courier"/>
              </a:rPr>
              <a:t>git status</a:t>
            </a:r>
            <a:r>
              <a:t> command we will see that Git will tell us that we have added our file to the staging area.</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tep 3 — Make the Commit"/>
          <p:cNvSpPr txBox="1">
            <a:spLocks noGrp="1"/>
          </p:cNvSpPr>
          <p:nvPr>
            <p:ph type="title"/>
          </p:nvPr>
        </p:nvSpPr>
        <p:spPr>
          <a:prstGeom prst="rect">
            <a:avLst/>
          </a:prstGeom>
        </p:spPr>
        <p:txBody>
          <a:bodyPr/>
          <a:lstStyle>
            <a:lvl1pPr defTabSz="1633687">
              <a:lnSpc>
                <a:spcPct val="90000"/>
              </a:lnSpc>
              <a:spcBef>
                <a:spcPts val="3000"/>
              </a:spcBef>
              <a:defRPr sz="3216" spc="0"/>
            </a:lvl1pPr>
          </a:lstStyle>
          <a:p>
            <a:r>
              <a:t>Step 3 — Make the Commit</a:t>
            </a:r>
          </a:p>
        </p:txBody>
      </p:sp>
      <p:sp>
        <p:nvSpPr>
          <p:cNvPr id="185" name="Finally, to make the commit we use the git commit command with -m option and pass in a commit message, for example git commit -m &quot;This is the first commit&quot;."/>
          <p:cNvSpPr txBox="1">
            <a:spLocks noGrp="1"/>
          </p:cNvSpPr>
          <p:nvPr>
            <p:ph type="body" idx="21"/>
          </p:nvPr>
        </p:nvSpPr>
        <p:spPr>
          <a:xfrm>
            <a:off x="1206500" y="2355185"/>
            <a:ext cx="11375319" cy="179937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defTabSz="2438338">
              <a:lnSpc>
                <a:spcPct val="90000"/>
              </a:lnSpc>
              <a:spcBef>
                <a:spcPts val="4500"/>
              </a:spcBef>
              <a:defRPr sz="2500" b="0"/>
            </a:pPr>
            <a:r>
              <a:t>Finally, to make the commit we use the </a:t>
            </a:r>
            <a:r>
              <a:rPr>
                <a:latin typeface="Courier"/>
                <a:ea typeface="Courier"/>
                <a:cs typeface="Courier"/>
                <a:sym typeface="Courier"/>
              </a:rPr>
              <a:t>git commit</a:t>
            </a:r>
            <a:r>
              <a:t> command with </a:t>
            </a:r>
            <a:r>
              <a:rPr>
                <a:latin typeface="Courier"/>
                <a:ea typeface="Courier"/>
                <a:cs typeface="Courier"/>
                <a:sym typeface="Courier"/>
              </a:rPr>
              <a:t>-m</a:t>
            </a:r>
            <a:r>
              <a:t> option and pass in a commit message, for example </a:t>
            </a:r>
            <a:r>
              <a:rPr>
                <a:latin typeface="Courier"/>
                <a:ea typeface="Courier"/>
                <a:cs typeface="Courier"/>
                <a:sym typeface="Courier"/>
              </a:rPr>
              <a:t>git commit -m "This is the first commit"</a:t>
            </a:r>
            <a:r>
              <a:t>.</a:t>
            </a:r>
          </a:p>
        </p:txBody>
      </p:sp>
      <p:pic>
        <p:nvPicPr>
          <p:cNvPr id="186" name="commit.png" descr="commit.png"/>
          <p:cNvPicPr>
            <a:picLocks noChangeAspect="1"/>
          </p:cNvPicPr>
          <p:nvPr/>
        </p:nvPicPr>
        <p:blipFill>
          <a:blip r:embed="rId2"/>
          <a:stretch>
            <a:fillRect/>
          </a:stretch>
        </p:blipFill>
        <p:spPr>
          <a:xfrm>
            <a:off x="13797074" y="1796650"/>
            <a:ext cx="9775581" cy="5035379"/>
          </a:xfrm>
          <a:prstGeom prst="rect">
            <a:avLst/>
          </a:prstGeom>
          <a:ln w="12700">
            <a:miter lim="400000"/>
          </a:ln>
        </p:spPr>
      </p:pic>
      <p:sp>
        <p:nvSpPr>
          <p:cNvPr id="187" name="We can then use the git log command in order to list all the commits we have in our project in reverse chronological order. In our example we only have one commit."/>
          <p:cNvSpPr txBox="1"/>
          <p:nvPr/>
        </p:nvSpPr>
        <p:spPr>
          <a:xfrm>
            <a:off x="11950469" y="9349072"/>
            <a:ext cx="12366181" cy="8269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90000"/>
              </a:lnSpc>
              <a:spcBef>
                <a:spcPts val="4500"/>
              </a:spcBef>
              <a:defRPr sz="2500">
                <a:solidFill>
                  <a:srgbClr val="000000"/>
                </a:solidFill>
              </a:defRPr>
            </a:pPr>
            <a:r>
              <a:t>We can then use the </a:t>
            </a:r>
            <a:r>
              <a:rPr>
                <a:latin typeface="Courier"/>
                <a:ea typeface="Courier"/>
                <a:cs typeface="Courier"/>
                <a:sym typeface="Courier"/>
              </a:rPr>
              <a:t>git log</a:t>
            </a:r>
            <a:r>
              <a:t> command in order to list all the commits we have in our project in reverse chronological order. In our example we only have one commit.</a:t>
            </a:r>
          </a:p>
        </p:txBody>
      </p:sp>
      <p:pic>
        <p:nvPicPr>
          <p:cNvPr id="188" name="commit history.png" descr="commit history.png"/>
          <p:cNvPicPr>
            <a:picLocks noChangeAspect="1"/>
          </p:cNvPicPr>
          <p:nvPr/>
        </p:nvPicPr>
        <p:blipFill>
          <a:blip r:embed="rId3"/>
          <a:stretch>
            <a:fillRect/>
          </a:stretch>
        </p:blipFill>
        <p:spPr>
          <a:xfrm>
            <a:off x="627250" y="7817798"/>
            <a:ext cx="11042752" cy="5238033"/>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What is a Git Merge?"/>
          <p:cNvSpPr txBox="1">
            <a:spLocks noGrp="1"/>
          </p:cNvSpPr>
          <p:nvPr>
            <p:ph type="title"/>
          </p:nvPr>
        </p:nvSpPr>
        <p:spPr>
          <a:prstGeom prst="rect">
            <a:avLst/>
          </a:prstGeom>
        </p:spPr>
        <p:txBody>
          <a:bodyPr/>
          <a:lstStyle>
            <a:lvl1pPr>
              <a:defRPr sz="4800" spc="-96"/>
            </a:lvl1pPr>
          </a:lstStyle>
          <a:p>
            <a:r>
              <a:t>What is a Git Merge?</a:t>
            </a:r>
          </a:p>
        </p:txBody>
      </p:sp>
      <p:sp>
        <p:nvSpPr>
          <p:cNvPr id="191" name="Sometimes multiple developers are working on the same line of code, and when they try to  merge the changes, conflicts arise.…"/>
          <p:cNvSpPr txBox="1">
            <a:spLocks noGrp="1"/>
          </p:cNvSpPr>
          <p:nvPr>
            <p:ph type="body" idx="1"/>
          </p:nvPr>
        </p:nvSpPr>
        <p:spPr>
          <a:xfrm>
            <a:off x="1066178" y="2650116"/>
            <a:ext cx="21749448" cy="10619285"/>
          </a:xfrm>
          <a:prstGeom prst="rect">
            <a:avLst/>
          </a:prstGeom>
        </p:spPr>
        <p:txBody>
          <a:bodyPr/>
          <a:lstStyle/>
          <a:p>
            <a:pPr defTabSz="2438338">
              <a:lnSpc>
                <a:spcPct val="90000"/>
              </a:lnSpc>
              <a:spcBef>
                <a:spcPts val="4500"/>
              </a:spcBef>
              <a:defRPr sz="2500" spc="0"/>
            </a:pPr>
            <a:r>
              <a:t>Sometimes multiple developers are working on the same line of code, and when they try to </a:t>
            </a:r>
            <a:br/>
            <a:r>
              <a:t>merge the changes, conflicts arise. </a:t>
            </a:r>
          </a:p>
          <a:p>
            <a:pPr defTabSz="2438338">
              <a:lnSpc>
                <a:spcPct val="90000"/>
              </a:lnSpc>
              <a:spcBef>
                <a:spcPts val="4500"/>
              </a:spcBef>
              <a:defRPr sz="4800" b="1" spc="0"/>
            </a:pPr>
            <a:r>
              <a:t>Merge types</a:t>
            </a:r>
          </a:p>
        </p:txBody>
      </p:sp>
      <p:pic>
        <p:nvPicPr>
          <p:cNvPr id="192" name="git merge conflict.png" descr="git merge conflict.png"/>
          <p:cNvPicPr>
            <a:picLocks noChangeAspect="1"/>
          </p:cNvPicPr>
          <p:nvPr/>
        </p:nvPicPr>
        <p:blipFill>
          <a:blip r:embed="rId2"/>
          <a:stretch>
            <a:fillRect/>
          </a:stretch>
        </p:blipFill>
        <p:spPr>
          <a:xfrm>
            <a:off x="16134196" y="2697071"/>
            <a:ext cx="6633033" cy="3683958"/>
          </a:xfrm>
          <a:prstGeom prst="rect">
            <a:avLst/>
          </a:prstGeom>
          <a:ln w="12700">
            <a:miter lim="400000"/>
          </a:ln>
        </p:spPr>
      </p:pic>
      <p:pic>
        <p:nvPicPr>
          <p:cNvPr id="193" name="ff merge.png" descr="ff merge.png"/>
          <p:cNvPicPr>
            <a:picLocks noChangeAspect="1"/>
          </p:cNvPicPr>
          <p:nvPr/>
        </p:nvPicPr>
        <p:blipFill>
          <a:blip r:embed="rId3"/>
          <a:stretch>
            <a:fillRect/>
          </a:stretch>
        </p:blipFill>
        <p:spPr>
          <a:xfrm>
            <a:off x="1097325" y="4879012"/>
            <a:ext cx="5627544" cy="2600314"/>
          </a:xfrm>
          <a:prstGeom prst="rect">
            <a:avLst/>
          </a:prstGeom>
          <a:ln w="12700">
            <a:miter lim="400000"/>
          </a:ln>
        </p:spPr>
      </p:pic>
      <p:pic>
        <p:nvPicPr>
          <p:cNvPr id="194" name="no ff merge.png" descr="no ff merge.png"/>
          <p:cNvPicPr>
            <a:picLocks noChangeAspect="1"/>
          </p:cNvPicPr>
          <p:nvPr/>
        </p:nvPicPr>
        <p:blipFill>
          <a:blip r:embed="rId4"/>
          <a:stretch>
            <a:fillRect/>
          </a:stretch>
        </p:blipFill>
        <p:spPr>
          <a:xfrm>
            <a:off x="1138512" y="7809193"/>
            <a:ext cx="5627544" cy="2606526"/>
          </a:xfrm>
          <a:prstGeom prst="rect">
            <a:avLst/>
          </a:prstGeom>
          <a:ln w="12700">
            <a:miter lim="400000"/>
          </a:ln>
        </p:spPr>
      </p:pic>
      <p:pic>
        <p:nvPicPr>
          <p:cNvPr id="195" name="rebase.png" descr="rebase.png"/>
          <p:cNvPicPr>
            <a:picLocks noChangeAspect="1"/>
          </p:cNvPicPr>
          <p:nvPr/>
        </p:nvPicPr>
        <p:blipFill>
          <a:blip r:embed="rId5"/>
          <a:stretch>
            <a:fillRect/>
          </a:stretch>
        </p:blipFill>
        <p:spPr>
          <a:xfrm>
            <a:off x="1065332" y="10489996"/>
            <a:ext cx="5773904" cy="2644352"/>
          </a:xfrm>
          <a:prstGeom prst="rect">
            <a:avLst/>
          </a:prstGeom>
          <a:ln w="12700">
            <a:miter lim="400000"/>
          </a:ln>
        </p:spPr>
      </p:pic>
      <p:sp>
        <p:nvSpPr>
          <p:cNvPr id="196" name="By default, Git merge uses fast-forward to integrate missing commits into the target branch.   For example, it is used to update the local branch from a remote server using the pull command. Fast-forward does not raise merge conflict issues as Git will n"/>
          <p:cNvSpPr txBox="1"/>
          <p:nvPr/>
        </p:nvSpPr>
        <p:spPr>
          <a:xfrm>
            <a:off x="7166875" y="4885839"/>
            <a:ext cx="7617506" cy="206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90000"/>
              </a:lnSpc>
              <a:spcBef>
                <a:spcPts val="4500"/>
              </a:spcBef>
              <a:defRPr sz="2000">
                <a:solidFill>
                  <a:srgbClr val="000000"/>
                </a:solidFill>
              </a:defRPr>
            </a:pPr>
            <a:r>
              <a:t>By default, Git merge uses </a:t>
            </a:r>
            <a:r>
              <a:rPr b="1"/>
              <a:t>fast-forward</a:t>
            </a:r>
            <a:r>
              <a:t> to integrate missing commits into the target branch. </a:t>
            </a:r>
            <a:br/>
            <a:br/>
            <a:r>
              <a:t>For example, it is used to update the local branch from a remote server using the pull command. Fast-forward does not raise merge conflict issues as Git will not apply it if the head of the target branch is missing in the source branch. </a:t>
            </a:r>
          </a:p>
        </p:txBody>
      </p:sp>
      <p:sp>
        <p:nvSpPr>
          <p:cNvPr id="197" name="A no-fast-forward merge is also called a three-way or true merge. It creates a new commit on a target branch by integrating changes in both the source and target branch. The changes are blended after the last common commit in both branches. In our case, "/>
          <p:cNvSpPr txBox="1"/>
          <p:nvPr/>
        </p:nvSpPr>
        <p:spPr>
          <a:xfrm>
            <a:off x="7166875" y="8071967"/>
            <a:ext cx="7617506" cy="233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90000"/>
              </a:lnSpc>
              <a:spcBef>
                <a:spcPts val="4500"/>
              </a:spcBef>
              <a:defRPr sz="2000">
                <a:solidFill>
                  <a:srgbClr val="000000"/>
                </a:solidFill>
              </a:defRPr>
            </a:pPr>
            <a:r>
              <a:t>A </a:t>
            </a:r>
            <a:r>
              <a:rPr b="1"/>
              <a:t>no-fast-forward merge</a:t>
            </a:r>
            <a:r>
              <a:t> is also called a three-way or true merge. It creates a new commit on a target branch by integrating changes in both the source and target branch. The changes are blended after the last common commit in both branches. In our case, it is after the C. </a:t>
            </a:r>
            <a:br/>
            <a:br/>
            <a:r>
              <a:t>This type of merge will prompt Git merge conflict if the source branch is in dispute with the target branch.</a:t>
            </a:r>
          </a:p>
        </p:txBody>
      </p:sp>
      <p:sp>
        <p:nvSpPr>
          <p:cNvPr id="198" name="Git rebase is a bit different from other types. It changes the sequence of target branch commit history. The rebase integrates the source branch in such a way that the target branch contains all the changes from the source branch, followed by all target "/>
          <p:cNvSpPr txBox="1"/>
          <p:nvPr/>
        </p:nvSpPr>
        <p:spPr>
          <a:xfrm>
            <a:off x="7166875" y="11271987"/>
            <a:ext cx="7617506" cy="15108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90000"/>
              </a:lnSpc>
              <a:spcBef>
                <a:spcPts val="4500"/>
              </a:spcBef>
              <a:defRPr sz="2000">
                <a:solidFill>
                  <a:srgbClr val="000000"/>
                </a:solidFill>
              </a:defRPr>
            </a:pPr>
            <a:r>
              <a:rPr b="1"/>
              <a:t>Git rebase</a:t>
            </a:r>
            <a:r>
              <a:t> is a bit different from other types. It changes the sequence of target branch commit history. The rebase integrates the source branch in such a way that the target branch contains all the changes from the source branch, followed by all target branch commits after the last common commit. </a:t>
            </a:r>
          </a:p>
        </p:txBody>
      </p:sp>
    </p:spTree>
  </p:cSld>
  <p:clrMapOvr>
    <a:masterClrMapping/>
  </p:clrMapOvr>
  <p:transition spd="med"/>
</p:sld>
</file>

<file path=ppt/theme/theme1.xml><?xml version="1.0" encoding="utf-8"?>
<a:theme xmlns:a="http://schemas.openxmlformats.org/drawingml/2006/main"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1935</Words>
  <Application>Microsoft Office PowerPoint</Application>
  <PresentationFormat>Custom</PresentationFormat>
  <Paragraphs>78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 Unicode MS</vt:lpstr>
      <vt:lpstr>Courier</vt:lpstr>
      <vt:lpstr>Helvetica</vt:lpstr>
      <vt:lpstr>Helvetica Neue</vt:lpstr>
      <vt:lpstr>Helvetica Neue Medium</vt:lpstr>
      <vt:lpstr>Monaco</vt:lpstr>
      <vt:lpstr>Times-Roman</vt:lpstr>
      <vt:lpstr>33_DynamicLight</vt:lpstr>
      <vt:lpstr>GIT AND GITHUB</vt:lpstr>
      <vt:lpstr>Git is a version control system used for tracking changes in computer files. It is generally used for source code management in software development. Git is used to tracking changes in the source code The distributed version control tool is used for source code management It allows multiple developers to work together It supports non-linear development through its thousands of parallel branches </vt:lpstr>
      <vt:lpstr>Why do we use version control?</vt:lpstr>
      <vt:lpstr>Git Workflow The Git workflow is divided into three states: Working directory - Modify files in your working directory Staging area (Index) - Stage the files and add snapshots of them to your staging area Git directory (Repository) - Perform a commit that stores the snapshots permanently to your Git directory. Checkout any existing version, make changes, stage them and commit. </vt:lpstr>
      <vt:lpstr>What is a Git Repository?</vt:lpstr>
      <vt:lpstr>PowerPoint Presentation</vt:lpstr>
      <vt:lpstr>Step 2 — Add Files to the Staging Area</vt:lpstr>
      <vt:lpstr>Step 3 — Make the Commit</vt:lpstr>
      <vt:lpstr>What is a Git Merge?</vt:lpstr>
      <vt:lpstr>Creating a merge conflict</vt:lpstr>
      <vt:lpstr>How to identify merge conflicts</vt:lpstr>
      <vt:lpstr>PowerPoint Presentation</vt:lpstr>
      <vt:lpstr>How it GIT different from Subversion(SVN)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cp:lastModifiedBy>Amol Bawane</cp:lastModifiedBy>
  <cp:revision>1</cp:revision>
  <dcterms:modified xsi:type="dcterms:W3CDTF">2022-11-01T11:35:25Z</dcterms:modified>
</cp:coreProperties>
</file>