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B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60" d="100"/>
          <a:sy n="60" d="100"/>
        </p:scale>
        <p:origin x="60" y="1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152D06-3F90-4A5F-9701-4FB19BCA93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404E7A8-E356-4112-91BE-1CB31035EE65}">
      <dgm:prSet phldrT="[文本]"/>
      <dgm:spPr/>
      <dgm:t>
        <a:bodyPr/>
        <a:lstStyle/>
        <a:p>
          <a:r>
            <a:rPr lang="en-US" altLang="zh-CN" dirty="0"/>
            <a:t>HDFS Application Background</a:t>
          </a:r>
          <a:endParaRPr lang="zh-CN" altLang="en-US" dirty="0"/>
        </a:p>
      </dgm:t>
    </dgm:pt>
    <dgm:pt modelId="{E9F29015-687A-4018-AE27-03291FF2DB04}" type="parTrans" cxnId="{004E5885-D0B6-474A-B78C-8B32B9D97C7E}">
      <dgm:prSet/>
      <dgm:spPr/>
      <dgm:t>
        <a:bodyPr/>
        <a:lstStyle/>
        <a:p>
          <a:endParaRPr lang="zh-CN" altLang="en-US"/>
        </a:p>
      </dgm:t>
    </dgm:pt>
    <dgm:pt modelId="{D478EF63-12D1-4286-BCE2-9F53F6C44689}" type="sibTrans" cxnId="{004E5885-D0B6-474A-B78C-8B32B9D97C7E}">
      <dgm:prSet/>
      <dgm:spPr/>
      <dgm:t>
        <a:bodyPr/>
        <a:lstStyle/>
        <a:p>
          <a:endParaRPr lang="zh-CN" altLang="en-US"/>
        </a:p>
      </dgm:t>
    </dgm:pt>
    <dgm:pt modelId="{C7F85A89-3011-44B1-A96E-C7463912712B}">
      <dgm:prSet phldrT="[文本]"/>
      <dgm:spPr/>
      <dgm:t>
        <a:bodyPr/>
        <a:lstStyle/>
        <a:p>
          <a:r>
            <a:rPr lang="en-US" altLang="zh-CN" dirty="0"/>
            <a:t>How HDFS works for reading and write?</a:t>
          </a:r>
          <a:endParaRPr lang="zh-CN" altLang="en-US" dirty="0"/>
        </a:p>
      </dgm:t>
    </dgm:pt>
    <dgm:pt modelId="{2CF1F971-27C8-4E93-97EE-D465E69A74EA}" type="parTrans" cxnId="{84000909-3442-43EF-9497-FA2A33E23028}">
      <dgm:prSet/>
      <dgm:spPr/>
      <dgm:t>
        <a:bodyPr/>
        <a:lstStyle/>
        <a:p>
          <a:endParaRPr lang="zh-CN" altLang="en-US"/>
        </a:p>
      </dgm:t>
    </dgm:pt>
    <dgm:pt modelId="{23CF77A6-DDBF-47A3-8161-1F0C703CBE5D}" type="sibTrans" cxnId="{84000909-3442-43EF-9497-FA2A33E23028}">
      <dgm:prSet/>
      <dgm:spPr/>
      <dgm:t>
        <a:bodyPr/>
        <a:lstStyle/>
        <a:p>
          <a:endParaRPr lang="zh-CN" altLang="en-US"/>
        </a:p>
      </dgm:t>
    </dgm:pt>
    <dgm:pt modelId="{DB2F61F1-7A99-462B-839C-A008F9C8C8DB}">
      <dgm:prSet phldrT="[文本]"/>
      <dgm:spPr/>
      <dgm:t>
        <a:bodyPr/>
        <a:lstStyle/>
        <a:p>
          <a:r>
            <a:rPr lang="en-US" altLang="zh-CN" dirty="0"/>
            <a:t>SSD Improvement Techniques</a:t>
          </a:r>
          <a:endParaRPr lang="zh-CN" altLang="en-US" dirty="0"/>
        </a:p>
      </dgm:t>
    </dgm:pt>
    <dgm:pt modelId="{5AB1D3DC-9EC0-4F26-A2AB-0EEF55062029}" type="parTrans" cxnId="{77264977-C412-4323-8C7D-77261A53D726}">
      <dgm:prSet/>
      <dgm:spPr/>
      <dgm:t>
        <a:bodyPr/>
        <a:lstStyle/>
        <a:p>
          <a:endParaRPr lang="zh-CN" altLang="en-US"/>
        </a:p>
      </dgm:t>
    </dgm:pt>
    <dgm:pt modelId="{7891CAA3-B79B-44B4-A8F3-221C732CB1E6}" type="sibTrans" cxnId="{77264977-C412-4323-8C7D-77261A53D726}">
      <dgm:prSet/>
      <dgm:spPr/>
      <dgm:t>
        <a:bodyPr/>
        <a:lstStyle/>
        <a:p>
          <a:endParaRPr lang="zh-CN" altLang="en-US"/>
        </a:p>
      </dgm:t>
    </dgm:pt>
    <dgm:pt modelId="{699DC4E9-F29F-4BE8-914C-D7EC932BD8E4}">
      <dgm:prSet phldrT="[文本]"/>
      <dgm:spPr/>
      <dgm:t>
        <a:bodyPr/>
        <a:lstStyle/>
        <a:p>
          <a:r>
            <a:rPr lang="en-US" altLang="zh-CN" dirty="0"/>
            <a:t>Technique1: Pre-load SSD Cache</a:t>
          </a:r>
          <a:endParaRPr lang="zh-CN" altLang="en-US" dirty="0"/>
        </a:p>
      </dgm:t>
    </dgm:pt>
    <dgm:pt modelId="{AA4AE321-4446-435E-B109-60B93469BE86}" type="parTrans" cxnId="{8BE92C15-5E11-492E-BD14-91407677B716}">
      <dgm:prSet/>
      <dgm:spPr/>
      <dgm:t>
        <a:bodyPr/>
        <a:lstStyle/>
        <a:p>
          <a:endParaRPr lang="zh-CN" altLang="en-US"/>
        </a:p>
      </dgm:t>
    </dgm:pt>
    <dgm:pt modelId="{5C96C2AD-361A-431F-AF47-923EB0BF5D4E}" type="sibTrans" cxnId="{8BE92C15-5E11-492E-BD14-91407677B716}">
      <dgm:prSet/>
      <dgm:spPr/>
      <dgm:t>
        <a:bodyPr/>
        <a:lstStyle/>
        <a:p>
          <a:endParaRPr lang="zh-CN" altLang="en-US"/>
        </a:p>
      </dgm:t>
    </dgm:pt>
    <dgm:pt modelId="{F1EE7FDB-721E-4BB4-9635-7AF7CF179C2C}">
      <dgm:prSet phldrT="[文本]"/>
      <dgm:spPr/>
      <dgm:t>
        <a:bodyPr/>
        <a:lstStyle/>
        <a:p>
          <a:r>
            <a:rPr lang="en-US" altLang="zh-CN" dirty="0"/>
            <a:t>The benchmark: DFSIO, </a:t>
          </a:r>
          <a:r>
            <a:rPr lang="en-US" altLang="zh-CN" dirty="0" err="1"/>
            <a:t>TeraSort</a:t>
          </a:r>
          <a:endParaRPr lang="zh-CN" altLang="en-US" dirty="0"/>
        </a:p>
      </dgm:t>
    </dgm:pt>
    <dgm:pt modelId="{A3F87C8D-B94A-4678-BF54-D73704A80BA5}" type="parTrans" cxnId="{C7CDB9FA-E026-4F8C-B731-85D8EC373B2A}">
      <dgm:prSet/>
      <dgm:spPr/>
      <dgm:t>
        <a:bodyPr/>
        <a:lstStyle/>
        <a:p>
          <a:endParaRPr lang="zh-CN" altLang="en-US"/>
        </a:p>
      </dgm:t>
    </dgm:pt>
    <dgm:pt modelId="{0788D2F5-0892-48FB-870D-AB8BF41DF0EF}" type="sibTrans" cxnId="{C7CDB9FA-E026-4F8C-B731-85D8EC373B2A}">
      <dgm:prSet/>
      <dgm:spPr/>
      <dgm:t>
        <a:bodyPr/>
        <a:lstStyle/>
        <a:p>
          <a:endParaRPr lang="zh-CN" altLang="en-US"/>
        </a:p>
      </dgm:t>
    </dgm:pt>
    <dgm:pt modelId="{63F2EE30-4780-45E7-B724-9CA1EF2024B7}">
      <dgm:prSet phldrT="[文本]"/>
      <dgm:spPr/>
      <dgm:t>
        <a:bodyPr/>
        <a:lstStyle/>
        <a:p>
          <a:r>
            <a:rPr lang="en-US" altLang="zh-CN" dirty="0"/>
            <a:t>Technique2: SSD as Storage Device</a:t>
          </a:r>
          <a:endParaRPr lang="zh-CN" altLang="en-US" dirty="0"/>
        </a:p>
      </dgm:t>
    </dgm:pt>
    <dgm:pt modelId="{94FBB57A-3E30-4C1C-B5DB-2C1B4F709BC4}" type="parTrans" cxnId="{6A868166-6190-485E-AA3D-EEFE8515B5BE}">
      <dgm:prSet/>
      <dgm:spPr/>
      <dgm:t>
        <a:bodyPr/>
        <a:lstStyle/>
        <a:p>
          <a:endParaRPr lang="zh-CN" altLang="en-US"/>
        </a:p>
      </dgm:t>
    </dgm:pt>
    <dgm:pt modelId="{944505BA-2AC1-4BB6-81B0-CD3D3DF30F7C}" type="sibTrans" cxnId="{6A868166-6190-485E-AA3D-EEFE8515B5BE}">
      <dgm:prSet/>
      <dgm:spPr/>
      <dgm:t>
        <a:bodyPr/>
        <a:lstStyle/>
        <a:p>
          <a:endParaRPr lang="zh-CN" altLang="en-US"/>
        </a:p>
      </dgm:t>
    </dgm:pt>
    <dgm:pt modelId="{7C9366D6-EA5A-402E-81E2-1AD4AA196AC4}">
      <dgm:prSet phldrT="[文本]"/>
      <dgm:spPr/>
      <dgm:t>
        <a:bodyPr/>
        <a:lstStyle/>
        <a:p>
          <a:r>
            <a:rPr lang="en-US" altLang="zh-CN" dirty="0"/>
            <a:t>Technique3: Optimize FTL algorithm for SSD</a:t>
          </a:r>
          <a:endParaRPr lang="zh-CN" altLang="en-US" dirty="0"/>
        </a:p>
      </dgm:t>
    </dgm:pt>
    <dgm:pt modelId="{EAA977C4-19B9-455E-96C4-7920D0D8CAC7}" type="parTrans" cxnId="{2757F2E0-DC34-4C5A-BD65-676A61B53746}">
      <dgm:prSet/>
      <dgm:spPr/>
      <dgm:t>
        <a:bodyPr/>
        <a:lstStyle/>
        <a:p>
          <a:endParaRPr lang="zh-CN" altLang="en-US"/>
        </a:p>
      </dgm:t>
    </dgm:pt>
    <dgm:pt modelId="{11ADA2D3-2F46-48DC-B498-E7CBA1A797FD}" type="sibTrans" cxnId="{2757F2E0-DC34-4C5A-BD65-676A61B53746}">
      <dgm:prSet/>
      <dgm:spPr/>
      <dgm:t>
        <a:bodyPr/>
        <a:lstStyle/>
        <a:p>
          <a:endParaRPr lang="zh-CN" altLang="en-US"/>
        </a:p>
      </dgm:t>
    </dgm:pt>
    <dgm:pt modelId="{FA4BCDE2-16FE-4EE1-83CF-5B684B01CC6E}" type="pres">
      <dgm:prSet presAssocID="{BC152D06-3F90-4A5F-9701-4FB19BCA9389}" presName="linear" presStyleCnt="0">
        <dgm:presLayoutVars>
          <dgm:animLvl val="lvl"/>
          <dgm:resizeHandles val="exact"/>
        </dgm:presLayoutVars>
      </dgm:prSet>
      <dgm:spPr/>
    </dgm:pt>
    <dgm:pt modelId="{3CC4B56F-7B40-4441-8C18-66AF6864365B}" type="pres">
      <dgm:prSet presAssocID="{A404E7A8-E356-4112-91BE-1CB31035EE65}" presName="parentText" presStyleLbl="node1" presStyleIdx="0" presStyleCnt="2">
        <dgm:presLayoutVars>
          <dgm:chMax val="0"/>
          <dgm:bulletEnabled val="1"/>
        </dgm:presLayoutVars>
      </dgm:prSet>
      <dgm:spPr/>
    </dgm:pt>
    <dgm:pt modelId="{031EF69B-805F-49D6-BDD1-097D13674086}" type="pres">
      <dgm:prSet presAssocID="{A404E7A8-E356-4112-91BE-1CB31035EE65}" presName="childText" presStyleLbl="revTx" presStyleIdx="0" presStyleCnt="2">
        <dgm:presLayoutVars>
          <dgm:bulletEnabled val="1"/>
        </dgm:presLayoutVars>
      </dgm:prSet>
      <dgm:spPr/>
    </dgm:pt>
    <dgm:pt modelId="{1431FBE6-0A9C-4D17-872D-E745330FF1A1}" type="pres">
      <dgm:prSet presAssocID="{DB2F61F1-7A99-462B-839C-A008F9C8C8DB}" presName="parentText" presStyleLbl="node1" presStyleIdx="1" presStyleCnt="2">
        <dgm:presLayoutVars>
          <dgm:chMax val="0"/>
          <dgm:bulletEnabled val="1"/>
        </dgm:presLayoutVars>
      </dgm:prSet>
      <dgm:spPr/>
    </dgm:pt>
    <dgm:pt modelId="{378ACC3C-FDDD-435D-A1E8-A04D2FE8BA35}" type="pres">
      <dgm:prSet presAssocID="{DB2F61F1-7A99-462B-839C-A008F9C8C8DB}" presName="childText" presStyleLbl="revTx" presStyleIdx="1" presStyleCnt="2">
        <dgm:presLayoutVars>
          <dgm:bulletEnabled val="1"/>
        </dgm:presLayoutVars>
      </dgm:prSet>
      <dgm:spPr/>
    </dgm:pt>
  </dgm:ptLst>
  <dgm:cxnLst>
    <dgm:cxn modelId="{589C8E42-B1C3-405B-9AD9-8BFFB8E82FA4}" type="presOf" srcId="{699DC4E9-F29F-4BE8-914C-D7EC932BD8E4}" destId="{378ACC3C-FDDD-435D-A1E8-A04D2FE8BA35}" srcOrd="0" destOrd="0" presId="urn:microsoft.com/office/officeart/2005/8/layout/vList2"/>
    <dgm:cxn modelId="{A3F97D03-6B27-496B-912E-FD2A995B2666}" type="presOf" srcId="{A404E7A8-E356-4112-91BE-1CB31035EE65}" destId="{3CC4B56F-7B40-4441-8C18-66AF6864365B}" srcOrd="0" destOrd="0" presId="urn:microsoft.com/office/officeart/2005/8/layout/vList2"/>
    <dgm:cxn modelId="{6A868166-6190-485E-AA3D-EEFE8515B5BE}" srcId="{DB2F61F1-7A99-462B-839C-A008F9C8C8DB}" destId="{63F2EE30-4780-45E7-B724-9CA1EF2024B7}" srcOrd="1" destOrd="0" parTransId="{94FBB57A-3E30-4C1C-B5DB-2C1B4F709BC4}" sibTransId="{944505BA-2AC1-4BB6-81B0-CD3D3DF30F7C}"/>
    <dgm:cxn modelId="{6DF52439-BF7A-4E0A-BAE2-04AC280D662D}" type="presOf" srcId="{7C9366D6-EA5A-402E-81E2-1AD4AA196AC4}" destId="{378ACC3C-FDDD-435D-A1E8-A04D2FE8BA35}" srcOrd="0" destOrd="2" presId="urn:microsoft.com/office/officeart/2005/8/layout/vList2"/>
    <dgm:cxn modelId="{84000909-3442-43EF-9497-FA2A33E23028}" srcId="{A404E7A8-E356-4112-91BE-1CB31035EE65}" destId="{C7F85A89-3011-44B1-A96E-C7463912712B}" srcOrd="0" destOrd="0" parTransId="{2CF1F971-27C8-4E93-97EE-D465E69A74EA}" sibTransId="{23CF77A6-DDBF-47A3-8161-1F0C703CBE5D}"/>
    <dgm:cxn modelId="{004E5885-D0B6-474A-B78C-8B32B9D97C7E}" srcId="{BC152D06-3F90-4A5F-9701-4FB19BCA9389}" destId="{A404E7A8-E356-4112-91BE-1CB31035EE65}" srcOrd="0" destOrd="0" parTransId="{E9F29015-687A-4018-AE27-03291FF2DB04}" sibTransId="{D478EF63-12D1-4286-BCE2-9F53F6C44689}"/>
    <dgm:cxn modelId="{8BE92C15-5E11-492E-BD14-91407677B716}" srcId="{DB2F61F1-7A99-462B-839C-A008F9C8C8DB}" destId="{699DC4E9-F29F-4BE8-914C-D7EC932BD8E4}" srcOrd="0" destOrd="0" parTransId="{AA4AE321-4446-435E-B109-60B93469BE86}" sibTransId="{5C96C2AD-361A-431F-AF47-923EB0BF5D4E}"/>
    <dgm:cxn modelId="{C7CDB9FA-E026-4F8C-B731-85D8EC373B2A}" srcId="{A404E7A8-E356-4112-91BE-1CB31035EE65}" destId="{F1EE7FDB-721E-4BB4-9635-7AF7CF179C2C}" srcOrd="1" destOrd="0" parTransId="{A3F87C8D-B94A-4678-BF54-D73704A80BA5}" sibTransId="{0788D2F5-0892-48FB-870D-AB8BF41DF0EF}"/>
    <dgm:cxn modelId="{9873A849-5A1F-407B-BD71-A6549F203E11}" type="presOf" srcId="{C7F85A89-3011-44B1-A96E-C7463912712B}" destId="{031EF69B-805F-49D6-BDD1-097D13674086}" srcOrd="0" destOrd="0" presId="urn:microsoft.com/office/officeart/2005/8/layout/vList2"/>
    <dgm:cxn modelId="{2D28B28B-89C5-49A0-87C7-93181583CE39}" type="presOf" srcId="{F1EE7FDB-721E-4BB4-9635-7AF7CF179C2C}" destId="{031EF69B-805F-49D6-BDD1-097D13674086}" srcOrd="0" destOrd="1" presId="urn:microsoft.com/office/officeart/2005/8/layout/vList2"/>
    <dgm:cxn modelId="{F3A43FC1-71F8-4940-A1D0-1FEB6302D686}" type="presOf" srcId="{DB2F61F1-7A99-462B-839C-A008F9C8C8DB}" destId="{1431FBE6-0A9C-4D17-872D-E745330FF1A1}" srcOrd="0" destOrd="0" presId="urn:microsoft.com/office/officeart/2005/8/layout/vList2"/>
    <dgm:cxn modelId="{77264977-C412-4323-8C7D-77261A53D726}" srcId="{BC152D06-3F90-4A5F-9701-4FB19BCA9389}" destId="{DB2F61F1-7A99-462B-839C-A008F9C8C8DB}" srcOrd="1" destOrd="0" parTransId="{5AB1D3DC-9EC0-4F26-A2AB-0EEF55062029}" sibTransId="{7891CAA3-B79B-44B4-A8F3-221C732CB1E6}"/>
    <dgm:cxn modelId="{2757F2E0-DC34-4C5A-BD65-676A61B53746}" srcId="{DB2F61F1-7A99-462B-839C-A008F9C8C8DB}" destId="{7C9366D6-EA5A-402E-81E2-1AD4AA196AC4}" srcOrd="2" destOrd="0" parTransId="{EAA977C4-19B9-455E-96C4-7920D0D8CAC7}" sibTransId="{11ADA2D3-2F46-48DC-B498-E7CBA1A797FD}"/>
    <dgm:cxn modelId="{0BF792F3-2A9E-4117-81F1-9C34A5EAD0DF}" type="presOf" srcId="{63F2EE30-4780-45E7-B724-9CA1EF2024B7}" destId="{378ACC3C-FDDD-435D-A1E8-A04D2FE8BA35}" srcOrd="0" destOrd="1" presId="urn:microsoft.com/office/officeart/2005/8/layout/vList2"/>
    <dgm:cxn modelId="{A764C521-D93E-4DD5-8919-0D86EC06D0D0}" type="presOf" srcId="{BC152D06-3F90-4A5F-9701-4FB19BCA9389}" destId="{FA4BCDE2-16FE-4EE1-83CF-5B684B01CC6E}" srcOrd="0" destOrd="0" presId="urn:microsoft.com/office/officeart/2005/8/layout/vList2"/>
    <dgm:cxn modelId="{C3196065-6D94-45A9-BC77-5ED77061BC50}" type="presParOf" srcId="{FA4BCDE2-16FE-4EE1-83CF-5B684B01CC6E}" destId="{3CC4B56F-7B40-4441-8C18-66AF6864365B}" srcOrd="0" destOrd="0" presId="urn:microsoft.com/office/officeart/2005/8/layout/vList2"/>
    <dgm:cxn modelId="{FE2CDF8F-ADD0-43E3-A2A9-ED899D548FF2}" type="presParOf" srcId="{FA4BCDE2-16FE-4EE1-83CF-5B684B01CC6E}" destId="{031EF69B-805F-49D6-BDD1-097D13674086}" srcOrd="1" destOrd="0" presId="urn:microsoft.com/office/officeart/2005/8/layout/vList2"/>
    <dgm:cxn modelId="{A4AE5F63-CD0E-4049-9599-72EF5AD5E1D6}" type="presParOf" srcId="{FA4BCDE2-16FE-4EE1-83CF-5B684B01CC6E}" destId="{1431FBE6-0A9C-4D17-872D-E745330FF1A1}" srcOrd="2" destOrd="0" presId="urn:microsoft.com/office/officeart/2005/8/layout/vList2"/>
    <dgm:cxn modelId="{11C3EF9A-AC59-4916-9DF3-A3D07932F6AE}" type="presParOf" srcId="{FA4BCDE2-16FE-4EE1-83CF-5B684B01CC6E}" destId="{378ACC3C-FDDD-435D-A1E8-A04D2FE8BA3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4B56F-7B40-4441-8C18-66AF6864365B}">
      <dsp:nvSpPr>
        <dsp:cNvPr id="0" name=""/>
        <dsp:cNvSpPr/>
      </dsp:nvSpPr>
      <dsp:spPr>
        <a:xfrm>
          <a:off x="0" y="23712"/>
          <a:ext cx="8128000" cy="8634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altLang="zh-CN" sz="3600" kern="1200" dirty="0"/>
            <a:t>HDFS Application Background</a:t>
          </a:r>
          <a:endParaRPr lang="zh-CN" altLang="en-US" sz="3600" kern="1200" dirty="0"/>
        </a:p>
      </dsp:txBody>
      <dsp:txXfrm>
        <a:off x="42151" y="65863"/>
        <a:ext cx="8043698" cy="779158"/>
      </dsp:txXfrm>
    </dsp:sp>
    <dsp:sp modelId="{031EF69B-805F-49D6-BDD1-097D13674086}">
      <dsp:nvSpPr>
        <dsp:cNvPr id="0" name=""/>
        <dsp:cNvSpPr/>
      </dsp:nvSpPr>
      <dsp:spPr>
        <a:xfrm>
          <a:off x="0" y="887172"/>
          <a:ext cx="81280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altLang="zh-CN" sz="2800" kern="1200" dirty="0"/>
            <a:t>How HDFS works for reading and write?</a:t>
          </a:r>
          <a:endParaRPr lang="zh-CN" altLang="en-US" sz="2800" kern="1200" dirty="0"/>
        </a:p>
        <a:p>
          <a:pPr marL="285750" lvl="1" indent="-285750" algn="l" defTabSz="1244600">
            <a:lnSpc>
              <a:spcPct val="90000"/>
            </a:lnSpc>
            <a:spcBef>
              <a:spcPct val="0"/>
            </a:spcBef>
            <a:spcAft>
              <a:spcPct val="20000"/>
            </a:spcAft>
            <a:buChar char="•"/>
          </a:pPr>
          <a:r>
            <a:rPr lang="en-US" altLang="zh-CN" sz="2800" kern="1200" dirty="0"/>
            <a:t>The benchmark: DFSIO, </a:t>
          </a:r>
          <a:r>
            <a:rPr lang="en-US" altLang="zh-CN" sz="2800" kern="1200" dirty="0" err="1"/>
            <a:t>TeraSort</a:t>
          </a:r>
          <a:endParaRPr lang="zh-CN" altLang="en-US" sz="2800" kern="1200" dirty="0"/>
        </a:p>
      </dsp:txBody>
      <dsp:txXfrm>
        <a:off x="0" y="887172"/>
        <a:ext cx="8128000" cy="968760"/>
      </dsp:txXfrm>
    </dsp:sp>
    <dsp:sp modelId="{1431FBE6-0A9C-4D17-872D-E745330FF1A1}">
      <dsp:nvSpPr>
        <dsp:cNvPr id="0" name=""/>
        <dsp:cNvSpPr/>
      </dsp:nvSpPr>
      <dsp:spPr>
        <a:xfrm>
          <a:off x="0" y="1855932"/>
          <a:ext cx="8128000" cy="8634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altLang="zh-CN" sz="3600" kern="1200" dirty="0"/>
            <a:t>SSD Improvement Techniques</a:t>
          </a:r>
          <a:endParaRPr lang="zh-CN" altLang="en-US" sz="3600" kern="1200" dirty="0"/>
        </a:p>
      </dsp:txBody>
      <dsp:txXfrm>
        <a:off x="42151" y="1898083"/>
        <a:ext cx="8043698" cy="779158"/>
      </dsp:txXfrm>
    </dsp:sp>
    <dsp:sp modelId="{378ACC3C-FDDD-435D-A1E8-A04D2FE8BA35}">
      <dsp:nvSpPr>
        <dsp:cNvPr id="0" name=""/>
        <dsp:cNvSpPr/>
      </dsp:nvSpPr>
      <dsp:spPr>
        <a:xfrm>
          <a:off x="0" y="2719392"/>
          <a:ext cx="8128000"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altLang="zh-CN" sz="2800" kern="1200" dirty="0"/>
            <a:t>Technique1: Pre-load SSD Cache</a:t>
          </a:r>
          <a:endParaRPr lang="zh-CN" altLang="en-US" sz="2800" kern="1200" dirty="0"/>
        </a:p>
        <a:p>
          <a:pPr marL="285750" lvl="1" indent="-285750" algn="l" defTabSz="1244600">
            <a:lnSpc>
              <a:spcPct val="90000"/>
            </a:lnSpc>
            <a:spcBef>
              <a:spcPct val="0"/>
            </a:spcBef>
            <a:spcAft>
              <a:spcPct val="20000"/>
            </a:spcAft>
            <a:buChar char="•"/>
          </a:pPr>
          <a:r>
            <a:rPr lang="en-US" altLang="zh-CN" sz="2800" kern="1200" dirty="0"/>
            <a:t>Technique2: SSD as Storage Device</a:t>
          </a:r>
          <a:endParaRPr lang="zh-CN" altLang="en-US" sz="2800" kern="1200" dirty="0"/>
        </a:p>
        <a:p>
          <a:pPr marL="285750" lvl="1" indent="-285750" algn="l" defTabSz="1244600">
            <a:lnSpc>
              <a:spcPct val="90000"/>
            </a:lnSpc>
            <a:spcBef>
              <a:spcPct val="0"/>
            </a:spcBef>
            <a:spcAft>
              <a:spcPct val="20000"/>
            </a:spcAft>
            <a:buChar char="•"/>
          </a:pPr>
          <a:r>
            <a:rPr lang="en-US" altLang="zh-CN" sz="2800" kern="1200" dirty="0"/>
            <a:t>Technique3: Optimize FTL algorithm for SSD</a:t>
          </a:r>
          <a:endParaRPr lang="zh-CN" altLang="en-US" sz="2800" kern="1200" dirty="0"/>
        </a:p>
      </dsp:txBody>
      <dsp:txXfrm>
        <a:off x="0" y="2719392"/>
        <a:ext cx="8128000" cy="14531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11/24/2016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a:t>Different Techniques to Improve MapReduce Performance with SSDs</a:t>
            </a:r>
            <a:endParaRPr lang="zh-CN" altLang="en-US" sz="5400" dirty="0"/>
          </a:p>
        </p:txBody>
      </p:sp>
      <p:sp>
        <p:nvSpPr>
          <p:cNvPr id="3" name="副标题 2"/>
          <p:cNvSpPr>
            <a:spLocks noGrp="1"/>
          </p:cNvSpPr>
          <p:nvPr>
            <p:ph type="subTitle" idx="1"/>
          </p:nvPr>
        </p:nvSpPr>
        <p:spPr/>
        <p:txBody>
          <a:bodyPr>
            <a:normAutofit/>
          </a:bodyPr>
          <a:lstStyle/>
          <a:p>
            <a:r>
              <a:rPr lang="en-US" altLang="zh-CN" sz="5400" dirty="0">
                <a:solidFill>
                  <a:srgbClr val="59BA08"/>
                </a:solidFill>
                <a:latin typeface="Gill Sans Ultra Bold" panose="020B0A02020104020203" pitchFamily="34" charset="0"/>
              </a:rPr>
              <a:t>Team hulk</a:t>
            </a:r>
          </a:p>
          <a:p>
            <a:endParaRPr lang="zh-CN" altLang="en-US" sz="3600" dirty="0"/>
          </a:p>
        </p:txBody>
      </p:sp>
    </p:spTree>
    <p:extLst>
      <p:ext uri="{BB962C8B-B14F-4D97-AF65-F5344CB8AC3E}">
        <p14:creationId xmlns:p14="http://schemas.microsoft.com/office/powerpoint/2010/main" val="75630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00B050"/>
                </a:solidFill>
              </a:rPr>
              <a:t> </a:t>
            </a:r>
            <a:br>
              <a:rPr lang="en-US" altLang="zh-CN" dirty="0">
                <a:solidFill>
                  <a:srgbClr val="00B050"/>
                </a:solidFill>
              </a:rPr>
            </a:br>
            <a:r>
              <a:rPr lang="en-US" altLang="zh-CN" dirty="0"/>
              <a:t>Technique2: SSD as storage device</a:t>
            </a:r>
            <a:br>
              <a:rPr lang="en-US" altLang="zh-CN" dirty="0"/>
            </a:br>
            <a:r>
              <a:rPr lang="en-US" altLang="zh-CN" cap="all" spc="200" dirty="0">
                <a:solidFill>
                  <a:srgbClr val="59BA08"/>
                </a:solidFill>
                <a:latin typeface="Gill Sans Ultra Bold" panose="020B0A02020104020203" pitchFamily="34" charset="0"/>
              </a:rPr>
              <a:t>DFSIO-analysis</a:t>
            </a:r>
            <a:endParaRPr lang="zh-CN" altLang="en-US" dirty="0"/>
          </a:p>
        </p:txBody>
      </p:sp>
      <p:pic>
        <p:nvPicPr>
          <p:cNvPr id="4" name="图片 3" descr="屏幕剪辑"/>
          <p:cNvPicPr>
            <a:picLocks noChangeAspect="1"/>
          </p:cNvPicPr>
          <p:nvPr/>
        </p:nvPicPr>
        <p:blipFill rotWithShape="1">
          <a:blip r:embed="rId2"/>
          <a:srcRect t="4355"/>
          <a:stretch/>
        </p:blipFill>
        <p:spPr>
          <a:xfrm>
            <a:off x="1097280" y="1969504"/>
            <a:ext cx="4568577" cy="3189169"/>
          </a:xfrm>
          <a:prstGeom prst="rect">
            <a:avLst/>
          </a:prstGeom>
        </p:spPr>
      </p:pic>
      <p:pic>
        <p:nvPicPr>
          <p:cNvPr id="6" name="图片 5" descr="屏幕剪辑"/>
          <p:cNvPicPr>
            <a:picLocks noChangeAspect="1"/>
          </p:cNvPicPr>
          <p:nvPr/>
        </p:nvPicPr>
        <p:blipFill>
          <a:blip r:embed="rId3"/>
          <a:stretch>
            <a:fillRect/>
          </a:stretch>
        </p:blipFill>
        <p:spPr>
          <a:xfrm>
            <a:off x="5897078" y="1969504"/>
            <a:ext cx="3424263" cy="1419235"/>
          </a:xfrm>
          <a:prstGeom prst="rect">
            <a:avLst/>
          </a:prstGeom>
        </p:spPr>
      </p:pic>
      <p:pic>
        <p:nvPicPr>
          <p:cNvPr id="7" name="图片 6" descr="屏幕剪辑"/>
          <p:cNvPicPr>
            <a:picLocks noChangeAspect="1"/>
          </p:cNvPicPr>
          <p:nvPr/>
        </p:nvPicPr>
        <p:blipFill>
          <a:blip r:embed="rId4"/>
          <a:stretch>
            <a:fillRect/>
          </a:stretch>
        </p:blipFill>
        <p:spPr>
          <a:xfrm>
            <a:off x="5897078" y="3620883"/>
            <a:ext cx="3414737" cy="1414473"/>
          </a:xfrm>
          <a:prstGeom prst="rect">
            <a:avLst/>
          </a:prstGeom>
        </p:spPr>
      </p:pic>
      <p:sp>
        <p:nvSpPr>
          <p:cNvPr id="8" name="文本框 7"/>
          <p:cNvSpPr txBox="1"/>
          <p:nvPr/>
        </p:nvSpPr>
        <p:spPr>
          <a:xfrm>
            <a:off x="9577451" y="2850791"/>
            <a:ext cx="1578229" cy="2031325"/>
          </a:xfrm>
          <a:prstGeom prst="rect">
            <a:avLst/>
          </a:prstGeom>
          <a:noFill/>
        </p:spPr>
        <p:txBody>
          <a:bodyPr wrap="square" rtlCol="0">
            <a:spAutoFit/>
          </a:bodyPr>
          <a:lstStyle/>
          <a:p>
            <a:r>
              <a:rPr lang="en-US" altLang="zh-CN" b="1" dirty="0">
                <a:solidFill>
                  <a:srgbClr val="59BA08"/>
                </a:solidFill>
              </a:rPr>
              <a:t>The network influences the performance of MapReduce</a:t>
            </a:r>
          </a:p>
          <a:p>
            <a:r>
              <a:rPr lang="en-US" altLang="zh-CN" b="1" dirty="0">
                <a:solidFill>
                  <a:srgbClr val="59BA08"/>
                </a:solidFill>
              </a:rPr>
              <a:t>Jobs greatly.</a:t>
            </a:r>
          </a:p>
          <a:p>
            <a:endParaRPr lang="en-US" altLang="zh-CN" b="1" dirty="0">
              <a:solidFill>
                <a:srgbClr val="59BA08"/>
              </a:solidFill>
            </a:endParaRPr>
          </a:p>
          <a:p>
            <a:r>
              <a:rPr lang="en-US" altLang="zh-CN" b="1" dirty="0">
                <a:solidFill>
                  <a:srgbClr val="59BA08"/>
                </a:solidFill>
              </a:rPr>
              <a:t>What else?</a:t>
            </a:r>
            <a:endParaRPr lang="zh-CN" altLang="en-US" b="1" dirty="0">
              <a:solidFill>
                <a:srgbClr val="59BA08"/>
              </a:solidFill>
            </a:endParaRPr>
          </a:p>
        </p:txBody>
      </p:sp>
      <p:sp>
        <p:nvSpPr>
          <p:cNvPr id="9" name="文本框 8"/>
          <p:cNvSpPr txBox="1"/>
          <p:nvPr/>
        </p:nvSpPr>
        <p:spPr>
          <a:xfrm>
            <a:off x="5897077" y="5267500"/>
            <a:ext cx="3424263" cy="338554"/>
          </a:xfrm>
          <a:prstGeom prst="rect">
            <a:avLst/>
          </a:prstGeom>
          <a:noFill/>
        </p:spPr>
        <p:txBody>
          <a:bodyPr wrap="square" rtlCol="0">
            <a:spAutoFit/>
          </a:bodyPr>
          <a:lstStyle/>
          <a:p>
            <a:r>
              <a:rPr lang="en-US" altLang="zh-CN" sz="800" dirty="0"/>
              <a:t>DFSIO-Write Resource Utilization (Network Throughput and I/O Utilization) </a:t>
            </a:r>
            <a:br>
              <a:rPr lang="en-US" altLang="zh-CN" sz="800" dirty="0"/>
            </a:br>
            <a:endParaRPr lang="zh-CN" altLang="en-US" sz="800" dirty="0"/>
          </a:p>
        </p:txBody>
      </p:sp>
      <p:sp>
        <p:nvSpPr>
          <p:cNvPr id="10" name="文本框 9"/>
          <p:cNvSpPr txBox="1"/>
          <p:nvPr/>
        </p:nvSpPr>
        <p:spPr>
          <a:xfrm>
            <a:off x="1432291" y="5269819"/>
            <a:ext cx="4041288" cy="338554"/>
          </a:xfrm>
          <a:prstGeom prst="rect">
            <a:avLst/>
          </a:prstGeom>
          <a:noFill/>
        </p:spPr>
        <p:txBody>
          <a:bodyPr wrap="square" rtlCol="0">
            <a:spAutoFit/>
          </a:bodyPr>
          <a:lstStyle>
            <a:defPPr>
              <a:defRPr lang="en-US"/>
            </a:defPPr>
            <a:lvl1pPr>
              <a:defRPr sz="800"/>
            </a:lvl1pPr>
          </a:lstStyle>
          <a:p>
            <a:r>
              <a:rPr lang="en-US" altLang="zh-CN" dirty="0"/>
              <a:t>DFSIO Throughput Based on File size, Network Link Bandwidth, and Storage Device </a:t>
            </a:r>
            <a:br>
              <a:rPr lang="en-US" altLang="zh-CN" dirty="0"/>
            </a:br>
            <a:endParaRPr lang="zh-CN" altLang="en-US" dirty="0"/>
          </a:p>
        </p:txBody>
      </p:sp>
    </p:spTree>
    <p:extLst>
      <p:ext uri="{BB962C8B-B14F-4D97-AF65-F5344CB8AC3E}">
        <p14:creationId xmlns:p14="http://schemas.microsoft.com/office/powerpoint/2010/main" val="408368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rgbClr val="00B050"/>
                </a:solidFill>
              </a:rPr>
              <a:t> </a:t>
            </a:r>
            <a:br>
              <a:rPr lang="en-US" altLang="zh-CN" dirty="0">
                <a:solidFill>
                  <a:srgbClr val="00B050"/>
                </a:solidFill>
              </a:rPr>
            </a:br>
            <a:r>
              <a:rPr lang="en-US" altLang="zh-CN" dirty="0"/>
              <a:t>Technique2: SSD as storage device</a:t>
            </a:r>
            <a:br>
              <a:rPr lang="en-US" altLang="zh-CN" dirty="0"/>
            </a:br>
            <a:r>
              <a:rPr lang="en-US" altLang="zh-CN" cap="all" spc="200" dirty="0" err="1">
                <a:solidFill>
                  <a:srgbClr val="59BA08"/>
                </a:solidFill>
                <a:latin typeface="Gill Sans Ultra Bold" panose="020B0A02020104020203" pitchFamily="34" charset="0"/>
              </a:rPr>
              <a:t>terasort</a:t>
            </a:r>
            <a:r>
              <a:rPr lang="en-US" altLang="zh-CN" cap="all" spc="200" dirty="0">
                <a:solidFill>
                  <a:srgbClr val="59BA08"/>
                </a:solidFill>
                <a:latin typeface="Gill Sans Ultra Bold" panose="020B0A02020104020203" pitchFamily="34" charset="0"/>
              </a:rPr>
              <a:t>-analysis</a:t>
            </a:r>
            <a:endParaRPr lang="zh-CN" altLang="en-US" b="1" dirty="0"/>
          </a:p>
        </p:txBody>
      </p:sp>
      <p:pic>
        <p:nvPicPr>
          <p:cNvPr id="4" name="图片 3" descr="屏幕剪辑"/>
          <p:cNvPicPr>
            <a:picLocks noChangeAspect="1"/>
          </p:cNvPicPr>
          <p:nvPr/>
        </p:nvPicPr>
        <p:blipFill rotWithShape="1">
          <a:blip r:embed="rId2"/>
          <a:srcRect t="1309"/>
          <a:stretch/>
        </p:blipFill>
        <p:spPr>
          <a:xfrm>
            <a:off x="1097280" y="1796432"/>
            <a:ext cx="5278439" cy="4453622"/>
          </a:xfrm>
          <a:prstGeom prst="rect">
            <a:avLst/>
          </a:prstGeom>
        </p:spPr>
      </p:pic>
      <p:sp>
        <p:nvSpPr>
          <p:cNvPr id="5" name="文本框 4"/>
          <p:cNvSpPr txBox="1"/>
          <p:nvPr/>
        </p:nvSpPr>
        <p:spPr>
          <a:xfrm>
            <a:off x="6375719" y="2233402"/>
            <a:ext cx="1101584" cy="369332"/>
          </a:xfrm>
          <a:prstGeom prst="rect">
            <a:avLst/>
          </a:prstGeom>
          <a:noFill/>
        </p:spPr>
        <p:txBody>
          <a:bodyPr wrap="none" rtlCol="0">
            <a:spAutoFit/>
          </a:bodyPr>
          <a:lstStyle/>
          <a:p>
            <a:r>
              <a:rPr lang="en-US" altLang="zh-CN" dirty="0"/>
              <a:t>CPU Used</a:t>
            </a:r>
            <a:endParaRPr lang="zh-CN" altLang="en-US" dirty="0"/>
          </a:p>
        </p:txBody>
      </p:sp>
      <p:sp>
        <p:nvSpPr>
          <p:cNvPr id="6" name="文本框 5"/>
          <p:cNvSpPr txBox="1"/>
          <p:nvPr/>
        </p:nvSpPr>
        <p:spPr>
          <a:xfrm>
            <a:off x="6375719" y="3700077"/>
            <a:ext cx="1642886" cy="646331"/>
          </a:xfrm>
          <a:prstGeom prst="rect">
            <a:avLst/>
          </a:prstGeom>
          <a:noFill/>
        </p:spPr>
        <p:txBody>
          <a:bodyPr wrap="none" rtlCol="0">
            <a:spAutoFit/>
          </a:bodyPr>
          <a:lstStyle/>
          <a:p>
            <a:r>
              <a:rPr lang="en-US" altLang="zh-CN" dirty="0"/>
              <a:t>I/O Throughput</a:t>
            </a:r>
          </a:p>
          <a:p>
            <a:r>
              <a:rPr lang="en-US" altLang="zh-CN" dirty="0"/>
              <a:t>HDFS vs Inter</a:t>
            </a:r>
            <a:endParaRPr lang="zh-CN" altLang="en-US" dirty="0"/>
          </a:p>
        </p:txBody>
      </p:sp>
      <p:sp>
        <p:nvSpPr>
          <p:cNvPr id="7" name="文本框 6"/>
          <p:cNvSpPr txBox="1"/>
          <p:nvPr/>
        </p:nvSpPr>
        <p:spPr>
          <a:xfrm>
            <a:off x="6375719" y="5164577"/>
            <a:ext cx="1489960" cy="646331"/>
          </a:xfrm>
          <a:prstGeom prst="rect">
            <a:avLst/>
          </a:prstGeom>
          <a:noFill/>
        </p:spPr>
        <p:txBody>
          <a:bodyPr wrap="none" rtlCol="0">
            <a:spAutoFit/>
          </a:bodyPr>
          <a:lstStyle/>
          <a:p>
            <a:r>
              <a:rPr lang="en-US" altLang="zh-CN" dirty="0"/>
              <a:t>I/O Utilization</a:t>
            </a:r>
          </a:p>
          <a:p>
            <a:r>
              <a:rPr lang="en-US" altLang="zh-CN" dirty="0"/>
              <a:t>HDFS vs Inter</a:t>
            </a:r>
            <a:endParaRPr lang="zh-CN" altLang="en-US" dirty="0"/>
          </a:p>
        </p:txBody>
      </p:sp>
      <p:pic>
        <p:nvPicPr>
          <p:cNvPr id="8" name="图片 7" descr="屏幕剪辑"/>
          <p:cNvPicPr>
            <a:picLocks noChangeAspect="1"/>
          </p:cNvPicPr>
          <p:nvPr/>
        </p:nvPicPr>
        <p:blipFill rotWithShape="1">
          <a:blip r:embed="rId3"/>
          <a:srcRect b="9127"/>
          <a:stretch/>
        </p:blipFill>
        <p:spPr>
          <a:xfrm>
            <a:off x="8018605" y="1882337"/>
            <a:ext cx="3137030" cy="1949242"/>
          </a:xfrm>
          <a:prstGeom prst="rect">
            <a:avLst/>
          </a:prstGeom>
        </p:spPr>
      </p:pic>
      <p:sp>
        <p:nvSpPr>
          <p:cNvPr id="9" name="文本框 8"/>
          <p:cNvSpPr txBox="1"/>
          <p:nvPr/>
        </p:nvSpPr>
        <p:spPr>
          <a:xfrm>
            <a:off x="8778886" y="4346408"/>
            <a:ext cx="1616468" cy="369332"/>
          </a:xfrm>
          <a:prstGeom prst="rect">
            <a:avLst/>
          </a:prstGeom>
          <a:noFill/>
        </p:spPr>
        <p:txBody>
          <a:bodyPr wrap="none" rtlCol="0">
            <a:spAutoFit/>
          </a:bodyPr>
          <a:lstStyle/>
          <a:p>
            <a:r>
              <a:rPr lang="en-US" altLang="zh-CN" dirty="0"/>
              <a:t>Execution Time</a:t>
            </a:r>
            <a:endParaRPr lang="zh-CN" altLang="en-US" dirty="0"/>
          </a:p>
        </p:txBody>
      </p:sp>
      <p:cxnSp>
        <p:nvCxnSpPr>
          <p:cNvPr id="11" name="直接箭头连接符 10"/>
          <p:cNvCxnSpPr>
            <a:stCxn id="9" idx="0"/>
            <a:endCxn id="8" idx="2"/>
          </p:cNvCxnSpPr>
          <p:nvPr/>
        </p:nvCxnSpPr>
        <p:spPr>
          <a:xfrm flipV="1">
            <a:off x="9587120" y="3831579"/>
            <a:ext cx="0" cy="51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523646" y="5053365"/>
            <a:ext cx="2631989" cy="707886"/>
          </a:xfrm>
          <a:prstGeom prst="rect">
            <a:avLst/>
          </a:prstGeom>
          <a:noFill/>
        </p:spPr>
        <p:txBody>
          <a:bodyPr wrap="square" rtlCol="0">
            <a:spAutoFit/>
          </a:bodyPr>
          <a:lstStyle/>
          <a:p>
            <a:r>
              <a:rPr lang="en-US" altLang="zh-CN" sz="2000" b="1" dirty="0">
                <a:solidFill>
                  <a:srgbClr val="59BA08"/>
                </a:solidFill>
              </a:rPr>
              <a:t>So should we use SSD in the whole system?</a:t>
            </a:r>
            <a:endParaRPr lang="zh-CN" altLang="en-US" sz="2000" b="1" dirty="0">
              <a:solidFill>
                <a:srgbClr val="59BA08"/>
              </a:solidFill>
            </a:endParaRPr>
          </a:p>
        </p:txBody>
      </p:sp>
    </p:spTree>
    <p:extLst>
      <p:ext uri="{BB962C8B-B14F-4D97-AF65-F5344CB8AC3E}">
        <p14:creationId xmlns:p14="http://schemas.microsoft.com/office/powerpoint/2010/main" val="181479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solidFill>
                  <a:srgbClr val="00B050"/>
                </a:solidFill>
              </a:rPr>
            </a:br>
            <a:r>
              <a:rPr lang="en-US" altLang="zh-CN" dirty="0"/>
              <a:t>Technique2: SSD as storage device</a:t>
            </a:r>
            <a:br>
              <a:rPr lang="en-US" altLang="zh-CN" dirty="0"/>
            </a:br>
            <a:r>
              <a:rPr lang="en-US" altLang="zh-CN" cap="all" spc="200" dirty="0">
                <a:solidFill>
                  <a:srgbClr val="59BA08"/>
                </a:solidFill>
                <a:latin typeface="Gill Sans Ultra Bold" panose="020B0A02020104020203" pitchFamily="34" charset="0"/>
              </a:rPr>
              <a:t>Overall</a:t>
            </a:r>
            <a:endParaRPr lang="zh-CN" altLang="en-US" dirty="0"/>
          </a:p>
        </p:txBody>
      </p:sp>
      <p:pic>
        <p:nvPicPr>
          <p:cNvPr id="4" name="图片 3" descr="屏幕剪辑"/>
          <p:cNvPicPr>
            <a:picLocks noChangeAspect="1"/>
          </p:cNvPicPr>
          <p:nvPr/>
        </p:nvPicPr>
        <p:blipFill>
          <a:blip r:embed="rId2"/>
          <a:stretch>
            <a:fillRect/>
          </a:stretch>
        </p:blipFill>
        <p:spPr>
          <a:xfrm>
            <a:off x="1841748" y="1983559"/>
            <a:ext cx="4284487" cy="2651613"/>
          </a:xfrm>
          <a:prstGeom prst="rect">
            <a:avLst/>
          </a:prstGeom>
        </p:spPr>
      </p:pic>
      <p:sp>
        <p:nvSpPr>
          <p:cNvPr id="5" name="文本框 4"/>
          <p:cNvSpPr txBox="1"/>
          <p:nvPr/>
        </p:nvSpPr>
        <p:spPr>
          <a:xfrm>
            <a:off x="2122823" y="4731668"/>
            <a:ext cx="3722336" cy="707886"/>
          </a:xfrm>
          <a:prstGeom prst="rect">
            <a:avLst/>
          </a:prstGeom>
          <a:noFill/>
        </p:spPr>
        <p:txBody>
          <a:bodyPr wrap="square" rtlCol="0">
            <a:spAutoFit/>
          </a:bodyPr>
          <a:lstStyle>
            <a:defPPr>
              <a:defRPr lang="en-US"/>
            </a:defPPr>
            <a:lvl1pPr>
              <a:defRPr sz="2000" b="1">
                <a:solidFill>
                  <a:srgbClr val="59BA08"/>
                </a:solidFill>
              </a:defRPr>
            </a:lvl1pPr>
          </a:lstStyle>
          <a:p>
            <a:r>
              <a:rPr lang="en-US" altLang="zh-CN" dirty="0"/>
              <a:t>Actually, using HDD for HDFS and SSD for Intermediate is better</a:t>
            </a:r>
            <a:endParaRPr lang="zh-CN" altLang="en-US" dirty="0"/>
          </a:p>
        </p:txBody>
      </p:sp>
      <p:sp>
        <p:nvSpPr>
          <p:cNvPr id="6" name="椭圆 5"/>
          <p:cNvSpPr/>
          <p:nvPr/>
        </p:nvSpPr>
        <p:spPr>
          <a:xfrm>
            <a:off x="7205957" y="2188896"/>
            <a:ext cx="3006192" cy="914400"/>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Sufficient Network Bandwidth</a:t>
            </a:r>
            <a:endParaRPr lang="zh-CN" altLang="en-US" dirty="0"/>
          </a:p>
        </p:txBody>
      </p:sp>
      <p:sp>
        <p:nvSpPr>
          <p:cNvPr id="7" name="椭圆 6"/>
          <p:cNvSpPr/>
          <p:nvPr/>
        </p:nvSpPr>
        <p:spPr>
          <a:xfrm>
            <a:off x="7205957" y="3770889"/>
            <a:ext cx="3006192" cy="914400"/>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Intermediate</a:t>
            </a:r>
          </a:p>
          <a:p>
            <a:pPr algn="ctr"/>
            <a:r>
              <a:rPr lang="en-US" altLang="zh-CN" dirty="0"/>
              <a:t>Shuffle</a:t>
            </a:r>
            <a:endParaRPr lang="zh-CN" altLang="en-US" dirty="0"/>
          </a:p>
        </p:txBody>
      </p:sp>
      <p:sp>
        <p:nvSpPr>
          <p:cNvPr id="8" name="文本框 7"/>
          <p:cNvSpPr txBox="1"/>
          <p:nvPr/>
        </p:nvSpPr>
        <p:spPr>
          <a:xfrm>
            <a:off x="8538173" y="3252426"/>
            <a:ext cx="341760" cy="369332"/>
          </a:xfrm>
          <a:prstGeom prst="rect">
            <a:avLst/>
          </a:prstGeom>
          <a:noFill/>
        </p:spPr>
        <p:txBody>
          <a:bodyPr wrap="none" rtlCol="0">
            <a:spAutoFit/>
          </a:bodyPr>
          <a:lstStyle/>
          <a:p>
            <a:r>
              <a:rPr lang="en-US" altLang="zh-CN" dirty="0"/>
              <a:t>&amp;</a:t>
            </a:r>
            <a:endParaRPr lang="zh-CN" altLang="en-US" dirty="0"/>
          </a:p>
        </p:txBody>
      </p:sp>
    </p:spTree>
    <p:extLst>
      <p:ext uri="{BB962C8B-B14F-4D97-AF65-F5344CB8AC3E}">
        <p14:creationId xmlns:p14="http://schemas.microsoft.com/office/powerpoint/2010/main" val="295909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64025" y="1887048"/>
            <a:ext cx="7106965" cy="1015663"/>
          </a:xfrm>
          <a:prstGeom prst="rect">
            <a:avLst/>
          </a:prstGeom>
          <a:noFill/>
        </p:spPr>
        <p:txBody>
          <a:bodyPr wrap="square" rtlCol="0">
            <a:spAutoFit/>
          </a:bodyPr>
          <a:lstStyle/>
          <a:p>
            <a:r>
              <a:rPr lang="en-US" altLang="zh-CN" sz="2000" dirty="0"/>
              <a:t>“However, we expect that the new </a:t>
            </a:r>
            <a:r>
              <a:rPr lang="en-US" altLang="zh-CN" sz="2000" b="1" dirty="0">
                <a:solidFill>
                  <a:srgbClr val="59BA08"/>
                </a:solidFill>
              </a:rPr>
              <a:t>NAND</a:t>
            </a:r>
            <a:r>
              <a:rPr lang="en-US" altLang="zh-CN" sz="2000" dirty="0"/>
              <a:t> technology such as</a:t>
            </a:r>
          </a:p>
          <a:p>
            <a:r>
              <a:rPr lang="en-US" altLang="zh-CN" sz="2000" dirty="0"/>
              <a:t>3D-NAND will make SSDs more cost-effective and replace</a:t>
            </a:r>
          </a:p>
          <a:p>
            <a:r>
              <a:rPr lang="en-US" altLang="zh-CN" sz="2000" dirty="0"/>
              <a:t>HDD in next few years - even in big data storage applications.”</a:t>
            </a:r>
            <a:endParaRPr lang="zh-CN" altLang="en-US" sz="2000" dirty="0"/>
          </a:p>
        </p:txBody>
      </p:sp>
      <p:sp>
        <p:nvSpPr>
          <p:cNvPr id="6" name="标题 1"/>
          <p:cNvSpPr>
            <a:spLocks noGrp="1"/>
          </p:cNvSpPr>
          <p:nvPr>
            <p:ph type="title"/>
          </p:nvPr>
        </p:nvSpPr>
        <p:spPr/>
        <p:txBody>
          <a:bodyPr>
            <a:normAutofit fontScale="90000"/>
          </a:bodyPr>
          <a:lstStyle/>
          <a:p>
            <a:r>
              <a:rPr lang="en-US" altLang="zh-CN" dirty="0">
                <a:solidFill>
                  <a:srgbClr val="00B050"/>
                </a:solidFill>
              </a:rPr>
              <a:t> </a:t>
            </a:r>
            <a:br>
              <a:rPr lang="en-US" altLang="zh-CN" dirty="0">
                <a:solidFill>
                  <a:srgbClr val="00B050"/>
                </a:solidFill>
              </a:rPr>
            </a:br>
            <a:r>
              <a:rPr lang="en-US" altLang="zh-CN" dirty="0"/>
              <a:t>Technique3: Optimized FTL Algorithm</a:t>
            </a:r>
            <a:br>
              <a:rPr lang="en-US" altLang="zh-CN" dirty="0"/>
            </a:br>
            <a:r>
              <a:rPr lang="en-US" altLang="zh-CN" cap="all" spc="200" dirty="0">
                <a:solidFill>
                  <a:srgbClr val="59BA08"/>
                </a:solidFill>
                <a:latin typeface="Gill Sans Ultra Bold" panose="020B0A02020104020203" pitchFamily="34" charset="0"/>
              </a:rPr>
              <a:t>Overall</a:t>
            </a:r>
            <a:endParaRPr lang="zh-CN" altLang="en-US" dirty="0"/>
          </a:p>
        </p:txBody>
      </p:sp>
      <p:sp>
        <p:nvSpPr>
          <p:cNvPr id="7" name="矩形 6"/>
          <p:cNvSpPr/>
          <p:nvPr/>
        </p:nvSpPr>
        <p:spPr>
          <a:xfrm>
            <a:off x="1873306" y="3054743"/>
            <a:ext cx="2091791" cy="2492347"/>
          </a:xfrm>
          <a:prstGeom prst="rect">
            <a:avLst/>
          </a:prstGeom>
          <a:noFill/>
          <a:ln>
            <a:solidFill>
              <a:srgbClr val="59BA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00160" y="3216584"/>
            <a:ext cx="1238081" cy="412694"/>
          </a:xfrm>
          <a:prstGeom prst="rect">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page</a:t>
            </a:r>
            <a:endParaRPr lang="zh-CN" altLang="en-US" dirty="0"/>
          </a:p>
        </p:txBody>
      </p:sp>
      <p:sp>
        <p:nvSpPr>
          <p:cNvPr id="11" name="矩形 10"/>
          <p:cNvSpPr/>
          <p:nvPr/>
        </p:nvSpPr>
        <p:spPr>
          <a:xfrm>
            <a:off x="2300159" y="4048039"/>
            <a:ext cx="1238081" cy="412694"/>
          </a:xfrm>
          <a:prstGeom prst="rect">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page</a:t>
            </a:r>
            <a:endParaRPr lang="zh-CN" altLang="en-US" dirty="0"/>
          </a:p>
        </p:txBody>
      </p:sp>
      <p:sp>
        <p:nvSpPr>
          <p:cNvPr id="12" name="矩形 11"/>
          <p:cNvSpPr/>
          <p:nvPr/>
        </p:nvSpPr>
        <p:spPr>
          <a:xfrm>
            <a:off x="2300159" y="4879495"/>
            <a:ext cx="1238081" cy="412694"/>
          </a:xfrm>
          <a:prstGeom prst="rect">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page</a:t>
            </a:r>
            <a:endParaRPr lang="zh-CN" altLang="en-US" dirty="0"/>
          </a:p>
        </p:txBody>
      </p:sp>
      <p:sp>
        <p:nvSpPr>
          <p:cNvPr id="13" name="文本框 12"/>
          <p:cNvSpPr txBox="1"/>
          <p:nvPr/>
        </p:nvSpPr>
        <p:spPr>
          <a:xfrm>
            <a:off x="2555077" y="5443345"/>
            <a:ext cx="683200" cy="369332"/>
          </a:xfrm>
          <a:prstGeom prst="rect">
            <a:avLst/>
          </a:prstGeom>
          <a:noFill/>
        </p:spPr>
        <p:txBody>
          <a:bodyPr wrap="none" rtlCol="0">
            <a:spAutoFit/>
          </a:bodyPr>
          <a:lstStyle/>
          <a:p>
            <a:r>
              <a:rPr lang="en-US" altLang="zh-CN" dirty="0"/>
              <a:t>block</a:t>
            </a:r>
            <a:endParaRPr lang="zh-CN" altLang="en-US" dirty="0"/>
          </a:p>
        </p:txBody>
      </p:sp>
      <p:sp>
        <p:nvSpPr>
          <p:cNvPr id="14" name="文本框 13"/>
          <p:cNvSpPr txBox="1"/>
          <p:nvPr/>
        </p:nvSpPr>
        <p:spPr>
          <a:xfrm>
            <a:off x="4580599" y="3796038"/>
            <a:ext cx="2336473" cy="1477328"/>
          </a:xfrm>
          <a:prstGeom prst="rect">
            <a:avLst/>
          </a:prstGeom>
          <a:noFill/>
        </p:spPr>
        <p:txBody>
          <a:bodyPr wrap="none" rtlCol="0">
            <a:spAutoFit/>
          </a:bodyPr>
          <a:lstStyle/>
          <a:p>
            <a:r>
              <a:rPr lang="en-US" altLang="zh-CN" dirty="0"/>
              <a:t>Operation on FTL:</a:t>
            </a:r>
          </a:p>
          <a:p>
            <a:r>
              <a:rPr lang="en-US" altLang="zh-CN" dirty="0"/>
              <a:t>Address mapping table</a:t>
            </a:r>
          </a:p>
          <a:p>
            <a:r>
              <a:rPr lang="en-US" altLang="zh-CN" dirty="0"/>
              <a:t>Garbage collection</a:t>
            </a:r>
          </a:p>
          <a:p>
            <a:r>
              <a:rPr lang="en-US" altLang="zh-CN" dirty="0"/>
              <a:t>Error Correction Code</a:t>
            </a:r>
          </a:p>
          <a:p>
            <a:r>
              <a:rPr lang="en-US" altLang="zh-CN" dirty="0"/>
              <a:t>……</a:t>
            </a:r>
            <a:endParaRPr lang="zh-CN" altLang="en-US" dirty="0"/>
          </a:p>
        </p:txBody>
      </p:sp>
      <p:sp>
        <p:nvSpPr>
          <p:cNvPr id="16" name="文本框 15"/>
          <p:cNvSpPr txBox="1"/>
          <p:nvPr/>
        </p:nvSpPr>
        <p:spPr>
          <a:xfrm>
            <a:off x="1190387" y="3284889"/>
            <a:ext cx="609654" cy="369332"/>
          </a:xfrm>
          <a:prstGeom prst="rect">
            <a:avLst/>
          </a:prstGeom>
          <a:noFill/>
        </p:spPr>
        <p:txBody>
          <a:bodyPr wrap="none" rtlCol="0">
            <a:spAutoFit/>
          </a:bodyPr>
          <a:lstStyle/>
          <a:p>
            <a:r>
              <a:rPr lang="en-US" altLang="zh-CN" dirty="0"/>
              <a:t>read</a:t>
            </a:r>
            <a:endParaRPr lang="zh-CN" altLang="en-US" dirty="0"/>
          </a:p>
        </p:txBody>
      </p:sp>
      <p:sp>
        <p:nvSpPr>
          <p:cNvPr id="17" name="文本框 16"/>
          <p:cNvSpPr txBox="1"/>
          <p:nvPr/>
        </p:nvSpPr>
        <p:spPr>
          <a:xfrm>
            <a:off x="1155572" y="5443345"/>
            <a:ext cx="672685" cy="369332"/>
          </a:xfrm>
          <a:prstGeom prst="rect">
            <a:avLst/>
          </a:prstGeom>
          <a:noFill/>
        </p:spPr>
        <p:txBody>
          <a:bodyPr wrap="none" rtlCol="0">
            <a:spAutoFit/>
          </a:bodyPr>
          <a:lstStyle/>
          <a:p>
            <a:r>
              <a:rPr lang="en-US" altLang="zh-CN" dirty="0"/>
              <a:t>write</a:t>
            </a:r>
            <a:endParaRPr lang="zh-CN" altLang="en-US" dirty="0"/>
          </a:p>
        </p:txBody>
      </p:sp>
      <p:cxnSp>
        <p:nvCxnSpPr>
          <p:cNvPr id="19" name="直接箭头连接符 18"/>
          <p:cNvCxnSpPr>
            <a:stCxn id="16" idx="3"/>
          </p:cNvCxnSpPr>
          <p:nvPr/>
        </p:nvCxnSpPr>
        <p:spPr>
          <a:xfrm flipV="1">
            <a:off x="1800041" y="3422931"/>
            <a:ext cx="755036" cy="4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3"/>
            <a:endCxn id="13" idx="1"/>
          </p:cNvCxnSpPr>
          <p:nvPr/>
        </p:nvCxnSpPr>
        <p:spPr>
          <a:xfrm>
            <a:off x="1828257" y="5628011"/>
            <a:ext cx="726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580599" y="3238722"/>
            <a:ext cx="4659289" cy="461665"/>
          </a:xfrm>
          <a:prstGeom prst="rect">
            <a:avLst/>
          </a:prstGeom>
          <a:noFill/>
        </p:spPr>
        <p:txBody>
          <a:bodyPr wrap="none" rtlCol="0">
            <a:spAutoFit/>
          </a:bodyPr>
          <a:lstStyle/>
          <a:p>
            <a:r>
              <a:rPr lang="en-US" altLang="zh-CN" sz="2400" b="1" dirty="0"/>
              <a:t>FTL</a:t>
            </a:r>
            <a:r>
              <a:rPr lang="en-US" altLang="zh-CN" b="1" dirty="0"/>
              <a:t> translate logical to physical access pattern</a:t>
            </a:r>
            <a:endParaRPr lang="zh-CN" altLang="en-US" b="1" dirty="0"/>
          </a:p>
        </p:txBody>
      </p:sp>
      <p:sp>
        <p:nvSpPr>
          <p:cNvPr id="23" name="椭圆 22"/>
          <p:cNvSpPr/>
          <p:nvPr/>
        </p:nvSpPr>
        <p:spPr>
          <a:xfrm>
            <a:off x="7630872" y="4036398"/>
            <a:ext cx="2035534" cy="477130"/>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Performance</a:t>
            </a:r>
            <a:endParaRPr lang="zh-CN" altLang="en-US" dirty="0"/>
          </a:p>
        </p:txBody>
      </p:sp>
      <p:sp>
        <p:nvSpPr>
          <p:cNvPr id="24" name="椭圆 23"/>
          <p:cNvSpPr/>
          <p:nvPr/>
        </p:nvSpPr>
        <p:spPr>
          <a:xfrm>
            <a:off x="7630872" y="4661507"/>
            <a:ext cx="2035534" cy="477130"/>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Life time</a:t>
            </a:r>
            <a:endParaRPr lang="zh-CN" altLang="en-US" dirty="0"/>
          </a:p>
        </p:txBody>
      </p:sp>
      <p:sp>
        <p:nvSpPr>
          <p:cNvPr id="25" name="椭圆 24"/>
          <p:cNvSpPr/>
          <p:nvPr/>
        </p:nvSpPr>
        <p:spPr>
          <a:xfrm>
            <a:off x="7630872" y="5286616"/>
            <a:ext cx="2035534" cy="477130"/>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Reliability</a:t>
            </a:r>
            <a:endParaRPr lang="zh-CN" altLang="en-US" dirty="0"/>
          </a:p>
        </p:txBody>
      </p:sp>
      <p:cxnSp>
        <p:nvCxnSpPr>
          <p:cNvPr id="27" name="直接箭头连接符 26"/>
          <p:cNvCxnSpPr>
            <a:endCxn id="23" idx="1"/>
          </p:cNvCxnSpPr>
          <p:nvPr/>
        </p:nvCxnSpPr>
        <p:spPr>
          <a:xfrm>
            <a:off x="5033176" y="3557901"/>
            <a:ext cx="2895793" cy="548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5" idx="1"/>
          </p:cNvCxnSpPr>
          <p:nvPr/>
        </p:nvCxnSpPr>
        <p:spPr>
          <a:xfrm>
            <a:off x="5033176" y="3556064"/>
            <a:ext cx="2895793" cy="180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4" idx="1"/>
          </p:cNvCxnSpPr>
          <p:nvPr/>
        </p:nvCxnSpPr>
        <p:spPr>
          <a:xfrm>
            <a:off x="5033176" y="3556064"/>
            <a:ext cx="2895793" cy="117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8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solidFill>
                  <a:srgbClr val="00B050"/>
                </a:solidFill>
              </a:rPr>
            </a:br>
            <a:r>
              <a:rPr lang="en-US" altLang="zh-CN" dirty="0"/>
              <a:t>Technique3: Optimized FTL Algorithm</a:t>
            </a:r>
            <a:br>
              <a:rPr lang="en-US" altLang="zh-CN" dirty="0"/>
            </a:br>
            <a:r>
              <a:rPr lang="en-US" altLang="zh-CN" cap="all" spc="200" dirty="0">
                <a:solidFill>
                  <a:srgbClr val="59BA08"/>
                </a:solidFill>
                <a:latin typeface="Gill Sans Ultra Bold" panose="020B0A02020104020203" pitchFamily="34" charset="0"/>
              </a:rPr>
              <a:t>Choices</a:t>
            </a:r>
            <a:endParaRPr lang="zh-CN" altLang="en-US" dirty="0"/>
          </a:p>
        </p:txBody>
      </p:sp>
      <p:sp>
        <p:nvSpPr>
          <p:cNvPr id="5" name="椭圆 4"/>
          <p:cNvSpPr/>
          <p:nvPr/>
        </p:nvSpPr>
        <p:spPr>
          <a:xfrm>
            <a:off x="1097280" y="2414331"/>
            <a:ext cx="3321265" cy="734385"/>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Page Level Mapping</a:t>
            </a:r>
            <a:endParaRPr lang="zh-CN" altLang="en-US" sz="2000" dirty="0"/>
          </a:p>
        </p:txBody>
      </p:sp>
      <p:sp>
        <p:nvSpPr>
          <p:cNvPr id="6" name="椭圆 5"/>
          <p:cNvSpPr/>
          <p:nvPr/>
        </p:nvSpPr>
        <p:spPr>
          <a:xfrm>
            <a:off x="1097279" y="3825687"/>
            <a:ext cx="3321265" cy="734385"/>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Block Level Mapping</a:t>
            </a:r>
            <a:endParaRPr lang="zh-CN" altLang="en-US" sz="2000" dirty="0"/>
          </a:p>
        </p:txBody>
      </p:sp>
      <p:sp>
        <p:nvSpPr>
          <p:cNvPr id="7" name="椭圆 6"/>
          <p:cNvSpPr/>
          <p:nvPr/>
        </p:nvSpPr>
        <p:spPr>
          <a:xfrm>
            <a:off x="4418544" y="2936572"/>
            <a:ext cx="3321265" cy="1256307"/>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BAST – Block Associative Sector Translation </a:t>
            </a:r>
            <a:endParaRPr lang="zh-CN" altLang="en-US" sz="2000" dirty="0"/>
          </a:p>
        </p:txBody>
      </p:sp>
      <p:sp>
        <p:nvSpPr>
          <p:cNvPr id="8" name="椭圆 7"/>
          <p:cNvSpPr/>
          <p:nvPr/>
        </p:nvSpPr>
        <p:spPr>
          <a:xfrm>
            <a:off x="7739809" y="2414331"/>
            <a:ext cx="3321265" cy="1256307"/>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FAST – Fully Associative Sector Translation </a:t>
            </a:r>
            <a:endParaRPr lang="zh-CN" altLang="en-US" sz="2000" dirty="0"/>
          </a:p>
        </p:txBody>
      </p:sp>
      <p:sp>
        <p:nvSpPr>
          <p:cNvPr id="9" name="文本框 8"/>
          <p:cNvSpPr txBox="1"/>
          <p:nvPr/>
        </p:nvSpPr>
        <p:spPr>
          <a:xfrm>
            <a:off x="8307160" y="1891111"/>
            <a:ext cx="2186561" cy="523220"/>
          </a:xfrm>
          <a:prstGeom prst="rect">
            <a:avLst/>
          </a:prstGeom>
          <a:noFill/>
        </p:spPr>
        <p:txBody>
          <a:bodyPr wrap="none" rtlCol="0">
            <a:spAutoFit/>
          </a:bodyPr>
          <a:lstStyle/>
          <a:p>
            <a:r>
              <a:rPr lang="en-US" altLang="zh-CN" sz="1400" dirty="0"/>
              <a:t>Better for random access</a:t>
            </a:r>
          </a:p>
          <a:p>
            <a:r>
              <a:rPr lang="en-US" altLang="zh-CN" sz="1400" dirty="0"/>
              <a:t>But not good for sequential</a:t>
            </a:r>
            <a:endParaRPr lang="zh-CN" altLang="en-US" sz="1400" dirty="0"/>
          </a:p>
        </p:txBody>
      </p:sp>
      <p:sp>
        <p:nvSpPr>
          <p:cNvPr id="10" name="椭圆 9"/>
          <p:cNvSpPr/>
          <p:nvPr/>
        </p:nvSpPr>
        <p:spPr>
          <a:xfrm>
            <a:off x="6984435" y="4560072"/>
            <a:ext cx="3321265" cy="1256307"/>
          </a:xfrm>
          <a:prstGeom prst="ellipse">
            <a:avLst/>
          </a:prstGeom>
          <a:solidFill>
            <a:srgbClr val="59BA0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LAST – </a:t>
            </a:r>
          </a:p>
          <a:p>
            <a:pPr algn="ctr"/>
            <a:r>
              <a:rPr lang="en-US" altLang="zh-CN" sz="2000" dirty="0"/>
              <a:t>Locality-Aware Sector Translation </a:t>
            </a:r>
            <a:endParaRPr lang="zh-CN" altLang="en-US" sz="2000" dirty="0"/>
          </a:p>
        </p:txBody>
      </p:sp>
      <p:sp>
        <p:nvSpPr>
          <p:cNvPr id="13" name="右箭头 12"/>
          <p:cNvSpPr/>
          <p:nvPr/>
        </p:nvSpPr>
        <p:spPr>
          <a:xfrm>
            <a:off x="4174435" y="3042484"/>
            <a:ext cx="244109" cy="328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4174434" y="3603050"/>
            <a:ext cx="244109" cy="328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20437528">
            <a:off x="7154375" y="2790009"/>
            <a:ext cx="556591" cy="268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9136049" y="3825687"/>
            <a:ext cx="373711" cy="734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9348507">
            <a:off x="7125530" y="4192879"/>
            <a:ext cx="467966" cy="450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37760" y="4192879"/>
            <a:ext cx="1952449" cy="769441"/>
          </a:xfrm>
          <a:prstGeom prst="rect">
            <a:avLst/>
          </a:prstGeom>
          <a:noFill/>
        </p:spPr>
        <p:txBody>
          <a:bodyPr wrap="square" rtlCol="0">
            <a:spAutoFit/>
          </a:bodyPr>
          <a:lstStyle/>
          <a:p>
            <a:r>
              <a:rPr lang="en-US" altLang="zh-CN" sz="1100" dirty="0"/>
              <a:t>Divide into data blocks and log blocks. Use BL for data blocks, use PL for log blocks. One data block to one log block.</a:t>
            </a:r>
            <a:endParaRPr lang="zh-CN" altLang="en-US" sz="1100" dirty="0"/>
          </a:p>
        </p:txBody>
      </p:sp>
      <p:sp>
        <p:nvSpPr>
          <p:cNvPr id="4" name="文本框 3"/>
          <p:cNvSpPr txBox="1"/>
          <p:nvPr/>
        </p:nvSpPr>
        <p:spPr>
          <a:xfrm>
            <a:off x="7703666" y="3598230"/>
            <a:ext cx="1125244" cy="646331"/>
          </a:xfrm>
          <a:prstGeom prst="rect">
            <a:avLst/>
          </a:prstGeom>
          <a:noFill/>
        </p:spPr>
        <p:txBody>
          <a:bodyPr wrap="none" rtlCol="0">
            <a:spAutoFit/>
          </a:bodyPr>
          <a:lstStyle/>
          <a:p>
            <a:r>
              <a:rPr lang="en-US" altLang="zh-CN" b="1" dirty="0">
                <a:solidFill>
                  <a:srgbClr val="59BA08"/>
                </a:solidFill>
              </a:rPr>
              <a:t>GC Merge</a:t>
            </a:r>
          </a:p>
          <a:p>
            <a:r>
              <a:rPr lang="en-US" altLang="zh-CN" b="1" dirty="0">
                <a:solidFill>
                  <a:srgbClr val="59BA08"/>
                </a:solidFill>
              </a:rPr>
              <a:t>Problem</a:t>
            </a:r>
            <a:endParaRPr lang="zh-CN" altLang="en-US" b="1" dirty="0">
              <a:solidFill>
                <a:srgbClr val="59BA08"/>
              </a:solidFill>
            </a:endParaRPr>
          </a:p>
        </p:txBody>
      </p:sp>
    </p:spTree>
    <p:extLst>
      <p:ext uri="{BB962C8B-B14F-4D97-AF65-F5344CB8AC3E}">
        <p14:creationId xmlns:p14="http://schemas.microsoft.com/office/powerpoint/2010/main" val="13014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r>
              <a:rPr lang="en-US" altLang="zh-CN" dirty="0">
                <a:solidFill>
                  <a:srgbClr val="00B050"/>
                </a:solidFill>
              </a:rPr>
              <a:t> </a:t>
            </a:r>
            <a:br>
              <a:rPr lang="en-US" altLang="zh-CN" dirty="0">
                <a:solidFill>
                  <a:srgbClr val="00B050"/>
                </a:solidFill>
              </a:rPr>
            </a:br>
            <a:r>
              <a:rPr lang="en-US" altLang="zh-CN" dirty="0"/>
              <a:t>Technique3: Optimized FTL Algorithm</a:t>
            </a:r>
            <a:br>
              <a:rPr lang="en-US" altLang="zh-CN" dirty="0"/>
            </a:br>
            <a:r>
              <a:rPr lang="en-US" altLang="zh-CN" cap="all" spc="200" dirty="0">
                <a:solidFill>
                  <a:srgbClr val="59BA08"/>
                </a:solidFill>
                <a:latin typeface="Gill Sans Ultra Bold" panose="020B0A02020104020203" pitchFamily="34" charset="0"/>
              </a:rPr>
              <a:t>outcome</a:t>
            </a:r>
            <a:endParaRPr lang="zh-CN" altLang="en-US" dirty="0"/>
          </a:p>
        </p:txBody>
      </p:sp>
      <p:pic>
        <p:nvPicPr>
          <p:cNvPr id="5" name="图片 4" descr="屏幕剪辑"/>
          <p:cNvPicPr>
            <a:picLocks noChangeAspect="1"/>
          </p:cNvPicPr>
          <p:nvPr/>
        </p:nvPicPr>
        <p:blipFill rotWithShape="1">
          <a:blip r:embed="rId2"/>
          <a:srcRect b="18695"/>
          <a:stretch/>
        </p:blipFill>
        <p:spPr>
          <a:xfrm>
            <a:off x="1097280" y="2002147"/>
            <a:ext cx="4285728" cy="2684153"/>
          </a:xfrm>
          <a:prstGeom prst="rect">
            <a:avLst/>
          </a:prstGeom>
        </p:spPr>
      </p:pic>
      <p:sp>
        <p:nvSpPr>
          <p:cNvPr id="7" name="文本框 6"/>
          <p:cNvSpPr txBox="1"/>
          <p:nvPr/>
        </p:nvSpPr>
        <p:spPr>
          <a:xfrm>
            <a:off x="5860111" y="4686300"/>
            <a:ext cx="4961614" cy="1138773"/>
          </a:xfrm>
          <a:prstGeom prst="rect">
            <a:avLst/>
          </a:prstGeom>
          <a:noFill/>
        </p:spPr>
        <p:txBody>
          <a:bodyPr wrap="square" rtlCol="0">
            <a:spAutoFit/>
          </a:bodyPr>
          <a:lstStyle/>
          <a:p>
            <a:r>
              <a:rPr lang="en-US" altLang="zh-CN" sz="2800" b="1" dirty="0">
                <a:solidFill>
                  <a:srgbClr val="59BA08"/>
                </a:solidFill>
              </a:rPr>
              <a:t>WHY:</a:t>
            </a:r>
          </a:p>
          <a:p>
            <a:r>
              <a:rPr lang="en-US" altLang="zh-CN" sz="2000" b="1" dirty="0"/>
              <a:t>Because the merge steps can be reduced and the storage is used at an optimized way </a:t>
            </a:r>
            <a:endParaRPr lang="zh-CN" altLang="en-US" sz="2000" b="1" dirty="0"/>
          </a:p>
        </p:txBody>
      </p:sp>
      <p:pic>
        <p:nvPicPr>
          <p:cNvPr id="9" name="图片 8" descr="屏幕剪辑"/>
          <p:cNvPicPr>
            <a:picLocks noChangeAspect="1"/>
          </p:cNvPicPr>
          <p:nvPr/>
        </p:nvPicPr>
        <p:blipFill>
          <a:blip r:embed="rId3"/>
          <a:stretch>
            <a:fillRect/>
          </a:stretch>
        </p:blipFill>
        <p:spPr>
          <a:xfrm>
            <a:off x="6518382" y="2002147"/>
            <a:ext cx="3430988" cy="2159156"/>
          </a:xfrm>
          <a:prstGeom prst="rect">
            <a:avLst/>
          </a:prstGeom>
        </p:spPr>
      </p:pic>
      <p:sp>
        <p:nvSpPr>
          <p:cNvPr id="10" name="文本框 9"/>
          <p:cNvSpPr txBox="1"/>
          <p:nvPr/>
        </p:nvSpPr>
        <p:spPr>
          <a:xfrm>
            <a:off x="9949370" y="2661225"/>
            <a:ext cx="969433" cy="1015663"/>
          </a:xfrm>
          <a:prstGeom prst="rect">
            <a:avLst/>
          </a:prstGeom>
          <a:noFill/>
        </p:spPr>
        <p:txBody>
          <a:bodyPr wrap="none" rtlCol="0">
            <a:spAutoFit/>
          </a:bodyPr>
          <a:lstStyle>
            <a:defPPr>
              <a:defRPr lang="en-US"/>
            </a:defPPr>
            <a:lvl1pPr>
              <a:defRPr sz="2000" b="1">
                <a:solidFill>
                  <a:srgbClr val="59BA08"/>
                </a:solidFill>
              </a:defRPr>
            </a:lvl1pPr>
          </a:lstStyle>
          <a:p>
            <a:r>
              <a:rPr lang="en-US" altLang="zh-CN" dirty="0"/>
              <a:t>L2P</a:t>
            </a:r>
          </a:p>
          <a:p>
            <a:r>
              <a:rPr lang="en-US" altLang="zh-CN" dirty="0"/>
              <a:t>Access</a:t>
            </a:r>
          </a:p>
          <a:p>
            <a:r>
              <a:rPr lang="en-US" altLang="zh-CN" dirty="0"/>
              <a:t>Pattern</a:t>
            </a:r>
            <a:endParaRPr lang="zh-CN" altLang="en-US" dirty="0"/>
          </a:p>
        </p:txBody>
      </p:sp>
      <p:sp>
        <p:nvSpPr>
          <p:cNvPr id="11" name="文本框 10"/>
          <p:cNvSpPr txBox="1"/>
          <p:nvPr/>
        </p:nvSpPr>
        <p:spPr>
          <a:xfrm>
            <a:off x="5514517" y="2661225"/>
            <a:ext cx="820289" cy="707886"/>
          </a:xfrm>
          <a:prstGeom prst="rect">
            <a:avLst/>
          </a:prstGeom>
          <a:noFill/>
        </p:spPr>
        <p:txBody>
          <a:bodyPr wrap="none" rtlCol="0">
            <a:spAutoFit/>
          </a:bodyPr>
          <a:lstStyle/>
          <a:p>
            <a:r>
              <a:rPr lang="en-US" altLang="zh-CN" sz="2000" b="1" dirty="0">
                <a:solidFill>
                  <a:srgbClr val="59BA08"/>
                </a:solidFill>
              </a:rPr>
              <a:t>Erase</a:t>
            </a:r>
          </a:p>
          <a:p>
            <a:r>
              <a:rPr lang="en-US" altLang="zh-CN" sz="2000" b="1" dirty="0">
                <a:solidFill>
                  <a:srgbClr val="59BA08"/>
                </a:solidFill>
              </a:rPr>
              <a:t>Count</a:t>
            </a:r>
            <a:endParaRPr lang="zh-CN" altLang="en-US" sz="2000" b="1" dirty="0">
              <a:solidFill>
                <a:srgbClr val="59BA08"/>
              </a:solidFill>
            </a:endParaRPr>
          </a:p>
        </p:txBody>
      </p:sp>
    </p:spTree>
    <p:extLst>
      <p:ext uri="{BB962C8B-B14F-4D97-AF65-F5344CB8AC3E}">
        <p14:creationId xmlns:p14="http://schemas.microsoft.com/office/powerpoint/2010/main" val="1763386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&amp; Conclusion</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b="1" dirty="0">
                <a:solidFill>
                  <a:srgbClr val="59BA08"/>
                </a:solidFill>
              </a:rPr>
              <a:t>What we have studied and surveyed:</a:t>
            </a:r>
          </a:p>
          <a:p>
            <a:r>
              <a:rPr lang="en-US" altLang="zh-CN" dirty="0">
                <a:solidFill>
                  <a:schemeClr val="tx1"/>
                </a:solidFill>
              </a:rPr>
              <a:t>1. HDFS Read &amp; Write patterns.</a:t>
            </a:r>
          </a:p>
          <a:p>
            <a:r>
              <a:rPr lang="en-US" altLang="zh-CN" dirty="0">
                <a:solidFill>
                  <a:schemeClr val="tx1"/>
                </a:solidFill>
              </a:rPr>
              <a:t>2. SSD Cache improvements.</a:t>
            </a:r>
          </a:p>
          <a:p>
            <a:r>
              <a:rPr lang="en-US" altLang="zh-CN" dirty="0">
                <a:solidFill>
                  <a:schemeClr val="tx1"/>
                </a:solidFill>
              </a:rPr>
              <a:t>3. HDFS performance using SSD under different configurations.</a:t>
            </a:r>
          </a:p>
          <a:p>
            <a:r>
              <a:rPr lang="en-US" altLang="zh-CN" dirty="0">
                <a:solidFill>
                  <a:schemeClr val="tx1"/>
                </a:solidFill>
              </a:rPr>
              <a:t>4. SSD FTL algorithm.</a:t>
            </a:r>
          </a:p>
          <a:p>
            <a:r>
              <a:rPr lang="en-US" altLang="zh-CN" sz="2800" b="1" dirty="0">
                <a:solidFill>
                  <a:srgbClr val="59BA08"/>
                </a:solidFill>
              </a:rPr>
              <a:t>Conclusions:</a:t>
            </a:r>
          </a:p>
          <a:p>
            <a:pPr lvl="1"/>
            <a:r>
              <a:rPr lang="en-US" altLang="zh-CN" dirty="0"/>
              <a:t>For different cases, the way using SSD to improve MapReduce performance verifies. If we want to make full use of the SSD, we need to have sufficient network bandwidth (also enough computation resources). And using SSD as the intermediate data storage is more efficient. Otherwise, we might just apply some cache as a supplement in other parts of the system.</a:t>
            </a:r>
          </a:p>
          <a:p>
            <a:pPr lvl="1"/>
            <a:r>
              <a:rPr lang="en-US" altLang="zh-CN" dirty="0"/>
              <a:t>FTL algorithm should be evaluated for sustainability.</a:t>
            </a:r>
            <a:endParaRPr lang="zh-CN" altLang="en-US" dirty="0"/>
          </a:p>
        </p:txBody>
      </p:sp>
    </p:spTree>
    <p:extLst>
      <p:ext uri="{BB962C8B-B14F-4D97-AF65-F5344CB8AC3E}">
        <p14:creationId xmlns:p14="http://schemas.microsoft.com/office/powerpoint/2010/main" val="296949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Potential Further Study</a:t>
            </a:r>
            <a:endParaRPr lang="zh-CN" altLang="en-US" dirty="0"/>
          </a:p>
        </p:txBody>
      </p:sp>
      <p:sp>
        <p:nvSpPr>
          <p:cNvPr id="3" name="内容占位符 2"/>
          <p:cNvSpPr>
            <a:spLocks noGrp="1"/>
          </p:cNvSpPr>
          <p:nvPr>
            <p:ph idx="1"/>
          </p:nvPr>
        </p:nvSpPr>
        <p:spPr/>
        <p:txBody>
          <a:bodyPr/>
          <a:lstStyle/>
          <a:p>
            <a:r>
              <a:rPr lang="en-US" altLang="zh-CN" b="1" dirty="0">
                <a:solidFill>
                  <a:srgbClr val="59BA08"/>
                </a:solidFill>
              </a:rPr>
              <a:t>For Technique1:</a:t>
            </a:r>
          </a:p>
          <a:p>
            <a:r>
              <a:rPr lang="en-US" altLang="zh-CN" dirty="0"/>
              <a:t>* What’s the cost of using the SSD cache if no cache is used in the original system.</a:t>
            </a:r>
          </a:p>
          <a:p>
            <a:r>
              <a:rPr lang="en-US" altLang="zh-CN" dirty="0"/>
              <a:t>* The cost of implementing cache daemon program.</a:t>
            </a:r>
          </a:p>
          <a:p>
            <a:r>
              <a:rPr lang="en-US" altLang="zh-CN" b="1" dirty="0">
                <a:solidFill>
                  <a:srgbClr val="59BA08"/>
                </a:solidFill>
              </a:rPr>
              <a:t>For Technique2:</a:t>
            </a:r>
          </a:p>
          <a:p>
            <a:r>
              <a:rPr lang="en-US" altLang="zh-CN" dirty="0"/>
              <a:t>* How to get the optimized plan for using SSD as storage giving different environments?</a:t>
            </a:r>
          </a:p>
          <a:p>
            <a:r>
              <a:rPr lang="en-US" altLang="zh-CN" b="1" dirty="0">
                <a:solidFill>
                  <a:srgbClr val="59BA08"/>
                </a:solidFill>
              </a:rPr>
              <a:t>For Technique3:</a:t>
            </a:r>
          </a:p>
          <a:p>
            <a:r>
              <a:rPr lang="en-US" altLang="zh-CN" dirty="0"/>
              <a:t>* Because this is mainly about choosing the SSD model, so what is the actual difference between different algorithms?</a:t>
            </a:r>
            <a:endParaRPr lang="zh-CN" altLang="en-US" dirty="0"/>
          </a:p>
        </p:txBody>
      </p:sp>
    </p:spTree>
    <p:extLst>
      <p:ext uri="{BB962C8B-B14F-4D97-AF65-F5344CB8AC3E}">
        <p14:creationId xmlns:p14="http://schemas.microsoft.com/office/powerpoint/2010/main" val="235144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GB" altLang="zh-CN" dirty="0"/>
              <a:t>S. Moon, J. Lee , Y. S. </a:t>
            </a:r>
            <a:r>
              <a:rPr lang="en-GB" altLang="zh-CN" dirty="0" err="1"/>
              <a:t>Kee</a:t>
            </a:r>
            <a:r>
              <a:rPr lang="en-GB" altLang="zh-CN" dirty="0"/>
              <a:t>, “</a:t>
            </a:r>
            <a:r>
              <a:rPr lang="en-US" altLang="zh-CN" dirty="0"/>
              <a:t>Introducing SSDs to the Hadoop MapReduce Framework”  in 2014 IEEE International Conference on Cloud Computing</a:t>
            </a:r>
          </a:p>
          <a:p>
            <a:pPr marL="457200" indent="-457200">
              <a:buFont typeface="+mj-lt"/>
              <a:buAutoNum type="arabicPeriod"/>
            </a:pPr>
            <a:r>
              <a:rPr lang="en-GB" altLang="zh-CN" dirty="0"/>
              <a:t>J. H. An, Y. Kim, K. Jeon, “</a:t>
            </a:r>
            <a:r>
              <a:rPr lang="en-US" altLang="zh-CN" dirty="0"/>
              <a:t>Design and Implement of Pre-Loading SSD Cache Data</a:t>
            </a:r>
            <a:br>
              <a:rPr lang="en-US" altLang="zh-CN" dirty="0"/>
            </a:br>
            <a:r>
              <a:rPr lang="en-US" altLang="zh-CN" dirty="0"/>
              <a:t>Using Split File on Hadoop MapReduce” in RACS Proceedings of the 2015 Conference on research in adaptive and convergent systems, </a:t>
            </a:r>
            <a:r>
              <a:rPr lang="en-GB" altLang="zh-CN" dirty="0"/>
              <a:t>Pages 457-460</a:t>
            </a:r>
          </a:p>
          <a:p>
            <a:pPr marL="457200" indent="-457200">
              <a:buFont typeface="+mj-lt"/>
              <a:buAutoNum type="arabicPeriod"/>
            </a:pPr>
            <a:r>
              <a:rPr lang="en-GB" altLang="zh-CN" dirty="0"/>
              <a:t>H. Jeon, K. E. </a:t>
            </a:r>
            <a:r>
              <a:rPr lang="en-GB" altLang="zh-CN" dirty="0" err="1"/>
              <a:t>Maghraoui</a:t>
            </a:r>
            <a:r>
              <a:rPr lang="en-GB" altLang="zh-CN" dirty="0"/>
              <a:t>, G. B. </a:t>
            </a:r>
            <a:r>
              <a:rPr lang="en-GB" altLang="zh-CN" dirty="0" err="1"/>
              <a:t>Kandiraju</a:t>
            </a:r>
            <a:r>
              <a:rPr lang="en-GB" altLang="zh-CN" dirty="0"/>
              <a:t>, “</a:t>
            </a:r>
            <a:r>
              <a:rPr lang="en-US" altLang="zh-CN" dirty="0"/>
              <a:t>Investigating Hybrid SSD FTL Schemes for Hadoop</a:t>
            </a:r>
            <a:br>
              <a:rPr lang="en-US" altLang="zh-CN" dirty="0"/>
            </a:br>
            <a:r>
              <a:rPr lang="en-US" altLang="zh-CN" dirty="0"/>
              <a:t>Workloads</a:t>
            </a:r>
            <a:r>
              <a:rPr lang="en-GB" altLang="zh-CN" dirty="0"/>
              <a:t>” in CF ’13 </a:t>
            </a:r>
            <a:r>
              <a:rPr lang="en-US" altLang="zh-CN" dirty="0"/>
              <a:t>Proceedings of the ACM International Conference on Computing Frontiers</a:t>
            </a:r>
            <a:r>
              <a:rPr lang="en-US" altLang="zh-CN"/>
              <a:t>, Article No.20 </a:t>
            </a:r>
            <a:endParaRPr lang="en-US" altLang="zh-CN" dirty="0"/>
          </a:p>
          <a:p>
            <a:pPr marL="457200" indent="-457200">
              <a:buFont typeface="+mj-lt"/>
              <a:buAutoNum type="arabicPeriod"/>
            </a:pPr>
            <a:endParaRPr lang="zh-CN" altLang="en-US" dirty="0"/>
          </a:p>
        </p:txBody>
      </p:sp>
    </p:spTree>
    <p:extLst>
      <p:ext uri="{BB962C8B-B14F-4D97-AF65-F5344CB8AC3E}">
        <p14:creationId xmlns:p14="http://schemas.microsoft.com/office/powerpoint/2010/main" val="91957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graphicFrame>
        <p:nvGraphicFramePr>
          <p:cNvPr id="5" name="图示 4"/>
          <p:cNvGraphicFramePr/>
          <p:nvPr>
            <p:extLst>
              <p:ext uri="{D42A27DB-BD31-4B8C-83A1-F6EECF244321}">
                <p14:modId xmlns:p14="http://schemas.microsoft.com/office/powerpoint/2010/main" val="123177553"/>
              </p:ext>
            </p:extLst>
          </p:nvPr>
        </p:nvGraphicFramePr>
        <p:xfrm>
          <a:off x="2032000" y="1942088"/>
          <a:ext cx="8128000" cy="4196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82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 &amp; MapReduce Workflow</a:t>
            </a:r>
            <a:endParaRPr lang="zh-CN" altLang="en-US" dirty="0"/>
          </a:p>
        </p:txBody>
      </p:sp>
      <p:pic>
        <p:nvPicPr>
          <p:cNvPr id="4" name="图片 3" descr="屏幕剪辑"/>
          <p:cNvPicPr>
            <a:picLocks noChangeAspect="1"/>
          </p:cNvPicPr>
          <p:nvPr/>
        </p:nvPicPr>
        <p:blipFill>
          <a:blip r:embed="rId2"/>
          <a:stretch>
            <a:fillRect/>
          </a:stretch>
        </p:blipFill>
        <p:spPr>
          <a:xfrm>
            <a:off x="5209174" y="1737360"/>
            <a:ext cx="5946506" cy="3964337"/>
          </a:xfrm>
          <a:prstGeom prst="rect">
            <a:avLst/>
          </a:prstGeom>
        </p:spPr>
      </p:pic>
      <p:pic>
        <p:nvPicPr>
          <p:cNvPr id="5" name="图片 4" descr="屏幕剪辑"/>
          <p:cNvPicPr>
            <a:picLocks noChangeAspect="1"/>
          </p:cNvPicPr>
          <p:nvPr/>
        </p:nvPicPr>
        <p:blipFill>
          <a:blip r:embed="rId3"/>
          <a:stretch>
            <a:fillRect/>
          </a:stretch>
        </p:blipFill>
        <p:spPr>
          <a:xfrm>
            <a:off x="952395" y="1801948"/>
            <a:ext cx="4256778" cy="2787750"/>
          </a:xfrm>
          <a:prstGeom prst="rect">
            <a:avLst/>
          </a:prstGeom>
        </p:spPr>
      </p:pic>
      <p:sp>
        <p:nvSpPr>
          <p:cNvPr id="6" name="椭圆 5"/>
          <p:cNvSpPr/>
          <p:nvPr/>
        </p:nvSpPr>
        <p:spPr>
          <a:xfrm>
            <a:off x="5659272" y="1796955"/>
            <a:ext cx="2406555" cy="38077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6" idx="3"/>
            <a:endCxn id="5" idx="2"/>
          </p:cNvCxnSpPr>
          <p:nvPr/>
        </p:nvCxnSpPr>
        <p:spPr>
          <a:xfrm flipH="1" flipV="1">
            <a:off x="3080784" y="4589698"/>
            <a:ext cx="2930920" cy="457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12396" y="4883331"/>
            <a:ext cx="3536776" cy="327362"/>
          </a:xfrm>
          <a:prstGeom prst="rect">
            <a:avLst/>
          </a:prstGeom>
        </p:spPr>
        <p:txBody>
          <a:bodyPr vert="horz" lIns="91440" tIns="45720" rIns="91440" bIns="45720" rtlCol="0">
            <a:normAutofit lnSpcReduction="10000"/>
          </a:bodyPr>
          <a:lstStyle>
            <a:lvl1pPr indent="0" defTabSz="914400">
              <a:lnSpc>
                <a:spcPct val="90000"/>
              </a:lnSpc>
              <a:spcBef>
                <a:spcPts val="1200"/>
              </a:spcBef>
              <a:spcAft>
                <a:spcPts val="200"/>
              </a:spcAft>
              <a:buClr>
                <a:schemeClr val="accent1"/>
              </a:buClr>
              <a:buSzPct val="100000"/>
              <a:buFont typeface="Calibri" panose="020F0502020204030204" pitchFamily="34" charset="0"/>
              <a:buNone/>
              <a:defRPr sz="5400" cap="all" spc="200" baseline="0">
                <a:solidFill>
                  <a:srgbClr val="59BA08"/>
                </a:solidFill>
                <a:latin typeface="Gill Sans Ultra Bold" panose="020B0A02020104020203" pitchFamily="34" charset="0"/>
              </a:defRPr>
            </a:lvl1pPr>
            <a:lvl2pPr indent="0" algn="ctr" defTabSz="914400">
              <a:lnSpc>
                <a:spcPct val="90000"/>
              </a:lnSpc>
              <a:spcBef>
                <a:spcPts val="200"/>
              </a:spcBef>
              <a:spcAft>
                <a:spcPts val="400"/>
              </a:spcAft>
              <a:buClr>
                <a:schemeClr val="accent1"/>
              </a:buClr>
              <a:buFont typeface="Calibri" pitchFamily="34" charset="0"/>
              <a:buNone/>
              <a:defRPr sz="2400">
                <a:solidFill>
                  <a:schemeClr val="tx1">
                    <a:lumMod val="75000"/>
                    <a:lumOff val="25000"/>
                  </a:schemeClr>
                </a:solidFill>
              </a:defRPr>
            </a:lvl2pPr>
            <a:lvl3pPr indent="0" algn="ctr" defTabSz="914400">
              <a:lnSpc>
                <a:spcPct val="90000"/>
              </a:lnSpc>
              <a:spcBef>
                <a:spcPts val="200"/>
              </a:spcBef>
              <a:spcAft>
                <a:spcPts val="400"/>
              </a:spcAft>
              <a:buClr>
                <a:schemeClr val="accent1"/>
              </a:buClr>
              <a:buFont typeface="Calibri" pitchFamily="34" charset="0"/>
              <a:buNone/>
              <a:defRPr sz="2400">
                <a:solidFill>
                  <a:schemeClr val="tx1">
                    <a:lumMod val="75000"/>
                    <a:lumOff val="25000"/>
                  </a:schemeClr>
                </a:solidFill>
              </a:defRPr>
            </a:lvl3pPr>
            <a:lvl4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4pPr>
            <a:lvl5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5pPr>
            <a:lvl6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6pPr>
            <a:lvl7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7pPr>
            <a:lvl8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8pPr>
            <a:lvl9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9pPr>
          </a:lstStyle>
          <a:p>
            <a:r>
              <a:rPr lang="en-US" altLang="zh-CN" sz="1800" dirty="0"/>
              <a:t>Apply Technique1</a:t>
            </a:r>
            <a:endParaRPr lang="zh-CN" altLang="en-US" sz="1800" dirty="0"/>
          </a:p>
        </p:txBody>
      </p:sp>
      <p:sp>
        <p:nvSpPr>
          <p:cNvPr id="10" name="文本框 9"/>
          <p:cNvSpPr txBox="1"/>
          <p:nvPr/>
        </p:nvSpPr>
        <p:spPr>
          <a:xfrm>
            <a:off x="7940399" y="5761292"/>
            <a:ext cx="3406702" cy="341632"/>
          </a:xfrm>
          <a:prstGeom prst="rect">
            <a:avLst/>
          </a:prstGeom>
        </p:spPr>
        <p:txBody>
          <a:bodyPr vert="horz" lIns="91440" tIns="45720" rIns="91440" bIns="45720" rtlCol="0">
            <a:norm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cap="all" spc="200" baseline="0">
                <a:solidFill>
                  <a:srgbClr val="59BA08"/>
                </a:solidFill>
                <a:latin typeface="Gill Sans Ultra Bold" panose="020B0A02020104020203" pitchFamily="34" charset="0"/>
              </a:defRPr>
            </a:lvl1pPr>
            <a:lvl2pPr indent="0" algn="ctr" defTabSz="914400">
              <a:lnSpc>
                <a:spcPct val="90000"/>
              </a:lnSpc>
              <a:spcBef>
                <a:spcPts val="200"/>
              </a:spcBef>
              <a:spcAft>
                <a:spcPts val="400"/>
              </a:spcAft>
              <a:buClr>
                <a:schemeClr val="accent1"/>
              </a:buClr>
              <a:buFont typeface="Calibri" pitchFamily="34" charset="0"/>
              <a:buNone/>
              <a:defRPr sz="2400">
                <a:solidFill>
                  <a:schemeClr val="tx1">
                    <a:lumMod val="75000"/>
                    <a:lumOff val="25000"/>
                  </a:schemeClr>
                </a:solidFill>
              </a:defRPr>
            </a:lvl2pPr>
            <a:lvl3pPr indent="0" algn="ctr" defTabSz="914400">
              <a:lnSpc>
                <a:spcPct val="90000"/>
              </a:lnSpc>
              <a:spcBef>
                <a:spcPts val="200"/>
              </a:spcBef>
              <a:spcAft>
                <a:spcPts val="400"/>
              </a:spcAft>
              <a:buClr>
                <a:schemeClr val="accent1"/>
              </a:buClr>
              <a:buFont typeface="Calibri" pitchFamily="34" charset="0"/>
              <a:buNone/>
              <a:defRPr sz="2400">
                <a:solidFill>
                  <a:schemeClr val="tx1">
                    <a:lumMod val="75000"/>
                    <a:lumOff val="25000"/>
                  </a:schemeClr>
                </a:solidFill>
              </a:defRPr>
            </a:lvl3pPr>
            <a:lvl4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4pPr>
            <a:lvl5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5pPr>
            <a:lvl6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6pPr>
            <a:lvl7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7pPr>
            <a:lvl8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8pPr>
            <a:lvl9pPr indent="0" algn="ctr" defTabSz="914400">
              <a:lnSpc>
                <a:spcPct val="90000"/>
              </a:lnSpc>
              <a:spcBef>
                <a:spcPts val="200"/>
              </a:spcBef>
              <a:spcAft>
                <a:spcPts val="400"/>
              </a:spcAft>
              <a:buClr>
                <a:schemeClr val="accent1"/>
              </a:buClr>
              <a:buFont typeface="Calibri" pitchFamily="34" charset="0"/>
              <a:buNone/>
              <a:defRPr sz="2000">
                <a:solidFill>
                  <a:schemeClr val="tx1">
                    <a:lumMod val="75000"/>
                    <a:lumOff val="25000"/>
                  </a:schemeClr>
                </a:solidFill>
              </a:defRPr>
            </a:lvl9pPr>
          </a:lstStyle>
          <a:p>
            <a:r>
              <a:rPr lang="en-US" altLang="zh-CN" dirty="0"/>
              <a:t>Apply Technique2</a:t>
            </a:r>
            <a:endParaRPr lang="zh-CN" altLang="en-US" dirty="0"/>
          </a:p>
        </p:txBody>
      </p:sp>
    </p:spTree>
    <p:extLst>
      <p:ext uri="{BB962C8B-B14F-4D97-AF65-F5344CB8AC3E}">
        <p14:creationId xmlns:p14="http://schemas.microsoft.com/office/powerpoint/2010/main" val="270872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Exemplary Benchmark</a:t>
            </a:r>
            <a:endParaRPr lang="zh-CN" altLang="en-US" dirty="0"/>
          </a:p>
        </p:txBody>
      </p:sp>
      <p:sp>
        <p:nvSpPr>
          <p:cNvPr id="3" name="内容占位符 2"/>
          <p:cNvSpPr>
            <a:spLocks noGrp="1"/>
          </p:cNvSpPr>
          <p:nvPr>
            <p:ph idx="1"/>
          </p:nvPr>
        </p:nvSpPr>
        <p:spPr/>
        <p:txBody>
          <a:bodyPr/>
          <a:lstStyle/>
          <a:p>
            <a:r>
              <a:rPr lang="en-US" altLang="zh-CN" dirty="0"/>
              <a:t>Hadoop’s exemplary benchmarks, </a:t>
            </a:r>
            <a:r>
              <a:rPr lang="en-US" altLang="zh-CN" dirty="0" err="1"/>
              <a:t>Terasort</a:t>
            </a:r>
            <a:r>
              <a:rPr lang="en-US" altLang="zh-CN" dirty="0"/>
              <a:t> and </a:t>
            </a:r>
            <a:r>
              <a:rPr lang="en-US" altLang="zh-CN" dirty="0" err="1"/>
              <a:t>TestDFSIO</a:t>
            </a:r>
            <a:r>
              <a:rPr lang="en-US" altLang="zh-CN" dirty="0"/>
              <a:t>.</a:t>
            </a:r>
          </a:p>
          <a:p>
            <a:pPr marL="514350" indent="-514350">
              <a:buFont typeface="+mj-lt"/>
              <a:buAutoNum type="arabicPeriod"/>
            </a:pPr>
            <a:r>
              <a:rPr lang="en-US" altLang="zh-CN" sz="2400" b="1" dirty="0" err="1"/>
              <a:t>TestDFSIO</a:t>
            </a:r>
            <a:r>
              <a:rPr lang="en-US" altLang="zh-CN" dirty="0"/>
              <a:t> is a program to measure I/O speed of HDFS that is built-in in Hadoop.</a:t>
            </a:r>
          </a:p>
          <a:p>
            <a:pPr marL="514350" indent="-514350">
              <a:buFont typeface="+mj-lt"/>
              <a:buAutoNum type="arabicPeriod"/>
            </a:pPr>
            <a:r>
              <a:rPr lang="en-US" altLang="zh-CN" sz="2400" b="1" dirty="0" err="1"/>
              <a:t>TeraSort</a:t>
            </a:r>
            <a:r>
              <a:rPr lang="en-US" altLang="zh-CN" dirty="0"/>
              <a:t> is the program that measures the entire performance of MapReduce that was built in Hadoop including the computing power of the node where the program was being carried out, which was different form </a:t>
            </a:r>
            <a:r>
              <a:rPr lang="en-US" altLang="zh-CN" dirty="0" err="1"/>
              <a:t>TestDFSIO</a:t>
            </a:r>
            <a:endParaRPr lang="en-US" altLang="zh-CN" dirty="0"/>
          </a:p>
          <a:p>
            <a:endParaRPr lang="zh-CN" altLang="en-US" dirty="0"/>
          </a:p>
        </p:txBody>
      </p:sp>
    </p:spTree>
    <p:extLst>
      <p:ext uri="{BB962C8B-B14F-4D97-AF65-F5344CB8AC3E}">
        <p14:creationId xmlns:p14="http://schemas.microsoft.com/office/powerpoint/2010/main" val="238187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Technique1: Pre-Load SSD Cache</a:t>
            </a:r>
            <a:br>
              <a:rPr lang="en-US" altLang="zh-CN" dirty="0"/>
            </a:br>
            <a:r>
              <a:rPr lang="en-US" altLang="zh-CN" cap="all" spc="200" dirty="0">
                <a:solidFill>
                  <a:srgbClr val="59BA08"/>
                </a:solidFill>
                <a:latin typeface="Gill Sans Ultra Bold" panose="020B0A02020104020203" pitchFamily="34" charset="0"/>
              </a:rPr>
              <a:t>Idea</a:t>
            </a:r>
            <a:r>
              <a:rPr lang="en-US" altLang="zh-CN" dirty="0">
                <a:solidFill>
                  <a:srgbClr val="00B050"/>
                </a:solidFill>
              </a:rPr>
              <a:t> </a:t>
            </a:r>
            <a:endParaRPr lang="zh-CN" altLang="en-US" dirty="0"/>
          </a:p>
        </p:txBody>
      </p:sp>
      <p:pic>
        <p:nvPicPr>
          <p:cNvPr id="4" name="图片 3" descr="屏幕剪辑"/>
          <p:cNvPicPr>
            <a:picLocks noChangeAspect="1"/>
          </p:cNvPicPr>
          <p:nvPr/>
        </p:nvPicPr>
        <p:blipFill rotWithShape="1">
          <a:blip r:embed="rId2"/>
          <a:srcRect t="13046"/>
          <a:stretch/>
        </p:blipFill>
        <p:spPr>
          <a:xfrm>
            <a:off x="1097280" y="1785912"/>
            <a:ext cx="6629448" cy="3797470"/>
          </a:xfrm>
          <a:prstGeom prst="rect">
            <a:avLst/>
          </a:prstGeom>
        </p:spPr>
      </p:pic>
      <p:sp>
        <p:nvSpPr>
          <p:cNvPr id="6" name="文本框 5"/>
          <p:cNvSpPr txBox="1"/>
          <p:nvPr/>
        </p:nvSpPr>
        <p:spPr>
          <a:xfrm>
            <a:off x="7553915" y="1990641"/>
            <a:ext cx="3601765" cy="1200329"/>
          </a:xfrm>
          <a:prstGeom prst="rect">
            <a:avLst/>
          </a:prstGeom>
          <a:noFill/>
        </p:spPr>
        <p:txBody>
          <a:bodyPr wrap="square" rtlCol="0">
            <a:spAutoFit/>
          </a:bodyPr>
          <a:lstStyle/>
          <a:p>
            <a:r>
              <a:rPr lang="en-US" altLang="zh-CN" dirty="0"/>
              <a:t>We can simply use SSD cache as an improvement method.</a:t>
            </a:r>
          </a:p>
          <a:p>
            <a:r>
              <a:rPr lang="en-US" altLang="zh-CN" dirty="0">
                <a:solidFill>
                  <a:srgbClr val="59BA08"/>
                </a:solidFill>
              </a:rPr>
              <a:t>However, Hadoop is implemented in JAVA , it causes  bottlenecks via JVM </a:t>
            </a:r>
            <a:endParaRPr lang="zh-CN" altLang="en-US" dirty="0">
              <a:solidFill>
                <a:srgbClr val="59BA08"/>
              </a:solidFill>
            </a:endParaRPr>
          </a:p>
        </p:txBody>
      </p:sp>
      <p:sp>
        <p:nvSpPr>
          <p:cNvPr id="7" name="文本框 6"/>
          <p:cNvSpPr txBox="1"/>
          <p:nvPr/>
        </p:nvSpPr>
        <p:spPr>
          <a:xfrm>
            <a:off x="7553915" y="3395699"/>
            <a:ext cx="3835625" cy="1754326"/>
          </a:xfrm>
          <a:prstGeom prst="rect">
            <a:avLst/>
          </a:prstGeom>
          <a:noFill/>
        </p:spPr>
        <p:txBody>
          <a:bodyPr wrap="square" rtlCol="0">
            <a:spAutoFit/>
          </a:bodyPr>
          <a:lstStyle/>
          <a:p>
            <a:r>
              <a:rPr lang="en-US" altLang="zh-CN" b="1" dirty="0"/>
              <a:t>we use the HDD as a pre-loading cache block into SSD cache device. This can mainly increases the cache hit ratio by get the block information of spited files to be used and loading it before I/O request  in associated block.</a:t>
            </a:r>
            <a:endParaRPr lang="zh-CN" altLang="en-US" b="1" dirty="0"/>
          </a:p>
        </p:txBody>
      </p:sp>
    </p:spTree>
    <p:extLst>
      <p:ext uri="{BB962C8B-B14F-4D97-AF65-F5344CB8AC3E}">
        <p14:creationId xmlns:p14="http://schemas.microsoft.com/office/powerpoint/2010/main" val="4139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solidFill>
                  <a:srgbClr val="00B050"/>
                </a:solidFill>
              </a:rPr>
            </a:br>
            <a:r>
              <a:rPr lang="en-US" altLang="zh-CN" dirty="0"/>
              <a:t>Technique1: Pre-Load SSD Cache</a:t>
            </a:r>
            <a:br>
              <a:rPr lang="en-US" altLang="zh-CN" dirty="0"/>
            </a:br>
            <a:r>
              <a:rPr lang="en-US" altLang="zh-CN" cap="all" spc="200" dirty="0">
                <a:solidFill>
                  <a:srgbClr val="59BA08"/>
                </a:solidFill>
                <a:latin typeface="Gill Sans Ultra Bold" panose="020B0A02020104020203" pitchFamily="34" charset="0"/>
              </a:rPr>
              <a:t>DESIGN</a:t>
            </a:r>
            <a:endParaRPr lang="zh-CN" altLang="en-US" dirty="0"/>
          </a:p>
        </p:txBody>
      </p:sp>
      <p:pic>
        <p:nvPicPr>
          <p:cNvPr id="4" name="内容占位符 3" descr="屏幕剪辑"/>
          <p:cNvPicPr>
            <a:picLocks noGrp="1" noChangeAspect="1"/>
          </p:cNvPicPr>
          <p:nvPr>
            <p:ph idx="1"/>
          </p:nvPr>
        </p:nvPicPr>
        <p:blipFill>
          <a:blip r:embed="rId2"/>
          <a:stretch>
            <a:fillRect/>
          </a:stretch>
        </p:blipFill>
        <p:spPr>
          <a:xfrm>
            <a:off x="3957815" y="1830079"/>
            <a:ext cx="4868639" cy="4022725"/>
          </a:xfrm>
        </p:spPr>
      </p:pic>
      <p:sp>
        <p:nvSpPr>
          <p:cNvPr id="5" name="文本框 4"/>
          <p:cNvSpPr txBox="1"/>
          <p:nvPr/>
        </p:nvSpPr>
        <p:spPr>
          <a:xfrm>
            <a:off x="8826454" y="3379775"/>
            <a:ext cx="1862141" cy="923330"/>
          </a:xfrm>
          <a:prstGeom prst="rect">
            <a:avLst/>
          </a:prstGeom>
          <a:noFill/>
        </p:spPr>
        <p:txBody>
          <a:bodyPr wrap="square" rtlCol="0">
            <a:spAutoFit/>
          </a:bodyPr>
          <a:lstStyle/>
          <a:p>
            <a:r>
              <a:rPr lang="en-US" altLang="zh-CN" dirty="0"/>
              <a:t>Generally the process is like (A) to HDD directly</a:t>
            </a:r>
            <a:endParaRPr lang="zh-CN" altLang="en-US" dirty="0"/>
          </a:p>
        </p:txBody>
      </p:sp>
      <p:cxnSp>
        <p:nvCxnSpPr>
          <p:cNvPr id="7" name="直接箭头连接符 6"/>
          <p:cNvCxnSpPr/>
          <p:nvPr/>
        </p:nvCxnSpPr>
        <p:spPr>
          <a:xfrm>
            <a:off x="8524960" y="2690602"/>
            <a:ext cx="12138" cy="2286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957815" y="1921858"/>
            <a:ext cx="12138" cy="3831579"/>
          </a:xfrm>
          <a:prstGeom prst="straightConnector1">
            <a:avLst/>
          </a:prstGeom>
          <a:ln w="57150">
            <a:solidFill>
              <a:srgbClr val="59BA08"/>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65654" y="3241276"/>
            <a:ext cx="2502805" cy="1477328"/>
          </a:xfrm>
          <a:prstGeom prst="rect">
            <a:avLst/>
          </a:prstGeom>
          <a:noFill/>
        </p:spPr>
        <p:txBody>
          <a:bodyPr wrap="square" rtlCol="0">
            <a:spAutoFit/>
          </a:bodyPr>
          <a:lstStyle/>
          <a:p>
            <a:r>
              <a:rPr lang="en-US" altLang="zh-CN" dirty="0"/>
              <a:t>But here we can use SSD cache and the pre-load process, loading the data in advance using metadata (block ID)</a:t>
            </a:r>
            <a:endParaRPr lang="zh-CN" altLang="en-US" dirty="0"/>
          </a:p>
        </p:txBody>
      </p:sp>
    </p:spTree>
    <p:extLst>
      <p:ext uri="{BB962C8B-B14F-4D97-AF65-F5344CB8AC3E}">
        <p14:creationId xmlns:p14="http://schemas.microsoft.com/office/powerpoint/2010/main" val="260817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a:solidFill>
                  <a:srgbClr val="00B050"/>
                </a:solidFill>
              </a:rPr>
            </a:br>
            <a:r>
              <a:rPr lang="en-US" altLang="zh-CN" dirty="0"/>
              <a:t>Technique1: Pre-Load SSD Cache</a:t>
            </a:r>
            <a:br>
              <a:rPr lang="en-US" altLang="zh-CN" dirty="0"/>
            </a:br>
            <a:r>
              <a:rPr lang="en-US" altLang="zh-CN" cap="all" spc="200" dirty="0">
                <a:solidFill>
                  <a:srgbClr val="59BA08"/>
                </a:solidFill>
                <a:latin typeface="Gill Sans Ultra Bold" panose="020B0A02020104020203" pitchFamily="34" charset="0"/>
              </a:rPr>
              <a:t>DESIGN</a:t>
            </a:r>
            <a:endParaRPr lang="zh-CN" alt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49" t="11010" b="11458"/>
          <a:stretch/>
        </p:blipFill>
        <p:spPr>
          <a:xfrm>
            <a:off x="1097280" y="1779371"/>
            <a:ext cx="6361002" cy="4094207"/>
          </a:xfrm>
          <a:prstGeom prst="rect">
            <a:avLst/>
          </a:prstGeom>
        </p:spPr>
      </p:pic>
      <p:sp>
        <p:nvSpPr>
          <p:cNvPr id="5" name="矩形 4"/>
          <p:cNvSpPr/>
          <p:nvPr/>
        </p:nvSpPr>
        <p:spPr>
          <a:xfrm>
            <a:off x="7458283" y="1892459"/>
            <a:ext cx="3697398" cy="2462213"/>
          </a:xfrm>
          <a:prstGeom prst="rect">
            <a:avLst/>
          </a:prstGeom>
        </p:spPr>
        <p:txBody>
          <a:bodyPr wrap="square">
            <a:spAutoFit/>
          </a:bodyPr>
          <a:lstStyle/>
          <a:p>
            <a:r>
              <a:rPr lang="en-US" altLang="zh-CN" sz="1100" dirty="0">
                <a:solidFill>
                  <a:srgbClr val="59BA08"/>
                </a:solidFill>
              </a:rPr>
              <a:t>cache daemon program</a:t>
            </a:r>
            <a:r>
              <a:rPr lang="en-US" altLang="zh-CN" sz="1100" dirty="0"/>
              <a:t>:</a:t>
            </a:r>
          </a:p>
          <a:p>
            <a:r>
              <a:rPr lang="en-US" altLang="zh-CN" sz="1100" dirty="0"/>
              <a:t>(A):outputs HDFS metadata via Hadoop </a:t>
            </a:r>
            <a:r>
              <a:rPr lang="en-US" altLang="zh-CN" sz="1100" dirty="0" err="1"/>
              <a:t>fsck</a:t>
            </a:r>
            <a:r>
              <a:rPr lang="en-US" altLang="zh-CN" sz="1100" dirty="0"/>
              <a:t> command.</a:t>
            </a:r>
          </a:p>
          <a:p>
            <a:r>
              <a:rPr lang="en-US" altLang="zh-CN" sz="1100" dirty="0"/>
              <a:t>(B):constructs a Total Block Metadata in CAD (Cache Accelerator Daemon) and stores block information in HDFS. </a:t>
            </a:r>
          </a:p>
          <a:p>
            <a:r>
              <a:rPr lang="en-US" altLang="zh-CN" sz="1100" dirty="0"/>
              <a:t>(1)the information about the split file is received from the mapper</a:t>
            </a:r>
          </a:p>
          <a:p>
            <a:r>
              <a:rPr lang="en-US" altLang="zh-CN" sz="1100" dirty="0"/>
              <a:t>(2) searches the associated block in Total Block Metadata </a:t>
            </a:r>
            <a:br>
              <a:rPr lang="en-US" altLang="zh-CN" sz="1100" dirty="0"/>
            </a:br>
            <a:r>
              <a:rPr lang="en-US" altLang="zh-CN" sz="1100" dirty="0"/>
              <a:t>and based on the found block information</a:t>
            </a:r>
          </a:p>
          <a:p>
            <a:r>
              <a:rPr lang="en-US" altLang="zh-CN" sz="1100" dirty="0"/>
              <a:t>(3) requests to load the blocks to SSD cache via CLI command. </a:t>
            </a:r>
          </a:p>
          <a:p>
            <a:r>
              <a:rPr lang="en-US" altLang="zh-CN" sz="1100" dirty="0"/>
              <a:t>(4) Cache device loads the requested block to SSD </a:t>
            </a:r>
          </a:p>
          <a:p>
            <a:r>
              <a:rPr lang="en-US" altLang="zh-CN" sz="1100" dirty="0"/>
              <a:t>(5) the mapper requests a split file block to a data node. </a:t>
            </a:r>
          </a:p>
          <a:p>
            <a:r>
              <a:rPr lang="en-US" altLang="zh-CN" sz="1100" dirty="0"/>
              <a:t>(6) The data node requests a split file block to SSD cache</a:t>
            </a:r>
          </a:p>
          <a:p>
            <a:r>
              <a:rPr lang="en-US" altLang="zh-CN" sz="1100" dirty="0"/>
              <a:t>(7) bring the pre-loaded block Ａ </a:t>
            </a:r>
          </a:p>
          <a:p>
            <a:r>
              <a:rPr lang="en-US" altLang="zh-CN" sz="1100" dirty="0"/>
              <a:t>(8) delivers it to the mapper</a:t>
            </a:r>
          </a:p>
        </p:txBody>
      </p:sp>
    </p:spTree>
    <p:extLst>
      <p:ext uri="{BB962C8B-B14F-4D97-AF65-F5344CB8AC3E}">
        <p14:creationId xmlns:p14="http://schemas.microsoft.com/office/powerpoint/2010/main" val="6254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4000" cap="all" spc="200" dirty="0">
                <a:solidFill>
                  <a:srgbClr val="59BA08"/>
                </a:solidFill>
                <a:latin typeface="Gill Sans Ultra Bold" panose="020B0A02020104020203" pitchFamily="34" charset="0"/>
              </a:rPr>
              <a:t>RESULT</a:t>
            </a:r>
            <a:r>
              <a:rPr lang="en-US" altLang="zh-CN" dirty="0">
                <a:solidFill>
                  <a:srgbClr val="00B050"/>
                </a:solidFill>
              </a:rPr>
              <a:t> </a:t>
            </a:r>
            <a:br>
              <a:rPr lang="en-US" altLang="zh-CN" dirty="0">
                <a:solidFill>
                  <a:srgbClr val="00B050"/>
                </a:solidFill>
              </a:rPr>
            </a:br>
            <a:r>
              <a:rPr lang="en-US" altLang="zh-CN" dirty="0"/>
              <a:t>Technique1: Pre-Load SSD Cache</a:t>
            </a:r>
            <a:endParaRPr lang="zh-CN" alt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1820980"/>
            <a:ext cx="4812201" cy="1941609"/>
          </a:xfrm>
          <a:prstGeom prst="rect">
            <a:avLst/>
          </a:prstGeom>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057" y="1820978"/>
            <a:ext cx="4731223" cy="1941611"/>
          </a:xfrm>
          <a:prstGeom prst="rect">
            <a:avLst/>
          </a:prstGeom>
        </p:spPr>
      </p:pic>
      <p:pic>
        <p:nvPicPr>
          <p:cNvPr id="7"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4046018"/>
            <a:ext cx="5103294" cy="1902798"/>
          </a:xfrm>
          <a:prstGeom prst="rect">
            <a:avLst/>
          </a:prstGeom>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573" y="4046018"/>
            <a:ext cx="4659800" cy="1902798"/>
          </a:xfrm>
          <a:prstGeom prst="rect">
            <a:avLst/>
          </a:prstGeom>
        </p:spPr>
      </p:pic>
    </p:spTree>
    <p:extLst>
      <p:ext uri="{BB962C8B-B14F-4D97-AF65-F5344CB8AC3E}">
        <p14:creationId xmlns:p14="http://schemas.microsoft.com/office/powerpoint/2010/main" val="303970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r>
              <a:rPr lang="en-US" altLang="zh-CN" dirty="0">
                <a:solidFill>
                  <a:srgbClr val="00B050"/>
                </a:solidFill>
              </a:rPr>
              <a:t> </a:t>
            </a:r>
            <a:br>
              <a:rPr lang="en-US" altLang="zh-CN" dirty="0">
                <a:solidFill>
                  <a:srgbClr val="00B050"/>
                </a:solidFill>
              </a:rPr>
            </a:br>
            <a:r>
              <a:rPr lang="en-US" altLang="zh-CN" dirty="0"/>
              <a:t>Technique2: Intermediate SSD shuffle</a:t>
            </a:r>
            <a:br>
              <a:rPr lang="en-US" altLang="zh-CN" dirty="0"/>
            </a:br>
            <a:r>
              <a:rPr lang="en-US" altLang="zh-CN" cap="all" spc="200" dirty="0">
                <a:solidFill>
                  <a:srgbClr val="59BA08"/>
                </a:solidFill>
                <a:latin typeface="Gill Sans Ultra Bold" panose="020B0A02020104020203" pitchFamily="34" charset="0"/>
              </a:rPr>
              <a:t>inspiration</a:t>
            </a:r>
            <a:endParaRPr lang="zh-CN" altLang="en-US" dirty="0"/>
          </a:p>
        </p:txBody>
      </p:sp>
      <p:pic>
        <p:nvPicPr>
          <p:cNvPr id="5" name="图片 4" descr="屏幕剪辑"/>
          <p:cNvPicPr>
            <a:picLocks noChangeAspect="1"/>
          </p:cNvPicPr>
          <p:nvPr/>
        </p:nvPicPr>
        <p:blipFill rotWithShape="1">
          <a:blip r:embed="rId2"/>
          <a:srcRect l="1818"/>
          <a:stretch/>
        </p:blipFill>
        <p:spPr>
          <a:xfrm>
            <a:off x="1097280" y="1802095"/>
            <a:ext cx="5108646" cy="3783394"/>
          </a:xfrm>
          <a:prstGeom prst="rect">
            <a:avLst/>
          </a:prstGeom>
        </p:spPr>
      </p:pic>
      <p:sp>
        <p:nvSpPr>
          <p:cNvPr id="6" name="文本框 5"/>
          <p:cNvSpPr txBox="1"/>
          <p:nvPr/>
        </p:nvSpPr>
        <p:spPr>
          <a:xfrm>
            <a:off x="6906555" y="2629911"/>
            <a:ext cx="3876084" cy="1569660"/>
          </a:xfrm>
          <a:prstGeom prst="rect">
            <a:avLst/>
          </a:prstGeom>
          <a:noFill/>
        </p:spPr>
        <p:txBody>
          <a:bodyPr wrap="square" rtlCol="0">
            <a:spAutoFit/>
          </a:bodyPr>
          <a:lstStyle/>
          <a:p>
            <a:r>
              <a:rPr lang="en-US" altLang="zh-CN" sz="2400" dirty="0">
                <a:solidFill>
                  <a:srgbClr val="59BA08"/>
                </a:solidFill>
              </a:rPr>
              <a:t>Can we use SSD to substitute HDD as the data storage?</a:t>
            </a:r>
          </a:p>
          <a:p>
            <a:r>
              <a:rPr lang="en-US" altLang="zh-CN" sz="2400" dirty="0">
                <a:solidFill>
                  <a:srgbClr val="59BA08"/>
                </a:solidFill>
              </a:rPr>
              <a:t>What will be the problem if we do so?</a:t>
            </a:r>
            <a:endParaRPr lang="zh-CN" altLang="en-US" sz="2400" dirty="0">
              <a:solidFill>
                <a:srgbClr val="59BA08"/>
              </a:solidFill>
            </a:endParaRPr>
          </a:p>
        </p:txBody>
      </p:sp>
    </p:spTree>
    <p:extLst>
      <p:ext uri="{BB962C8B-B14F-4D97-AF65-F5344CB8AC3E}">
        <p14:creationId xmlns:p14="http://schemas.microsoft.com/office/powerpoint/2010/main" val="3986803716"/>
      </p:ext>
    </p:extLst>
  </p:cSld>
  <p:clrMapOvr>
    <a:masterClrMapping/>
  </p:clrMapOvr>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320</TotalTime>
  <Words>791</Words>
  <Application>Microsoft Office PowerPoint</Application>
  <PresentationFormat>宽屏</PresentationFormat>
  <Paragraphs>121</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宋体</vt:lpstr>
      <vt:lpstr>Calibri</vt:lpstr>
      <vt:lpstr>Calibri Light</vt:lpstr>
      <vt:lpstr>Gill Sans Ultra Bold</vt:lpstr>
      <vt:lpstr>回顾</vt:lpstr>
      <vt:lpstr>Different Techniques to Improve MapReduce Performance with SSDs</vt:lpstr>
      <vt:lpstr>Outline</vt:lpstr>
      <vt:lpstr>HDFS &amp; MapReduce Workflow</vt:lpstr>
      <vt:lpstr>Exemplary Benchmark</vt:lpstr>
      <vt:lpstr>Technique1: Pre-Load SSD Cache Idea </vt:lpstr>
      <vt:lpstr> Technique1: Pre-Load SSD Cache DESIGN</vt:lpstr>
      <vt:lpstr> Technique1: Pre-Load SSD Cache DESIGN</vt:lpstr>
      <vt:lpstr>RESULT  Technique1: Pre-Load SSD Cache</vt:lpstr>
      <vt:lpstr>  Technique2: Intermediate SSD shuffle inspiration</vt:lpstr>
      <vt:lpstr>  Technique2: SSD as storage device DFSIO-analysis</vt:lpstr>
      <vt:lpstr>  Technique2: SSD as storage device terasort-analysis</vt:lpstr>
      <vt:lpstr> Technique2: SSD as storage device Overall</vt:lpstr>
      <vt:lpstr>  Technique3: Optimized FTL Algorithm Overall</vt:lpstr>
      <vt:lpstr> Technique3: Optimized FTL Algorithm Choices</vt:lpstr>
      <vt:lpstr>  Technique3: Optimized FTL Algorithm outcome</vt:lpstr>
      <vt:lpstr>Summary &amp; Conclusion</vt:lpstr>
      <vt:lpstr>Potential Further Study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Approaches to Increase MapReduce Performance with SSDs</dc:title>
  <dc:creator>翟冠勋</dc:creator>
  <cp:lastModifiedBy>翟冠勋</cp:lastModifiedBy>
  <cp:revision>25</cp:revision>
  <dcterms:created xsi:type="dcterms:W3CDTF">2016-11-22T16:11:10Z</dcterms:created>
  <dcterms:modified xsi:type="dcterms:W3CDTF">2016-11-24T09:29:50Z</dcterms:modified>
</cp:coreProperties>
</file>