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rittany" charset="1" panose="00000000000000000000"/>
      <p:regular r:id="rId10"/>
    </p:embeddedFont>
    <p:embeddedFont>
      <p:font typeface="Gotham" charset="1" panose="00000000000000000000"/>
      <p:regular r:id="rId11"/>
    </p:embeddedFont>
    <p:embeddedFont>
      <p:font typeface="Gotham Bold" charset="1" panose="00000000000000000000"/>
      <p:regular r:id="rId12"/>
    </p:embeddedFont>
    <p:embeddedFont>
      <p:font typeface="Gotham Italics" charset="1" panose="00000000000000000000"/>
      <p:regular r:id="rId13"/>
    </p:embeddedFont>
    <p:embeddedFont>
      <p:font typeface="Gotham Bold Italics" charset="1" panose="02000000000000000000"/>
      <p:regular r:id="rId14"/>
    </p:embeddedFont>
    <p:embeddedFont>
      <p:font typeface="Gotham Light" charset="1" panose="00000000000000000000"/>
      <p:regular r:id="rId15"/>
    </p:embeddedFont>
    <p:embeddedFont>
      <p:font typeface="Gotham Light Italics" charset="1" panose="00000000000000000000"/>
      <p:regular r:id="rId16"/>
    </p:embeddedFont>
    <p:embeddedFont>
      <p:font typeface="Gotham Heavy" charset="1" panose="02000900000000000000"/>
      <p:regular r:id="rId17"/>
    </p:embeddedFont>
    <p:embeddedFont>
      <p:font typeface="Gotham Heavy Italics" charset="1" panose="02000900000000000000"/>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4468512" y="-353712"/>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84897" y="537991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373132" y="4114076"/>
            <a:ext cx="12198237" cy="2291464"/>
            <a:chOff x="0" y="0"/>
            <a:chExt cx="3212705" cy="603513"/>
          </a:xfrm>
        </p:grpSpPr>
        <p:sp>
          <p:nvSpPr>
            <p:cNvPr name="Freeform 14" id="14"/>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5" id="15"/>
            <p:cNvSpPr txBox="true"/>
            <p:nvPr/>
          </p:nvSpPr>
          <p:spPr>
            <a:xfrm>
              <a:off x="0" y="-28575"/>
              <a:ext cx="812800" cy="841375"/>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6406660" y="7036484"/>
            <a:ext cx="6131182" cy="946111"/>
          </a:xfrm>
          <a:prstGeom prst="rect">
            <a:avLst/>
          </a:prstGeom>
        </p:spPr>
        <p:txBody>
          <a:bodyPr anchor="t" rtlCol="false" tIns="0" lIns="0" bIns="0" rIns="0">
            <a:spAutoFit/>
          </a:bodyPr>
          <a:lstStyle/>
          <a:p>
            <a:pPr algn="ctr">
              <a:lnSpc>
                <a:spcPts val="7702"/>
              </a:lnSpc>
              <a:spcBef>
                <a:spcPct val="0"/>
              </a:spcBef>
            </a:pPr>
            <a:r>
              <a:rPr lang="en-US" sz="5501" spc="308">
                <a:solidFill>
                  <a:srgbClr val="191919"/>
                </a:solidFill>
                <a:latin typeface="Gotham"/>
              </a:rPr>
              <a:t>Phase - 1</a:t>
            </a:r>
          </a:p>
        </p:txBody>
      </p:sp>
      <p:sp>
        <p:nvSpPr>
          <p:cNvPr name="TextBox 17" id="17"/>
          <p:cNvSpPr txBox="true"/>
          <p:nvPr/>
        </p:nvSpPr>
        <p:spPr>
          <a:xfrm rot="0">
            <a:off x="5171731" y="4729043"/>
            <a:ext cx="8601040" cy="1225550"/>
          </a:xfrm>
          <a:prstGeom prst="rect">
            <a:avLst/>
          </a:prstGeom>
        </p:spPr>
        <p:txBody>
          <a:bodyPr anchor="t" rtlCol="false" tIns="0" lIns="0" bIns="0" rIns="0">
            <a:spAutoFit/>
          </a:bodyPr>
          <a:lstStyle/>
          <a:p>
            <a:pPr algn="ctr">
              <a:lnSpc>
                <a:spcPts val="4900"/>
              </a:lnSpc>
              <a:spcBef>
                <a:spcPct val="0"/>
              </a:spcBef>
            </a:pPr>
            <a:r>
              <a:rPr lang="en-US" sz="3500" spc="490">
                <a:solidFill>
                  <a:srgbClr val="191919"/>
                </a:solidFill>
                <a:latin typeface="Gotham Bold"/>
              </a:rPr>
              <a:t>PUBLIC TRANSPORTATION OPTIMIZATION </a:t>
            </a:r>
          </a:p>
        </p:txBody>
      </p:sp>
      <p:grpSp>
        <p:nvGrpSpPr>
          <p:cNvPr name="Group 18" id="18"/>
          <p:cNvGrpSpPr/>
          <p:nvPr/>
        </p:nvGrpSpPr>
        <p:grpSpPr>
          <a:xfrm rot="0">
            <a:off x="-9965724" y="-1383136"/>
            <a:ext cx="10994424" cy="1099442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2409676" y="1668453"/>
            <a:ext cx="9742072" cy="7589847"/>
            <a:chOff x="0" y="0"/>
            <a:chExt cx="12989430" cy="10119796"/>
          </a:xfrm>
        </p:grpSpPr>
        <p:pic>
          <p:nvPicPr>
            <p:cNvPr name="Picture 3" id="3"/>
            <p:cNvPicPr>
              <a:picLocks noChangeAspect="true"/>
            </p:cNvPicPr>
            <p:nvPr/>
          </p:nvPicPr>
          <p:blipFill>
            <a:blip r:embed="rId2"/>
            <a:srcRect l="30155" t="0" r="645" b="0"/>
            <a:stretch>
              <a:fillRect/>
            </a:stretch>
          </p:blipFill>
          <p:spPr>
            <a:xfrm flipH="false" flipV="false">
              <a:off x="0" y="0"/>
              <a:ext cx="12989430" cy="10119796"/>
            </a:xfrm>
            <a:prstGeom prst="rect">
              <a:avLst/>
            </a:prstGeom>
          </p:spPr>
        </p:pic>
      </p:grpSp>
      <p:grpSp>
        <p:nvGrpSpPr>
          <p:cNvPr name="Group 4" id="4"/>
          <p:cNvGrpSpPr/>
          <p:nvPr/>
        </p:nvGrpSpPr>
        <p:grpSpPr>
          <a:xfrm rot="0">
            <a:off x="-1373119" y="-1315898"/>
            <a:ext cx="3001840" cy="13405540"/>
            <a:chOff x="0" y="0"/>
            <a:chExt cx="182007" cy="812800"/>
          </a:xfrm>
        </p:grpSpPr>
        <p:sp>
          <p:nvSpPr>
            <p:cNvPr name="Freeform 5" id="5"/>
            <p:cNvSpPr/>
            <p:nvPr/>
          </p:nvSpPr>
          <p:spPr>
            <a:xfrm flipH="false" flipV="false" rot="0">
              <a:off x="0" y="0"/>
              <a:ext cx="182007" cy="812800"/>
            </a:xfrm>
            <a:custGeom>
              <a:avLst/>
              <a:gdLst/>
              <a:ahLst/>
              <a:cxnLst/>
              <a:rect r="r" b="b" t="t" l="l"/>
              <a:pathLst>
                <a:path h="812800" w="182007">
                  <a:moveTo>
                    <a:pt x="91003" y="0"/>
                  </a:moveTo>
                  <a:cubicBezTo>
                    <a:pt x="40744" y="0"/>
                    <a:pt x="0" y="181951"/>
                    <a:pt x="0" y="406400"/>
                  </a:cubicBezTo>
                  <a:cubicBezTo>
                    <a:pt x="0" y="630849"/>
                    <a:pt x="40744" y="812800"/>
                    <a:pt x="91003" y="812800"/>
                  </a:cubicBezTo>
                  <a:cubicBezTo>
                    <a:pt x="141263" y="812800"/>
                    <a:pt x="182007" y="630849"/>
                    <a:pt x="182007" y="406400"/>
                  </a:cubicBezTo>
                  <a:cubicBezTo>
                    <a:pt x="182007" y="181951"/>
                    <a:pt x="141263" y="0"/>
                    <a:pt x="91003" y="0"/>
                  </a:cubicBezTo>
                  <a:close/>
                </a:path>
              </a:pathLst>
            </a:custGeom>
            <a:solidFill>
              <a:srgbClr val="000000">
                <a:alpha val="0"/>
              </a:srgbClr>
            </a:solidFill>
            <a:ln w="19050" cap="sq">
              <a:solidFill>
                <a:srgbClr val="FD6220"/>
              </a:solid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4159841" y="6592430"/>
            <a:ext cx="10994424" cy="109944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780398" y="2447925"/>
            <a:ext cx="5173161" cy="5324475"/>
          </a:xfrm>
          <a:prstGeom prst="rect">
            <a:avLst/>
          </a:prstGeom>
        </p:spPr>
        <p:txBody>
          <a:bodyPr anchor="t" rtlCol="false" tIns="0" lIns="0" bIns="0" rIns="0">
            <a:spAutoFit/>
          </a:bodyPr>
          <a:lstStyle/>
          <a:p>
            <a:pPr>
              <a:lnSpc>
                <a:spcPts val="4200"/>
              </a:lnSpc>
            </a:pPr>
            <a:r>
              <a:rPr lang="en-US" sz="3000">
                <a:solidFill>
                  <a:srgbClr val="000000"/>
                </a:solidFill>
                <a:latin typeface="Gotham"/>
              </a:rPr>
              <a:t>Ensuring that public transportation is accessible to all, including individuals with disabilities, involves designing infrastructure and vehicles with universal design principles and compliance with accessibility standards.</a:t>
            </a:r>
          </a:p>
        </p:txBody>
      </p:sp>
      <p:grpSp>
        <p:nvGrpSpPr>
          <p:cNvPr name="Group 12" id="12"/>
          <p:cNvGrpSpPr/>
          <p:nvPr/>
        </p:nvGrpSpPr>
        <p:grpSpPr>
          <a:xfrm rot="0">
            <a:off x="-1220719" y="-1163498"/>
            <a:ext cx="3001840" cy="13405540"/>
            <a:chOff x="0" y="0"/>
            <a:chExt cx="182007" cy="812800"/>
          </a:xfrm>
        </p:grpSpPr>
        <p:sp>
          <p:nvSpPr>
            <p:cNvPr name="Freeform 13" id="13"/>
            <p:cNvSpPr/>
            <p:nvPr/>
          </p:nvSpPr>
          <p:spPr>
            <a:xfrm flipH="false" flipV="false" rot="0">
              <a:off x="0" y="0"/>
              <a:ext cx="182007" cy="812800"/>
            </a:xfrm>
            <a:custGeom>
              <a:avLst/>
              <a:gdLst/>
              <a:ahLst/>
              <a:cxnLst/>
              <a:rect r="r" b="b" t="t" l="l"/>
              <a:pathLst>
                <a:path h="812800" w="182007">
                  <a:moveTo>
                    <a:pt x="91003" y="0"/>
                  </a:moveTo>
                  <a:cubicBezTo>
                    <a:pt x="40744" y="0"/>
                    <a:pt x="0" y="181951"/>
                    <a:pt x="0" y="406400"/>
                  </a:cubicBezTo>
                  <a:cubicBezTo>
                    <a:pt x="0" y="630849"/>
                    <a:pt x="40744" y="812800"/>
                    <a:pt x="91003" y="812800"/>
                  </a:cubicBezTo>
                  <a:cubicBezTo>
                    <a:pt x="141263" y="812800"/>
                    <a:pt x="182007" y="630849"/>
                    <a:pt x="182007" y="406400"/>
                  </a:cubicBezTo>
                  <a:cubicBezTo>
                    <a:pt x="182007" y="181951"/>
                    <a:pt x="141263" y="0"/>
                    <a:pt x="91003" y="0"/>
                  </a:cubicBezTo>
                  <a:close/>
                </a:path>
              </a:pathLst>
            </a:custGeom>
            <a:solidFill>
              <a:srgbClr val="000000">
                <a:alpha val="0"/>
              </a:srgbClr>
            </a:solidFill>
            <a:ln w="19050" cap="sq">
              <a:solidFill>
                <a:srgbClr val="FD6220"/>
              </a:solidFill>
              <a:prstDash val="solid"/>
              <a:miter/>
            </a:ln>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2887797" y="818642"/>
            <a:ext cx="5494955" cy="8208527"/>
            <a:chOff x="0" y="0"/>
            <a:chExt cx="5969000" cy="8916670"/>
          </a:xfrm>
        </p:grpSpPr>
        <p:sp>
          <p:nvSpPr>
            <p:cNvPr name="Freeform 7" id="7"/>
            <p:cNvSpPr/>
            <p:nvPr/>
          </p:nvSpPr>
          <p:spPr>
            <a:xfrm flipH="false" flipV="false" rot="0">
              <a:off x="127" y="6350"/>
              <a:ext cx="5968747" cy="8903970"/>
            </a:xfrm>
            <a:custGeom>
              <a:avLst/>
              <a:gdLst/>
              <a:ahLst/>
              <a:cxnLst/>
              <a:rect r="r" b="b" t="t" l="l"/>
              <a:pathLst>
                <a:path h="8903970" w="5968747">
                  <a:moveTo>
                    <a:pt x="2988310" y="8903970"/>
                  </a:moveTo>
                  <a:lnTo>
                    <a:pt x="2980563" y="8903970"/>
                  </a:lnTo>
                  <a:cubicBezTo>
                    <a:pt x="2246376" y="8903970"/>
                    <a:pt x="1538224" y="8630412"/>
                    <a:pt x="986790" y="8133714"/>
                  </a:cubicBezTo>
                  <a:cubicBezTo>
                    <a:pt x="420243" y="7623429"/>
                    <a:pt x="76581" y="6921881"/>
                    <a:pt x="19177" y="6158230"/>
                  </a:cubicBezTo>
                  <a:lnTo>
                    <a:pt x="16510" y="6121781"/>
                  </a:lnTo>
                  <a:cubicBezTo>
                    <a:pt x="4064" y="5781802"/>
                    <a:pt x="0" y="2921762"/>
                    <a:pt x="23876" y="2678811"/>
                  </a:cubicBezTo>
                  <a:cubicBezTo>
                    <a:pt x="96647" y="1941195"/>
                    <a:pt x="439801" y="1261618"/>
                    <a:pt x="990092" y="765302"/>
                  </a:cubicBezTo>
                  <a:cubicBezTo>
                    <a:pt x="1537208" y="271780"/>
                    <a:pt x="2242439" y="0"/>
                    <a:pt x="2975737" y="0"/>
                  </a:cubicBezTo>
                  <a:lnTo>
                    <a:pt x="2992882" y="0"/>
                  </a:lnTo>
                  <a:cubicBezTo>
                    <a:pt x="3726180" y="0"/>
                    <a:pt x="4431411" y="271780"/>
                    <a:pt x="4978527" y="765302"/>
                  </a:cubicBezTo>
                  <a:cubicBezTo>
                    <a:pt x="5528945" y="1261745"/>
                    <a:pt x="5871972" y="1941195"/>
                    <a:pt x="5944743" y="2678684"/>
                  </a:cubicBezTo>
                  <a:cubicBezTo>
                    <a:pt x="5968747" y="2921762"/>
                    <a:pt x="5964555" y="5782310"/>
                    <a:pt x="5952109" y="6122289"/>
                  </a:cubicBezTo>
                  <a:lnTo>
                    <a:pt x="5951982" y="6125083"/>
                  </a:lnTo>
                  <a:lnTo>
                    <a:pt x="5949442" y="6158230"/>
                  </a:lnTo>
                  <a:cubicBezTo>
                    <a:pt x="5892038" y="6921881"/>
                    <a:pt x="5548376" y="7623429"/>
                    <a:pt x="4981829" y="8133715"/>
                  </a:cubicBezTo>
                  <a:cubicBezTo>
                    <a:pt x="4430522" y="8630412"/>
                    <a:pt x="3722497" y="8903970"/>
                    <a:pt x="2988310" y="8903970"/>
                  </a:cubicBezTo>
                  <a:close/>
                  <a:moveTo>
                    <a:pt x="2975737" y="19050"/>
                  </a:moveTo>
                  <a:cubicBezTo>
                    <a:pt x="2247138" y="19050"/>
                    <a:pt x="1546479" y="289052"/>
                    <a:pt x="1002792" y="779399"/>
                  </a:cubicBezTo>
                  <a:cubicBezTo>
                    <a:pt x="455930" y="1272540"/>
                    <a:pt x="115062" y="1947799"/>
                    <a:pt x="42926" y="2680589"/>
                  </a:cubicBezTo>
                  <a:cubicBezTo>
                    <a:pt x="19050" y="2923286"/>
                    <a:pt x="23241" y="5781167"/>
                    <a:pt x="35560" y="6121019"/>
                  </a:cubicBezTo>
                  <a:lnTo>
                    <a:pt x="35687" y="6123686"/>
                  </a:lnTo>
                  <a:lnTo>
                    <a:pt x="38227" y="6156706"/>
                  </a:lnTo>
                  <a:cubicBezTo>
                    <a:pt x="95250" y="6915403"/>
                    <a:pt x="436626" y="7612507"/>
                    <a:pt x="999617" y="8119490"/>
                  </a:cubicBezTo>
                  <a:cubicBezTo>
                    <a:pt x="1547622" y="8613012"/>
                    <a:pt x="2251202" y="8884793"/>
                    <a:pt x="2980690" y="8884793"/>
                  </a:cubicBezTo>
                  <a:lnTo>
                    <a:pt x="2988437" y="8884793"/>
                  </a:lnTo>
                  <a:cubicBezTo>
                    <a:pt x="3717925" y="8884793"/>
                    <a:pt x="4421378" y="8613012"/>
                    <a:pt x="4969383" y="8119490"/>
                  </a:cubicBezTo>
                  <a:cubicBezTo>
                    <a:pt x="5532374" y="7612507"/>
                    <a:pt x="5873750" y="6915403"/>
                    <a:pt x="5930773" y="6156706"/>
                  </a:cubicBezTo>
                  <a:lnTo>
                    <a:pt x="5933313" y="6121527"/>
                  </a:lnTo>
                  <a:cubicBezTo>
                    <a:pt x="5945632" y="5781675"/>
                    <a:pt x="5949950" y="2923159"/>
                    <a:pt x="5925947" y="2680462"/>
                  </a:cubicBezTo>
                  <a:cubicBezTo>
                    <a:pt x="5853684" y="1947672"/>
                    <a:pt x="5512816" y="1272540"/>
                    <a:pt x="4965954" y="779272"/>
                  </a:cubicBezTo>
                  <a:cubicBezTo>
                    <a:pt x="4422140" y="289052"/>
                    <a:pt x="3721481" y="19050"/>
                    <a:pt x="2992882" y="19050"/>
                  </a:cubicBezTo>
                  <a:lnTo>
                    <a:pt x="2975737" y="19050"/>
                  </a:lnTo>
                  <a:close/>
                </a:path>
              </a:pathLst>
            </a:custGeom>
            <a:solidFill>
              <a:srgbClr val="FD6220"/>
            </a:solidFill>
          </p:spPr>
        </p:sp>
        <p:sp>
          <p:nvSpPr>
            <p:cNvPr name="Freeform 8" id="8"/>
            <p:cNvSpPr/>
            <p:nvPr/>
          </p:nvSpPr>
          <p:spPr>
            <a:xfrm flipH="false" flipV="false" rot="0">
              <a:off x="148844" y="155701"/>
              <a:ext cx="5671185" cy="8605520"/>
            </a:xfrm>
            <a:custGeom>
              <a:avLst/>
              <a:gdLst/>
              <a:ahLst/>
              <a:cxnLst/>
              <a:rect r="r" b="b" t="t" l="l"/>
              <a:pathLst>
                <a:path h="8605520" w="5671185">
                  <a:moveTo>
                    <a:pt x="2831846" y="8605394"/>
                  </a:moveTo>
                  <a:cubicBezTo>
                    <a:pt x="2134616" y="8605394"/>
                    <a:pt x="1462024" y="8345425"/>
                    <a:pt x="937895" y="7873493"/>
                  </a:cubicBezTo>
                  <a:cubicBezTo>
                    <a:pt x="399923" y="7388987"/>
                    <a:pt x="73660" y="6722873"/>
                    <a:pt x="19177" y="5997702"/>
                  </a:cubicBezTo>
                  <a:lnTo>
                    <a:pt x="16891" y="5966968"/>
                  </a:lnTo>
                  <a:cubicBezTo>
                    <a:pt x="4572" y="5629021"/>
                    <a:pt x="0" y="2784729"/>
                    <a:pt x="23749" y="2544064"/>
                  </a:cubicBezTo>
                  <a:cubicBezTo>
                    <a:pt x="92710" y="1843532"/>
                    <a:pt x="418592" y="1198245"/>
                    <a:pt x="941324" y="726821"/>
                  </a:cubicBezTo>
                  <a:cubicBezTo>
                    <a:pt x="1461008" y="258064"/>
                    <a:pt x="2130679" y="0"/>
                    <a:pt x="2827020" y="0"/>
                  </a:cubicBezTo>
                  <a:lnTo>
                    <a:pt x="2844165" y="0"/>
                  </a:lnTo>
                  <a:cubicBezTo>
                    <a:pt x="3540506" y="0"/>
                    <a:pt x="4210177" y="258191"/>
                    <a:pt x="4729861" y="726949"/>
                  </a:cubicBezTo>
                  <a:cubicBezTo>
                    <a:pt x="5252593" y="1198373"/>
                    <a:pt x="5578475" y="1843787"/>
                    <a:pt x="5647436" y="2544192"/>
                  </a:cubicBezTo>
                  <a:cubicBezTo>
                    <a:pt x="5671185" y="2784857"/>
                    <a:pt x="5666613" y="5629149"/>
                    <a:pt x="5654167" y="5967731"/>
                  </a:cubicBezTo>
                  <a:lnTo>
                    <a:pt x="5651881" y="5997830"/>
                  </a:lnTo>
                  <a:cubicBezTo>
                    <a:pt x="5597398" y="6722999"/>
                    <a:pt x="5271135" y="7389242"/>
                    <a:pt x="4733163" y="7873747"/>
                  </a:cubicBezTo>
                  <a:cubicBezTo>
                    <a:pt x="4209161" y="8345679"/>
                    <a:pt x="3536569" y="8605521"/>
                    <a:pt x="2839339" y="8605521"/>
                  </a:cubicBezTo>
                  <a:lnTo>
                    <a:pt x="2831846" y="8605521"/>
                  </a:lnTo>
                  <a:close/>
                </a:path>
              </a:pathLst>
            </a:custGeom>
            <a:blipFill>
              <a:blip r:embed="rId4"/>
              <a:stretch>
                <a:fillRect l="-25994" t="0" r="-25994" b="0"/>
              </a:stretch>
            </a:blipFill>
          </p:spPr>
        </p:sp>
      </p:grpSp>
      <p:sp>
        <p:nvSpPr>
          <p:cNvPr name="TextBox 9" id="9"/>
          <p:cNvSpPr txBox="true"/>
          <p:nvPr/>
        </p:nvSpPr>
        <p:spPr>
          <a:xfrm rot="0">
            <a:off x="9144000" y="6642564"/>
            <a:ext cx="7169420" cy="1503045"/>
          </a:xfrm>
          <a:prstGeom prst="rect">
            <a:avLst/>
          </a:prstGeom>
        </p:spPr>
        <p:txBody>
          <a:bodyPr anchor="t" rtlCol="false" tIns="0" lIns="0" bIns="0" rIns="0">
            <a:spAutoFit/>
          </a:bodyPr>
          <a:lstStyle/>
          <a:p>
            <a:pPr>
              <a:lnSpc>
                <a:spcPts val="3960"/>
              </a:lnSpc>
            </a:pPr>
            <a:r>
              <a:rPr lang="en-US" sz="3600">
                <a:solidFill>
                  <a:srgbClr val="191919"/>
                </a:solidFill>
                <a:latin typeface="Gotham Bold"/>
              </a:rPr>
              <a:t>"EFFICIENCY ON THE MOVE: TRANSFORMING TOMORROW'S TRANSIT"</a:t>
            </a:r>
          </a:p>
        </p:txBody>
      </p:sp>
      <p:sp>
        <p:nvSpPr>
          <p:cNvPr name="TextBox 10" id="10"/>
          <p:cNvSpPr txBox="true"/>
          <p:nvPr/>
        </p:nvSpPr>
        <p:spPr>
          <a:xfrm rot="0">
            <a:off x="9862605" y="2709139"/>
            <a:ext cx="5443901" cy="2677732"/>
          </a:xfrm>
          <a:prstGeom prst="rect">
            <a:avLst/>
          </a:prstGeom>
        </p:spPr>
        <p:txBody>
          <a:bodyPr anchor="t" rtlCol="false" tIns="0" lIns="0" bIns="0" rIns="0">
            <a:spAutoFit/>
          </a:bodyPr>
          <a:lstStyle/>
          <a:p>
            <a:pPr>
              <a:lnSpc>
                <a:spcPts val="10149"/>
              </a:lnSpc>
            </a:pPr>
            <a:r>
              <a:rPr lang="en-US" sz="11153">
                <a:solidFill>
                  <a:srgbClr val="191919"/>
                </a:solidFill>
                <a:latin typeface="Gotham Bold Italics"/>
              </a:rPr>
              <a:t>Thank you</a:t>
            </a:r>
          </a:p>
        </p:txBody>
      </p:sp>
      <p:grpSp>
        <p:nvGrpSpPr>
          <p:cNvPr name="Group 11" id="11"/>
          <p:cNvGrpSpPr/>
          <p:nvPr/>
        </p:nvGrpSpPr>
        <p:grpSpPr>
          <a:xfrm rot="0">
            <a:off x="16068507" y="0"/>
            <a:ext cx="10994424" cy="109944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4121023" y="-353712"/>
            <a:ext cx="9879302" cy="10994424"/>
            <a:chOff x="0" y="0"/>
            <a:chExt cx="730361" cy="812800"/>
          </a:xfrm>
        </p:grpSpPr>
        <p:sp>
          <p:nvSpPr>
            <p:cNvPr name="Freeform 3" id="3"/>
            <p:cNvSpPr/>
            <p:nvPr/>
          </p:nvSpPr>
          <p:spPr>
            <a:xfrm flipH="false" flipV="false" rot="0">
              <a:off x="0" y="0"/>
              <a:ext cx="730361" cy="812800"/>
            </a:xfrm>
            <a:custGeom>
              <a:avLst/>
              <a:gdLst/>
              <a:ahLst/>
              <a:cxnLst/>
              <a:rect r="r" b="b" t="t" l="l"/>
              <a:pathLst>
                <a:path h="812800" w="730361">
                  <a:moveTo>
                    <a:pt x="365180" y="0"/>
                  </a:moveTo>
                  <a:cubicBezTo>
                    <a:pt x="163497" y="0"/>
                    <a:pt x="0" y="181951"/>
                    <a:pt x="0" y="406400"/>
                  </a:cubicBezTo>
                  <a:cubicBezTo>
                    <a:pt x="0" y="630849"/>
                    <a:pt x="163497" y="812800"/>
                    <a:pt x="365180" y="812800"/>
                  </a:cubicBezTo>
                  <a:cubicBezTo>
                    <a:pt x="566864" y="812800"/>
                    <a:pt x="730361" y="630849"/>
                    <a:pt x="730361" y="406400"/>
                  </a:cubicBezTo>
                  <a:cubicBezTo>
                    <a:pt x="730361" y="181951"/>
                    <a:pt x="566864" y="0"/>
                    <a:pt x="36518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84897" y="537991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7216382" y="4351480"/>
            <a:ext cx="12198237" cy="2291464"/>
            <a:chOff x="0" y="0"/>
            <a:chExt cx="3212705" cy="603513"/>
          </a:xfrm>
        </p:grpSpPr>
        <p:sp>
          <p:nvSpPr>
            <p:cNvPr name="Freeform 14" id="14"/>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5" id="15"/>
            <p:cNvSpPr txBox="true"/>
            <p:nvPr/>
          </p:nvSpPr>
          <p:spPr>
            <a:xfrm>
              <a:off x="0" y="-85725"/>
              <a:ext cx="812800" cy="898525"/>
            </a:xfrm>
            <a:prstGeom prst="rect">
              <a:avLst/>
            </a:prstGeom>
          </p:spPr>
          <p:txBody>
            <a:bodyPr anchor="ctr" rtlCol="false" tIns="50800" lIns="50800" bIns="50800" rIns="50800"/>
            <a:lstStyle/>
            <a:p>
              <a:pPr algn="just" marL="949961" indent="-474980" lvl="1">
                <a:lnSpc>
                  <a:spcPts val="6160"/>
                </a:lnSpc>
                <a:buFont typeface="Arial"/>
                <a:buChar char="•"/>
              </a:pPr>
              <a:r>
                <a:rPr lang="en-US" sz="4400">
                  <a:solidFill>
                    <a:srgbClr val="000000"/>
                  </a:solidFill>
                  <a:latin typeface="Gotham"/>
                </a:rPr>
                <a:t>Problem definition </a:t>
              </a:r>
            </a:p>
            <a:p>
              <a:pPr algn="just" marL="949961" indent="-474980" lvl="1">
                <a:lnSpc>
                  <a:spcPts val="6160"/>
                </a:lnSpc>
                <a:buFont typeface="Arial"/>
                <a:buChar char="•"/>
              </a:pPr>
              <a:r>
                <a:rPr lang="en-US" sz="4400">
                  <a:solidFill>
                    <a:srgbClr val="000000"/>
                  </a:solidFill>
                  <a:latin typeface="Gotham"/>
                </a:rPr>
                <a:t>Design thinking </a:t>
              </a:r>
            </a:p>
          </p:txBody>
        </p:sp>
      </p:grpSp>
      <p:sp>
        <p:nvSpPr>
          <p:cNvPr name="TextBox 16" id="16"/>
          <p:cNvSpPr txBox="true"/>
          <p:nvPr/>
        </p:nvSpPr>
        <p:spPr>
          <a:xfrm rot="0">
            <a:off x="4714461" y="2976791"/>
            <a:ext cx="8601040" cy="1137285"/>
          </a:xfrm>
          <a:prstGeom prst="rect">
            <a:avLst/>
          </a:prstGeom>
        </p:spPr>
        <p:txBody>
          <a:bodyPr anchor="t" rtlCol="false" tIns="0" lIns="0" bIns="0" rIns="0">
            <a:spAutoFit/>
          </a:bodyPr>
          <a:lstStyle/>
          <a:p>
            <a:pPr algn="ctr">
              <a:lnSpc>
                <a:spcPts val="9240"/>
              </a:lnSpc>
              <a:spcBef>
                <a:spcPct val="0"/>
              </a:spcBef>
            </a:pPr>
            <a:r>
              <a:rPr lang="en-US" sz="6600" spc="924">
                <a:solidFill>
                  <a:srgbClr val="191919"/>
                </a:solidFill>
                <a:latin typeface="Gotham Bold"/>
              </a:rPr>
              <a:t>CONTENTS </a:t>
            </a:r>
          </a:p>
        </p:txBody>
      </p:sp>
      <p:grpSp>
        <p:nvGrpSpPr>
          <p:cNvPr name="Group 17" id="17"/>
          <p:cNvGrpSpPr/>
          <p:nvPr/>
        </p:nvGrpSpPr>
        <p:grpSpPr>
          <a:xfrm rot="0">
            <a:off x="-9965724" y="-1383136"/>
            <a:ext cx="10994424" cy="1099442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106804" y="-9629354"/>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a:grpSpLocks noChangeAspect="true"/>
          </p:cNvGrpSpPr>
          <p:nvPr/>
        </p:nvGrpSpPr>
        <p:grpSpPr>
          <a:xfrm rot="0">
            <a:off x="10701844" y="-3082670"/>
            <a:ext cx="7586156" cy="15172312"/>
            <a:chOff x="0" y="0"/>
            <a:chExt cx="3175000" cy="6350000"/>
          </a:xfrm>
        </p:grpSpPr>
        <p:sp>
          <p:nvSpPr>
            <p:cNvPr name="Freeform 9" id="9"/>
            <p:cNvSpPr/>
            <p:nvPr/>
          </p:nvSpPr>
          <p:spPr>
            <a:xfrm flipH="false" flipV="false" rot="0">
              <a:off x="0" y="0"/>
              <a:ext cx="3175000" cy="6350000"/>
            </a:xfrm>
            <a:custGeom>
              <a:avLst/>
              <a:gdLst/>
              <a:ahLst/>
              <a:cxnLst/>
              <a:rect r="r" b="b" t="t" l="l"/>
              <a:pathLst>
                <a:path h="6350000" w="3175000">
                  <a:moveTo>
                    <a:pt x="0" y="3175000"/>
                  </a:moveTo>
                  <a:cubicBezTo>
                    <a:pt x="0" y="4928870"/>
                    <a:pt x="1421130" y="6350000"/>
                    <a:pt x="3175000" y="6350000"/>
                  </a:cubicBezTo>
                  <a:lnTo>
                    <a:pt x="3175000" y="0"/>
                  </a:lnTo>
                  <a:cubicBezTo>
                    <a:pt x="1421130" y="0"/>
                    <a:pt x="0" y="1421130"/>
                    <a:pt x="0" y="3175000"/>
                  </a:cubicBezTo>
                  <a:close/>
                </a:path>
              </a:pathLst>
            </a:custGeom>
            <a:blipFill>
              <a:blip r:embed="rId2"/>
              <a:stretch>
                <a:fillRect l="-93969" t="0" r="0" b="0"/>
              </a:stretch>
            </a:blipFill>
          </p:spPr>
        </p:sp>
      </p:grpSp>
      <p:sp>
        <p:nvSpPr>
          <p:cNvPr name="TextBox 10" id="10"/>
          <p:cNvSpPr txBox="true"/>
          <p:nvPr/>
        </p:nvSpPr>
        <p:spPr>
          <a:xfrm rot="0">
            <a:off x="3954543" y="2076425"/>
            <a:ext cx="8568692" cy="7668133"/>
          </a:xfrm>
          <a:prstGeom prst="rect">
            <a:avLst/>
          </a:prstGeom>
        </p:spPr>
        <p:txBody>
          <a:bodyPr anchor="t" rtlCol="false" tIns="0" lIns="0" bIns="0" rIns="0">
            <a:spAutoFit/>
          </a:bodyPr>
          <a:lstStyle/>
          <a:p>
            <a:pPr>
              <a:lnSpc>
                <a:spcPts val="6776"/>
              </a:lnSpc>
            </a:pPr>
            <a:r>
              <a:rPr lang="en-US" sz="4400" spc="-413">
                <a:solidFill>
                  <a:srgbClr val="191919"/>
                </a:solidFill>
                <a:latin typeface="Gotham Bold Italics"/>
              </a:rPr>
              <a:t>CONTENTS</a:t>
            </a:r>
          </a:p>
          <a:p>
            <a:pPr>
              <a:lnSpc>
                <a:spcPts val="6776"/>
              </a:lnSpc>
            </a:pPr>
          </a:p>
          <a:p>
            <a:pPr>
              <a:lnSpc>
                <a:spcPts val="6776"/>
              </a:lnSpc>
            </a:pPr>
            <a:r>
              <a:rPr lang="en-US" sz="4400" spc="-413">
                <a:solidFill>
                  <a:srgbClr val="191919"/>
                </a:solidFill>
                <a:latin typeface="Gotham Bold Italics"/>
              </a:rPr>
              <a:t>1. INTRODUCTION </a:t>
            </a:r>
          </a:p>
          <a:p>
            <a:pPr>
              <a:lnSpc>
                <a:spcPts val="6776"/>
              </a:lnSpc>
            </a:pPr>
            <a:r>
              <a:rPr lang="en-US" sz="4400" spc="-413">
                <a:solidFill>
                  <a:srgbClr val="191919"/>
                </a:solidFill>
                <a:latin typeface="Gotham Bold Italics"/>
              </a:rPr>
              <a:t> </a:t>
            </a:r>
          </a:p>
          <a:p>
            <a:pPr>
              <a:lnSpc>
                <a:spcPts val="6776"/>
              </a:lnSpc>
            </a:pPr>
            <a:r>
              <a:rPr lang="en-US" sz="4400" spc="-413">
                <a:solidFill>
                  <a:srgbClr val="191919"/>
                </a:solidFill>
                <a:latin typeface="Gotham Bold Italics"/>
              </a:rPr>
              <a:t>2. PROBLEMS </a:t>
            </a:r>
          </a:p>
          <a:p>
            <a:pPr>
              <a:lnSpc>
                <a:spcPts val="6776"/>
              </a:lnSpc>
            </a:pPr>
            <a:r>
              <a:rPr lang="en-US" sz="4400" spc="-413">
                <a:solidFill>
                  <a:srgbClr val="191919"/>
                </a:solidFill>
                <a:latin typeface="Gotham Bold Italics"/>
              </a:rPr>
              <a:t> </a:t>
            </a:r>
          </a:p>
          <a:p>
            <a:pPr>
              <a:lnSpc>
                <a:spcPts val="6776"/>
              </a:lnSpc>
            </a:pPr>
            <a:r>
              <a:rPr lang="en-US" sz="4400" spc="-413">
                <a:solidFill>
                  <a:srgbClr val="191919"/>
                </a:solidFill>
                <a:latin typeface="Gotham Bold"/>
              </a:rPr>
              <a:t>3. RECTIFICATION</a:t>
            </a:r>
          </a:p>
          <a:p>
            <a:pPr>
              <a:lnSpc>
                <a:spcPts val="6776"/>
              </a:lnSpc>
            </a:pPr>
          </a:p>
          <a:p>
            <a:pPr>
              <a:lnSpc>
                <a:spcPts val="6776"/>
              </a:lnSpc>
            </a:pPr>
            <a:r>
              <a:rPr lang="en-US" sz="4400" spc="-413">
                <a:solidFill>
                  <a:srgbClr val="191919"/>
                </a:solidFill>
                <a:latin typeface="Gotham Bold"/>
              </a:rPr>
              <a:t>4. CONCLUTION</a:t>
            </a:r>
          </a:p>
        </p:txBody>
      </p:sp>
      <p:grpSp>
        <p:nvGrpSpPr>
          <p:cNvPr name="Group 11" id="11"/>
          <p:cNvGrpSpPr/>
          <p:nvPr/>
        </p:nvGrpSpPr>
        <p:grpSpPr>
          <a:xfrm rot="3945801">
            <a:off x="11713027" y="9156987"/>
            <a:ext cx="4776403" cy="477640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3945801">
            <a:off x="11871773" y="8150169"/>
            <a:ext cx="1577153" cy="3243522"/>
          </a:xfrm>
          <a:custGeom>
            <a:avLst/>
            <a:gdLst/>
            <a:ahLst/>
            <a:cxnLst/>
            <a:rect r="r" b="b" t="t" l="l"/>
            <a:pathLst>
              <a:path h="3243522" w="1577153">
                <a:moveTo>
                  <a:pt x="0" y="0"/>
                </a:moveTo>
                <a:lnTo>
                  <a:pt x="1577153" y="0"/>
                </a:lnTo>
                <a:lnTo>
                  <a:pt x="1577153" y="3243522"/>
                </a:lnTo>
                <a:lnTo>
                  <a:pt x="0" y="3243522"/>
                </a:lnTo>
                <a:lnTo>
                  <a:pt x="0" y="0"/>
                </a:lnTo>
                <a:close/>
              </a:path>
            </a:pathLst>
          </a:custGeom>
          <a:blipFill>
            <a:blip r:embed="rId3">
              <a:extLst>
                <a:ext uri="{96DAC541-7B7A-43D3-8B79-37D633B846F1}">
                  <asvg:svgBlip xmlns:asvg="http://schemas.microsoft.com/office/drawing/2016/SVG/main" r:embed="rId4"/>
                </a:ext>
              </a:extLst>
            </a:blip>
            <a:stretch>
              <a:fillRect l="0" t="0" r="-204881" b="0"/>
            </a:stretch>
          </a:blipFill>
        </p:spPr>
      </p:sp>
      <p:grpSp>
        <p:nvGrpSpPr>
          <p:cNvPr name="Group 15" id="15"/>
          <p:cNvGrpSpPr/>
          <p:nvPr/>
        </p:nvGrpSpPr>
        <p:grpSpPr>
          <a:xfrm rot="0">
            <a:off x="-1220719" y="-1163498"/>
            <a:ext cx="3499668" cy="13405540"/>
            <a:chOff x="0" y="0"/>
            <a:chExt cx="212191" cy="812800"/>
          </a:xfrm>
        </p:grpSpPr>
        <p:sp>
          <p:nvSpPr>
            <p:cNvPr name="Freeform 16" id="1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2304360" y="-3701664"/>
            <a:ext cx="12753441" cy="14147343"/>
            <a:chOff x="0" y="0"/>
            <a:chExt cx="812800" cy="901636"/>
          </a:xfrm>
        </p:grpSpPr>
        <p:sp>
          <p:nvSpPr>
            <p:cNvPr name="Freeform 3" id="3"/>
            <p:cNvSpPr/>
            <p:nvPr/>
          </p:nvSpPr>
          <p:spPr>
            <a:xfrm flipH="false" flipV="false" rot="0">
              <a:off x="0" y="0"/>
              <a:ext cx="812800" cy="901636"/>
            </a:xfrm>
            <a:custGeom>
              <a:avLst/>
              <a:gdLst/>
              <a:ahLst/>
              <a:cxnLst/>
              <a:rect r="r" b="b" t="t" l="l"/>
              <a:pathLst>
                <a:path h="901636" w="812800">
                  <a:moveTo>
                    <a:pt x="406400" y="0"/>
                  </a:moveTo>
                  <a:cubicBezTo>
                    <a:pt x="181951" y="0"/>
                    <a:pt x="0" y="201838"/>
                    <a:pt x="0" y="450818"/>
                  </a:cubicBezTo>
                  <a:cubicBezTo>
                    <a:pt x="0" y="699798"/>
                    <a:pt x="181951" y="901636"/>
                    <a:pt x="406400" y="901636"/>
                  </a:cubicBezTo>
                  <a:cubicBezTo>
                    <a:pt x="630849" y="901636"/>
                    <a:pt x="812800" y="699798"/>
                    <a:pt x="812800" y="450818"/>
                  </a:cubicBezTo>
                  <a:cubicBezTo>
                    <a:pt x="812800" y="201838"/>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542679" y="2896928"/>
            <a:ext cx="8138402" cy="3663720"/>
            <a:chOff x="0" y="0"/>
            <a:chExt cx="10851202" cy="4884960"/>
          </a:xfrm>
        </p:grpSpPr>
        <p:pic>
          <p:nvPicPr>
            <p:cNvPr name="Picture 6" id="6"/>
            <p:cNvPicPr>
              <a:picLocks noChangeAspect="true"/>
            </p:cNvPicPr>
            <p:nvPr/>
          </p:nvPicPr>
          <p:blipFill>
            <a:blip r:embed="rId2"/>
            <a:srcRect l="0" t="4599" r="17428" b="4599"/>
            <a:stretch>
              <a:fillRect/>
            </a:stretch>
          </p:blipFill>
          <p:spPr>
            <a:xfrm flipH="false" flipV="false">
              <a:off x="0" y="0"/>
              <a:ext cx="10851202" cy="4884960"/>
            </a:xfrm>
            <a:prstGeom prst="rect">
              <a:avLst/>
            </a:prstGeom>
          </p:spPr>
        </p:pic>
      </p:grpSp>
      <p:grpSp>
        <p:nvGrpSpPr>
          <p:cNvPr name="Group 7" id="7"/>
          <p:cNvGrpSpPr/>
          <p:nvPr/>
        </p:nvGrpSpPr>
        <p:grpSpPr>
          <a:xfrm rot="0">
            <a:off x="-1373119" y="-1315898"/>
            <a:ext cx="3081498" cy="13405540"/>
            <a:chOff x="0" y="0"/>
            <a:chExt cx="186836" cy="812800"/>
          </a:xfrm>
        </p:grpSpPr>
        <p:sp>
          <p:nvSpPr>
            <p:cNvPr name="Freeform 8" id="8"/>
            <p:cNvSpPr/>
            <p:nvPr/>
          </p:nvSpPr>
          <p:spPr>
            <a:xfrm flipH="false" flipV="false" rot="0">
              <a:off x="0" y="0"/>
              <a:ext cx="186836" cy="812800"/>
            </a:xfrm>
            <a:custGeom>
              <a:avLst/>
              <a:gdLst/>
              <a:ahLst/>
              <a:cxnLst/>
              <a:rect r="r" b="b" t="t" l="l"/>
              <a:pathLst>
                <a:path h="812800" w="186836">
                  <a:moveTo>
                    <a:pt x="93418" y="0"/>
                  </a:moveTo>
                  <a:cubicBezTo>
                    <a:pt x="41825" y="0"/>
                    <a:pt x="0" y="181951"/>
                    <a:pt x="0" y="406400"/>
                  </a:cubicBezTo>
                  <a:cubicBezTo>
                    <a:pt x="0" y="630849"/>
                    <a:pt x="41825" y="812800"/>
                    <a:pt x="93418" y="812800"/>
                  </a:cubicBezTo>
                  <a:cubicBezTo>
                    <a:pt x="145012" y="812800"/>
                    <a:pt x="186836" y="630849"/>
                    <a:pt x="186836" y="406400"/>
                  </a:cubicBezTo>
                  <a:cubicBezTo>
                    <a:pt x="186836" y="181951"/>
                    <a:pt x="145012" y="0"/>
                    <a:pt x="93418" y="0"/>
                  </a:cubicBezTo>
                  <a:close/>
                </a:path>
              </a:pathLst>
            </a:custGeom>
            <a:solidFill>
              <a:srgbClr val="000000">
                <a:alpha val="0"/>
              </a:srgbClr>
            </a:solidFill>
            <a:ln w="19050" cap="sq">
              <a:solidFill>
                <a:srgbClr val="F9232C"/>
              </a:solidFill>
              <a:prstDash val="solid"/>
              <a:miter/>
            </a:ln>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708378" y="1432059"/>
            <a:ext cx="6039059" cy="1102455"/>
          </a:xfrm>
          <a:prstGeom prst="rect">
            <a:avLst/>
          </a:prstGeom>
        </p:spPr>
        <p:txBody>
          <a:bodyPr anchor="t" rtlCol="false" tIns="0" lIns="0" bIns="0" rIns="0">
            <a:spAutoFit/>
          </a:bodyPr>
          <a:lstStyle/>
          <a:p>
            <a:pPr>
              <a:lnSpc>
                <a:spcPts val="9059"/>
              </a:lnSpc>
            </a:pPr>
            <a:r>
              <a:rPr lang="en-US" sz="6471">
                <a:solidFill>
                  <a:srgbClr val="191919"/>
                </a:solidFill>
                <a:latin typeface="Gotham Bold"/>
              </a:rPr>
              <a:t>Abstract </a:t>
            </a:r>
          </a:p>
        </p:txBody>
      </p:sp>
      <p:sp>
        <p:nvSpPr>
          <p:cNvPr name="TextBox 12" id="12"/>
          <p:cNvSpPr txBox="true"/>
          <p:nvPr/>
        </p:nvSpPr>
        <p:spPr>
          <a:xfrm rot="0">
            <a:off x="2405568" y="3314858"/>
            <a:ext cx="7744031" cy="4791075"/>
          </a:xfrm>
          <a:prstGeom prst="rect">
            <a:avLst/>
          </a:prstGeom>
        </p:spPr>
        <p:txBody>
          <a:bodyPr anchor="t" rtlCol="false" tIns="0" lIns="0" bIns="0" rIns="0">
            <a:spAutoFit/>
          </a:bodyPr>
          <a:lstStyle/>
          <a:p>
            <a:pPr algn="l" marL="0" indent="0" lvl="0">
              <a:lnSpc>
                <a:spcPts val="4725"/>
              </a:lnSpc>
              <a:spcBef>
                <a:spcPct val="0"/>
              </a:spcBef>
            </a:pPr>
            <a:r>
              <a:rPr lang="en-US" sz="3500" spc="87">
                <a:solidFill>
                  <a:srgbClr val="191919"/>
                </a:solidFill>
                <a:latin typeface="Gotham"/>
              </a:rPr>
              <a:t>Route optimization is the process of determining the most cost-effective and efficient routes for a vehicle or fleet of vehicles to take, while taking into account a number of restrictions such time frames, vehicle capacity, and road conditions</a:t>
            </a:r>
          </a:p>
        </p:txBody>
      </p:sp>
      <p:grpSp>
        <p:nvGrpSpPr>
          <p:cNvPr name="Group 13" id="13"/>
          <p:cNvGrpSpPr/>
          <p:nvPr/>
        </p:nvGrpSpPr>
        <p:grpSpPr>
          <a:xfrm rot="0">
            <a:off x="-1220719" y="-1163498"/>
            <a:ext cx="3081498" cy="13405540"/>
            <a:chOff x="0" y="0"/>
            <a:chExt cx="186836" cy="812800"/>
          </a:xfrm>
        </p:grpSpPr>
        <p:sp>
          <p:nvSpPr>
            <p:cNvPr name="Freeform 14" id="14"/>
            <p:cNvSpPr/>
            <p:nvPr/>
          </p:nvSpPr>
          <p:spPr>
            <a:xfrm flipH="false" flipV="false" rot="0">
              <a:off x="0" y="0"/>
              <a:ext cx="186836" cy="812800"/>
            </a:xfrm>
            <a:custGeom>
              <a:avLst/>
              <a:gdLst/>
              <a:ahLst/>
              <a:cxnLst/>
              <a:rect r="r" b="b" t="t" l="l"/>
              <a:pathLst>
                <a:path h="812800" w="186836">
                  <a:moveTo>
                    <a:pt x="93418" y="0"/>
                  </a:moveTo>
                  <a:cubicBezTo>
                    <a:pt x="41825" y="0"/>
                    <a:pt x="0" y="181951"/>
                    <a:pt x="0" y="406400"/>
                  </a:cubicBezTo>
                  <a:cubicBezTo>
                    <a:pt x="0" y="630849"/>
                    <a:pt x="41825" y="812800"/>
                    <a:pt x="93418" y="812800"/>
                  </a:cubicBezTo>
                  <a:cubicBezTo>
                    <a:pt x="145012" y="812800"/>
                    <a:pt x="186836" y="630849"/>
                    <a:pt x="186836" y="406400"/>
                  </a:cubicBezTo>
                  <a:cubicBezTo>
                    <a:pt x="186836" y="181951"/>
                    <a:pt x="145012" y="0"/>
                    <a:pt x="93418" y="0"/>
                  </a:cubicBezTo>
                  <a:close/>
                </a:path>
              </a:pathLst>
            </a:custGeom>
            <a:solidFill>
              <a:srgbClr val="000000">
                <a:alpha val="0"/>
              </a:srgbClr>
            </a:solidFill>
            <a:ln w="19050" cap="sq">
              <a:solidFill>
                <a:srgbClr val="F9232C"/>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3323887" y="3526573"/>
            <a:ext cx="11011237" cy="6132991"/>
            <a:chOff x="0" y="0"/>
            <a:chExt cx="14681650" cy="8177321"/>
          </a:xfrm>
        </p:grpSpPr>
        <p:pic>
          <p:nvPicPr>
            <p:cNvPr name="Picture 3" id="3"/>
            <p:cNvPicPr>
              <a:picLocks noChangeAspect="true"/>
            </p:cNvPicPr>
            <p:nvPr/>
          </p:nvPicPr>
          <p:blipFill>
            <a:blip r:embed="rId2"/>
            <a:srcRect l="0" t="662" r="0" b="662"/>
            <a:stretch>
              <a:fillRect/>
            </a:stretch>
          </p:blipFill>
          <p:spPr>
            <a:xfrm flipH="false" flipV="false">
              <a:off x="0" y="0"/>
              <a:ext cx="14681650" cy="8177321"/>
            </a:xfrm>
            <a:prstGeom prst="rect">
              <a:avLst/>
            </a:prstGeom>
          </p:spPr>
        </p:pic>
      </p:grpSp>
      <p:grpSp>
        <p:nvGrpSpPr>
          <p:cNvPr name="Group 4" id="4"/>
          <p:cNvGrpSpPr/>
          <p:nvPr/>
        </p:nvGrpSpPr>
        <p:grpSpPr>
          <a:xfrm rot="0">
            <a:off x="-1373119" y="-1315898"/>
            <a:ext cx="3499668" cy="13405540"/>
            <a:chOff x="0" y="0"/>
            <a:chExt cx="212191" cy="812800"/>
          </a:xfrm>
        </p:grpSpPr>
        <p:sp>
          <p:nvSpPr>
            <p:cNvPr name="Freeform 5" id="5"/>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323887" y="452006"/>
            <a:ext cx="11453470" cy="2734292"/>
          </a:xfrm>
          <a:prstGeom prst="rect">
            <a:avLst/>
          </a:prstGeom>
        </p:spPr>
        <p:txBody>
          <a:bodyPr anchor="t" rtlCol="false" tIns="0" lIns="0" bIns="0" rIns="0">
            <a:spAutoFit/>
          </a:bodyPr>
          <a:lstStyle/>
          <a:p>
            <a:pPr>
              <a:lnSpc>
                <a:spcPts val="10917"/>
              </a:lnSpc>
            </a:pPr>
            <a:r>
              <a:rPr lang="en-US" sz="7798">
                <a:solidFill>
                  <a:srgbClr val="191919"/>
                </a:solidFill>
                <a:latin typeface="Gotham Bold"/>
              </a:rPr>
              <a:t>public Transportation</a:t>
            </a:r>
          </a:p>
          <a:p>
            <a:pPr>
              <a:lnSpc>
                <a:spcPts val="10917"/>
              </a:lnSpc>
            </a:pPr>
            <a:r>
              <a:rPr lang="en-US" sz="7798">
                <a:solidFill>
                  <a:srgbClr val="191919"/>
                </a:solidFill>
                <a:latin typeface="Gotham Bold"/>
              </a:rPr>
              <a:t>        optimization </a:t>
            </a:r>
          </a:p>
        </p:txBody>
      </p:sp>
      <p:grpSp>
        <p:nvGrpSpPr>
          <p:cNvPr name="Group 8" id="8"/>
          <p:cNvGrpSpPr/>
          <p:nvPr/>
        </p:nvGrpSpPr>
        <p:grpSpPr>
          <a:xfrm rot="0">
            <a:off x="16439471" y="8737362"/>
            <a:ext cx="3697059" cy="369705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324234">
            <a:off x="16591871" y="8889762"/>
            <a:ext cx="3697059" cy="369705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324234">
            <a:off x="16744271" y="9042162"/>
            <a:ext cx="3697059" cy="369705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20719" y="-1163498"/>
            <a:ext cx="3499668" cy="13405540"/>
            <a:chOff x="0" y="0"/>
            <a:chExt cx="212191" cy="812800"/>
          </a:xfrm>
        </p:grpSpPr>
        <p:sp>
          <p:nvSpPr>
            <p:cNvPr name="Freeform 18" id="18"/>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324234">
            <a:off x="16021615" y="-2189961"/>
            <a:ext cx="4379923" cy="437992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052045" y="3416297"/>
            <a:ext cx="7235955" cy="6870703"/>
            <a:chOff x="0" y="0"/>
            <a:chExt cx="9647940" cy="9160937"/>
          </a:xfrm>
        </p:grpSpPr>
        <p:pic>
          <p:nvPicPr>
            <p:cNvPr name="Picture 3" id="3"/>
            <p:cNvPicPr>
              <a:picLocks noChangeAspect="true"/>
            </p:cNvPicPr>
            <p:nvPr/>
          </p:nvPicPr>
          <p:blipFill>
            <a:blip r:embed="rId2"/>
            <a:srcRect l="25408" t="0" r="25408" b="0"/>
            <a:stretch>
              <a:fillRect/>
            </a:stretch>
          </p:blipFill>
          <p:spPr>
            <a:xfrm flipH="false" flipV="false">
              <a:off x="0" y="0"/>
              <a:ext cx="9647940" cy="9160937"/>
            </a:xfrm>
            <a:prstGeom prst="rect">
              <a:avLst/>
            </a:prstGeom>
          </p:spPr>
        </p:pic>
      </p:grpSp>
      <p:sp>
        <p:nvSpPr>
          <p:cNvPr name="TextBox 4" id="4"/>
          <p:cNvSpPr txBox="true"/>
          <p:nvPr/>
        </p:nvSpPr>
        <p:spPr>
          <a:xfrm rot="0">
            <a:off x="3059610" y="885825"/>
            <a:ext cx="10472705" cy="2619371"/>
          </a:xfrm>
          <a:prstGeom prst="rect">
            <a:avLst/>
          </a:prstGeom>
        </p:spPr>
        <p:txBody>
          <a:bodyPr anchor="t" rtlCol="false" tIns="0" lIns="0" bIns="0" rIns="0">
            <a:spAutoFit/>
          </a:bodyPr>
          <a:lstStyle/>
          <a:p>
            <a:pPr algn="just">
              <a:lnSpc>
                <a:spcPts val="10500"/>
              </a:lnSpc>
            </a:pPr>
            <a:r>
              <a:rPr lang="en-US" sz="7500">
                <a:solidFill>
                  <a:srgbClr val="191919"/>
                </a:solidFill>
                <a:latin typeface="Gotham Bold"/>
              </a:rPr>
              <a:t>public transportation   </a:t>
            </a:r>
          </a:p>
          <a:p>
            <a:pPr algn="just">
              <a:lnSpc>
                <a:spcPts val="10500"/>
              </a:lnSpc>
              <a:spcBef>
                <a:spcPct val="0"/>
              </a:spcBef>
            </a:pPr>
            <a:r>
              <a:rPr lang="en-US" sz="7500">
                <a:solidFill>
                  <a:srgbClr val="191919"/>
                </a:solidFill>
                <a:latin typeface="Gotham Bold"/>
              </a:rPr>
              <a:t>      optimization </a:t>
            </a:r>
          </a:p>
        </p:txBody>
      </p:sp>
      <p:sp>
        <p:nvSpPr>
          <p:cNvPr name="TextBox 5" id="5"/>
          <p:cNvSpPr txBox="true"/>
          <p:nvPr/>
        </p:nvSpPr>
        <p:spPr>
          <a:xfrm rot="0">
            <a:off x="2729519" y="4098198"/>
            <a:ext cx="7871957" cy="4533226"/>
          </a:xfrm>
          <a:prstGeom prst="rect">
            <a:avLst/>
          </a:prstGeom>
        </p:spPr>
        <p:txBody>
          <a:bodyPr anchor="t" rtlCol="false" tIns="0" lIns="0" bIns="0" rIns="0">
            <a:spAutoFit/>
          </a:bodyPr>
          <a:lstStyle/>
          <a:p>
            <a:pPr algn="ctr">
              <a:lnSpc>
                <a:spcPts val="3983"/>
              </a:lnSpc>
            </a:pPr>
            <a:r>
              <a:rPr lang="en-US" sz="2845">
                <a:solidFill>
                  <a:srgbClr val="000000"/>
                </a:solidFill>
                <a:latin typeface="Gotham"/>
              </a:rPr>
              <a:t>public transportation optimization is a dynamic and multifaceted field that evolves to address the complex challenges of urbanization, environmental concerns, and the changing needs of communities. Its ultimate goal is to provide efficient, accessible, and sustainable transit services that benefit both passengers and the broader community.</a:t>
            </a:r>
          </a:p>
        </p:txBody>
      </p:sp>
      <p:grpSp>
        <p:nvGrpSpPr>
          <p:cNvPr name="Group 6" id="6"/>
          <p:cNvGrpSpPr/>
          <p:nvPr/>
        </p:nvGrpSpPr>
        <p:grpSpPr>
          <a:xfrm rot="0">
            <a:off x="-1373119" y="-1315898"/>
            <a:ext cx="3499668" cy="13405540"/>
            <a:chOff x="0" y="0"/>
            <a:chExt cx="212191" cy="812800"/>
          </a:xfrm>
        </p:grpSpPr>
        <p:sp>
          <p:nvSpPr>
            <p:cNvPr name="Freeform 7" id="7"/>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762088" y="-9632634"/>
            <a:ext cx="10994424" cy="1099442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20719" y="-1163498"/>
            <a:ext cx="3499668" cy="13405540"/>
            <a:chOff x="0" y="0"/>
            <a:chExt cx="212191" cy="812800"/>
          </a:xfrm>
        </p:grpSpPr>
        <p:sp>
          <p:nvSpPr>
            <p:cNvPr name="Freeform 13" id="1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762088" y="-9632634"/>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747797" y="3211006"/>
            <a:ext cx="7824944" cy="6047294"/>
          </a:xfrm>
          <a:custGeom>
            <a:avLst/>
            <a:gdLst/>
            <a:ahLst/>
            <a:cxnLst/>
            <a:rect r="r" b="b" t="t" l="l"/>
            <a:pathLst>
              <a:path h="6047294" w="7824944">
                <a:moveTo>
                  <a:pt x="0" y="0"/>
                </a:moveTo>
                <a:lnTo>
                  <a:pt x="7824944" y="0"/>
                </a:lnTo>
                <a:lnTo>
                  <a:pt x="7824944" y="6047294"/>
                </a:lnTo>
                <a:lnTo>
                  <a:pt x="0" y="6047294"/>
                </a:lnTo>
                <a:lnTo>
                  <a:pt x="0" y="0"/>
                </a:lnTo>
                <a:close/>
              </a:path>
            </a:pathLst>
          </a:custGeom>
          <a:blipFill>
            <a:blip r:embed="rId2"/>
            <a:stretch>
              <a:fillRect l="0" t="0" r="-16348" b="0"/>
            </a:stretch>
          </a:blipFill>
        </p:spPr>
      </p:sp>
      <p:sp>
        <p:nvSpPr>
          <p:cNvPr name="TextBox 9" id="9"/>
          <p:cNvSpPr txBox="true"/>
          <p:nvPr/>
        </p:nvSpPr>
        <p:spPr>
          <a:xfrm rot="0">
            <a:off x="11193988" y="1628140"/>
            <a:ext cx="6617336" cy="8433450"/>
          </a:xfrm>
          <a:prstGeom prst="rect">
            <a:avLst/>
          </a:prstGeom>
        </p:spPr>
        <p:txBody>
          <a:bodyPr anchor="t" rtlCol="false" tIns="0" lIns="0" bIns="0" rIns="0">
            <a:spAutoFit/>
          </a:bodyPr>
          <a:lstStyle/>
          <a:p>
            <a:pPr algn="ctr">
              <a:lnSpc>
                <a:spcPts val="5564"/>
              </a:lnSpc>
            </a:pPr>
            <a:r>
              <a:rPr lang="en-US" sz="3974">
                <a:solidFill>
                  <a:srgbClr val="191919"/>
                </a:solidFill>
                <a:latin typeface="Gotham"/>
              </a:rPr>
              <a:t> Ensuring that public transportation is accessible to all, including individuals with disabilities, is essential. Optimization can help design routes and schedules that accommodate various accessibility needs, such as wheelchair access and visual/audio cues.</a:t>
            </a:r>
          </a:p>
        </p:txBody>
      </p:sp>
      <p:sp>
        <p:nvSpPr>
          <p:cNvPr name="TextBox 10" id="10"/>
          <p:cNvSpPr txBox="true"/>
          <p:nvPr/>
        </p:nvSpPr>
        <p:spPr>
          <a:xfrm rot="0">
            <a:off x="3937144" y="1218916"/>
            <a:ext cx="7824944" cy="1285871"/>
          </a:xfrm>
          <a:prstGeom prst="rect">
            <a:avLst/>
          </a:prstGeom>
        </p:spPr>
        <p:txBody>
          <a:bodyPr anchor="t" rtlCol="false" tIns="0" lIns="0" bIns="0" rIns="0">
            <a:spAutoFit/>
          </a:bodyPr>
          <a:lstStyle/>
          <a:p>
            <a:pPr algn="just">
              <a:lnSpc>
                <a:spcPts val="10500"/>
              </a:lnSpc>
              <a:spcBef>
                <a:spcPct val="0"/>
              </a:spcBef>
            </a:pPr>
            <a:r>
              <a:rPr lang="en-US" sz="7500">
                <a:solidFill>
                  <a:srgbClr val="191919"/>
                </a:solidFill>
                <a:latin typeface="Gotham Bold"/>
              </a:rPr>
              <a:t>problem</a:t>
            </a:r>
          </a:p>
        </p:txBody>
      </p:sp>
      <p:grpSp>
        <p:nvGrpSpPr>
          <p:cNvPr name="Group 11" id="11"/>
          <p:cNvGrpSpPr/>
          <p:nvPr/>
        </p:nvGrpSpPr>
        <p:grpSpPr>
          <a:xfrm rot="0">
            <a:off x="-1220719" y="-1163498"/>
            <a:ext cx="3499668" cy="13405540"/>
            <a:chOff x="0" y="0"/>
            <a:chExt cx="212191" cy="812800"/>
          </a:xfrm>
        </p:grpSpPr>
        <p:sp>
          <p:nvSpPr>
            <p:cNvPr name="Freeform 12" id="12"/>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058135" y="4701314"/>
            <a:ext cx="6085865" cy="6085865"/>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2"/>
              <a:stretch>
                <a:fillRect l="-36661" t="0" r="-30004" b="0"/>
              </a:stretch>
            </a:blipFill>
          </p:spPr>
        </p:sp>
        <p:sp>
          <p:nvSpPr>
            <p:cNvPr name="Freeform 4" id="4"/>
            <p:cNvSpPr/>
            <p:nvPr/>
          </p:nvSpPr>
          <p:spPr>
            <a:xfrm flipH="false" flipV="false" rot="0">
              <a:off x="0" y="0"/>
              <a:ext cx="6350000" cy="6350000"/>
            </a:xfrm>
            <a:custGeom>
              <a:avLst/>
              <a:gdLst/>
              <a:ahLst/>
              <a:cxnLst/>
              <a:rect r="r" b="b" t="t" l="l"/>
              <a:pathLst>
                <a:path h="6350000" w="6350000">
                  <a:moveTo>
                    <a:pt x="5715000" y="19050"/>
                  </a:moveTo>
                  <a:cubicBezTo>
                    <a:pt x="6054090" y="19050"/>
                    <a:pt x="6330950" y="295910"/>
                    <a:pt x="6330950" y="635000"/>
                  </a:cubicBezTo>
                  <a:lnTo>
                    <a:pt x="6330950" y="5715000"/>
                  </a:lnTo>
                  <a:cubicBezTo>
                    <a:pt x="6330950" y="6054090"/>
                    <a:pt x="6054090" y="6330950"/>
                    <a:pt x="5715000" y="6330950"/>
                  </a:cubicBezTo>
                  <a:lnTo>
                    <a:pt x="635000" y="6330950"/>
                  </a:lnTo>
                  <a:cubicBezTo>
                    <a:pt x="295910" y="6330950"/>
                    <a:pt x="19050" y="6054090"/>
                    <a:pt x="19050" y="571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5715000"/>
                  </a:lnTo>
                  <a:cubicBezTo>
                    <a:pt x="0" y="6065520"/>
                    <a:pt x="284480" y="6350000"/>
                    <a:pt x="635000" y="6350000"/>
                  </a:cubicBezTo>
                  <a:lnTo>
                    <a:pt x="5715000" y="6350000"/>
                  </a:lnTo>
                  <a:cubicBezTo>
                    <a:pt x="6065520" y="6350000"/>
                    <a:pt x="6350000" y="6065520"/>
                    <a:pt x="6350000" y="5715000"/>
                  </a:cubicBezTo>
                  <a:lnTo>
                    <a:pt x="6350000" y="635000"/>
                  </a:lnTo>
                  <a:cubicBezTo>
                    <a:pt x="6350000" y="284480"/>
                    <a:pt x="6065520" y="0"/>
                    <a:pt x="5715000" y="0"/>
                  </a:cubicBezTo>
                  <a:lnTo>
                    <a:pt x="5715000" y="0"/>
                  </a:lnTo>
                  <a:close/>
                </a:path>
              </a:pathLst>
            </a:custGeom>
            <a:solidFill>
              <a:srgbClr val="FD6220"/>
            </a:solidFill>
          </p:spPr>
        </p:sp>
      </p:grpSp>
      <p:grpSp>
        <p:nvGrpSpPr>
          <p:cNvPr name="Group 5" id="5"/>
          <p:cNvGrpSpPr/>
          <p:nvPr/>
        </p:nvGrpSpPr>
        <p:grpSpPr>
          <a:xfrm rot="0">
            <a:off x="-1373119" y="-1315898"/>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671339" y="575893"/>
            <a:ext cx="8021630" cy="1409870"/>
          </a:xfrm>
          <a:prstGeom prst="rect">
            <a:avLst/>
          </a:prstGeom>
        </p:spPr>
        <p:txBody>
          <a:bodyPr anchor="t" rtlCol="false" tIns="0" lIns="0" bIns="0" rIns="0">
            <a:spAutoFit/>
          </a:bodyPr>
          <a:lstStyle/>
          <a:p>
            <a:pPr>
              <a:lnSpc>
                <a:spcPts val="11540"/>
              </a:lnSpc>
              <a:spcBef>
                <a:spcPct val="0"/>
              </a:spcBef>
            </a:pPr>
            <a:r>
              <a:rPr lang="en-US" sz="8243">
                <a:solidFill>
                  <a:srgbClr val="191919"/>
                </a:solidFill>
                <a:latin typeface="Gotham Bold"/>
              </a:rPr>
              <a:t>Rectification</a:t>
            </a:r>
          </a:p>
        </p:txBody>
      </p:sp>
      <p:sp>
        <p:nvSpPr>
          <p:cNvPr name="TextBox 9" id="9"/>
          <p:cNvSpPr txBox="true"/>
          <p:nvPr/>
        </p:nvSpPr>
        <p:spPr>
          <a:xfrm rot="0">
            <a:off x="4085000" y="2355796"/>
            <a:ext cx="14203000" cy="1899285"/>
          </a:xfrm>
          <a:prstGeom prst="rect">
            <a:avLst/>
          </a:prstGeom>
        </p:spPr>
        <p:txBody>
          <a:bodyPr anchor="t" rtlCol="false" tIns="0" lIns="0" bIns="0" rIns="0">
            <a:spAutoFit/>
          </a:bodyPr>
          <a:lstStyle/>
          <a:p>
            <a:pPr>
              <a:lnSpc>
                <a:spcPts val="5040"/>
              </a:lnSpc>
            </a:pPr>
            <a:r>
              <a:rPr lang="en-US" sz="3600">
                <a:solidFill>
                  <a:srgbClr val="191919"/>
                </a:solidFill>
                <a:latin typeface="Gotham"/>
              </a:rPr>
              <a:t>Optimization can help design routes and schedules that accommodate various accessibility needs, such as wheelchair access and visual/audio cues.</a:t>
            </a:r>
          </a:p>
        </p:txBody>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220719" y="-1163498"/>
            <a:ext cx="3499668" cy="13405540"/>
            <a:chOff x="0" y="0"/>
            <a:chExt cx="212191" cy="812800"/>
          </a:xfrm>
        </p:grpSpPr>
        <p:sp>
          <p:nvSpPr>
            <p:cNvPr name="Freeform 14" id="14"/>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0692969" y="4806115"/>
            <a:ext cx="6566331" cy="5981065"/>
          </a:xfrm>
          <a:prstGeom prst="rect">
            <a:avLst/>
          </a:prstGeom>
        </p:spPr>
        <p:txBody>
          <a:bodyPr anchor="t" rtlCol="false" tIns="0" lIns="0" bIns="0" rIns="0">
            <a:spAutoFit/>
          </a:bodyPr>
          <a:lstStyle/>
          <a:p>
            <a:pPr algn="ctr">
              <a:lnSpc>
                <a:spcPts val="4759"/>
              </a:lnSpc>
            </a:pPr>
            <a:r>
              <a:rPr lang="en-US" sz="3399">
                <a:solidFill>
                  <a:srgbClr val="191919"/>
                </a:solidFill>
                <a:latin typeface="Canva Sans"/>
              </a:rPr>
              <a:t>Accessibility for persons with disabilities extends beyond physical or mobility impairments. Persons with visual or hearing impairments may also face challenges when using public transportation, such as difficulty reading small signage or hearing announcements.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739327" y="738827"/>
            <a:ext cx="8809346" cy="8809346"/>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2"/>
              <a:stretch>
                <a:fillRect l="-13911" t="-2243" r="-12304" b="-14263"/>
              </a:stretch>
            </a:blipFill>
          </p:spPr>
        </p:sp>
        <p:sp>
          <p:nvSpPr>
            <p:cNvPr name="Freeform 4" id="4"/>
            <p:cNvSpPr/>
            <p:nvPr/>
          </p:nvSpPr>
          <p:spPr>
            <a:xfrm flipH="false" flipV="false" rot="0">
              <a:off x="0" y="0"/>
              <a:ext cx="6350000" cy="6350000"/>
            </a:xfrm>
            <a:custGeom>
              <a:avLst/>
              <a:gdLst/>
              <a:ahLst/>
              <a:cxnLst/>
              <a:rect r="r" b="b" t="t" l="l"/>
              <a:pathLst>
                <a:path h="6350000" w="6350000">
                  <a:moveTo>
                    <a:pt x="5715000" y="19050"/>
                  </a:moveTo>
                  <a:cubicBezTo>
                    <a:pt x="6054090" y="19050"/>
                    <a:pt x="6330950" y="295910"/>
                    <a:pt x="6330950" y="635000"/>
                  </a:cubicBezTo>
                  <a:lnTo>
                    <a:pt x="6330950" y="5715000"/>
                  </a:lnTo>
                  <a:cubicBezTo>
                    <a:pt x="6330950" y="6054090"/>
                    <a:pt x="6054090" y="6330950"/>
                    <a:pt x="5715000" y="6330950"/>
                  </a:cubicBezTo>
                  <a:lnTo>
                    <a:pt x="635000" y="6330950"/>
                  </a:lnTo>
                  <a:cubicBezTo>
                    <a:pt x="295910" y="6330950"/>
                    <a:pt x="19050" y="6054090"/>
                    <a:pt x="19050" y="571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5715000"/>
                  </a:lnTo>
                  <a:cubicBezTo>
                    <a:pt x="0" y="6065520"/>
                    <a:pt x="284480" y="6350000"/>
                    <a:pt x="635000" y="6350000"/>
                  </a:cubicBezTo>
                  <a:lnTo>
                    <a:pt x="5715000" y="6350000"/>
                  </a:lnTo>
                  <a:cubicBezTo>
                    <a:pt x="6065520" y="6350000"/>
                    <a:pt x="6350000" y="6065520"/>
                    <a:pt x="6350000" y="5715000"/>
                  </a:cubicBezTo>
                  <a:lnTo>
                    <a:pt x="6350000" y="635000"/>
                  </a:lnTo>
                  <a:cubicBezTo>
                    <a:pt x="6350000" y="284480"/>
                    <a:pt x="6065520" y="0"/>
                    <a:pt x="5715000" y="0"/>
                  </a:cubicBezTo>
                  <a:lnTo>
                    <a:pt x="5715000" y="0"/>
                  </a:lnTo>
                  <a:close/>
                </a:path>
              </a:pathLst>
            </a:custGeom>
            <a:solidFill>
              <a:srgbClr val="FD6220"/>
            </a:solidFill>
          </p:spPr>
        </p:sp>
      </p:grpSp>
      <p:grpSp>
        <p:nvGrpSpPr>
          <p:cNvPr name="Group 5" id="5"/>
          <p:cNvGrpSpPr/>
          <p:nvPr/>
        </p:nvGrpSpPr>
        <p:grpSpPr>
          <a:xfrm rot="0">
            <a:off x="-1373119" y="-1315898"/>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20719" y="-1163498"/>
            <a:ext cx="3499668" cy="13405540"/>
            <a:chOff x="0" y="0"/>
            <a:chExt cx="212191" cy="812800"/>
          </a:xfrm>
        </p:grpSpPr>
        <p:sp>
          <p:nvSpPr>
            <p:cNvPr name="Freeform 9" id="9"/>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5923152" y="-1318573"/>
            <a:ext cx="4167845" cy="4114800"/>
          </a:xfrm>
          <a:custGeom>
            <a:avLst/>
            <a:gdLst/>
            <a:ahLst/>
            <a:cxnLst/>
            <a:rect r="r" b="b" t="t" l="l"/>
            <a:pathLst>
              <a:path h="4114800" w="4167845">
                <a:moveTo>
                  <a:pt x="0" y="0"/>
                </a:moveTo>
                <a:lnTo>
                  <a:pt x="4167845" y="0"/>
                </a:lnTo>
                <a:lnTo>
                  <a:pt x="416784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5251079" y="-1315898"/>
            <a:ext cx="4839918" cy="4778319"/>
          </a:xfrm>
          <a:custGeom>
            <a:avLst/>
            <a:gdLst/>
            <a:ahLst/>
            <a:cxnLst/>
            <a:rect r="r" b="b" t="t" l="l"/>
            <a:pathLst>
              <a:path h="4778319" w="4839918">
                <a:moveTo>
                  <a:pt x="0" y="0"/>
                </a:moveTo>
                <a:lnTo>
                  <a:pt x="4839918" y="0"/>
                </a:lnTo>
                <a:lnTo>
                  <a:pt x="4839918" y="4778319"/>
                </a:lnTo>
                <a:lnTo>
                  <a:pt x="0" y="47783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3548673" y="8801100"/>
            <a:ext cx="4167845" cy="4114800"/>
          </a:xfrm>
          <a:custGeom>
            <a:avLst/>
            <a:gdLst/>
            <a:ahLst/>
            <a:cxnLst/>
            <a:rect r="r" b="b" t="t" l="l"/>
            <a:pathLst>
              <a:path h="4114800" w="4167845">
                <a:moveTo>
                  <a:pt x="0" y="0"/>
                </a:moveTo>
                <a:lnTo>
                  <a:pt x="4167845" y="0"/>
                </a:lnTo>
                <a:lnTo>
                  <a:pt x="416784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DAFv7lEcqrI</dc:identifier>
  <dcterms:modified xsi:type="dcterms:W3CDTF">2011-08-01T06:04:30Z</dcterms:modified>
  <cp:revision>1</cp:revision>
  <dc:title>Copy of White and Orange Simple Portfolio Presentation</dc:title>
</cp:coreProperties>
</file>