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tmp" ContentType="image/tmp"/>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56" d="100"/>
          <a:sy n="56"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2"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4/16/2024</a:t>
            </a:fld>
            <a:endParaRPr lang="zh-CN" altLang="en-US" sz="1200">
              <a:latin typeface="Calibri" pitchFamily="0" charset="0"/>
              <a:ea typeface="等线" pitchFamily="0" charset="0"/>
              <a:cs typeface="Calibri" pitchFamily="0" charset="0"/>
            </a:endParaRPr>
          </a:p>
        </p:txBody>
      </p:sp>
      <p:sp>
        <p:nvSpPr>
          <p:cNvPr id="13"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4"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7312902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29" name="对象"/>
          <p:cNvSpPr>
            <a:spLocks noGrp="1"/>
          </p:cNvSpPr>
          <p:nvPr>
            <p:ph type="sldImg"/>
          </p:nvPr>
        </p:nvSpPr>
        <p:spPr>
          <a:xfrm rot="0">
            <a:off x="685800" y="1143000"/>
            <a:ext cx="5486400" cy="3086100"/>
          </a:xfrm>
          <a:prstGeom prst="rect"/>
          <a:noFill/>
          <a:ln w="12700" cmpd="sng" cap="flat">
            <a:noFill/>
            <a:prstDash val="solid"/>
            <a:miter/>
          </a:ln>
        </p:spPr>
      </p:sp>
      <p:sp>
        <p:nvSpPr>
          <p:cNvPr id="3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9272210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85" name="对象"/>
          <p:cNvSpPr>
            <a:spLocks noGrp="1"/>
          </p:cNvSpPr>
          <p:nvPr>
            <p:ph type="sldImg"/>
          </p:nvPr>
        </p:nvSpPr>
        <p:spPr>
          <a:xfrm rot="0">
            <a:off x="685800" y="1143000"/>
            <a:ext cx="5486400" cy="3086100"/>
          </a:xfrm>
          <a:prstGeom prst="rect"/>
          <a:noFill/>
          <a:ln w="12700" cmpd="sng" cap="flat">
            <a:noFill/>
            <a:prstDash val="solid"/>
            <a:miter/>
          </a:ln>
        </p:spPr>
      </p:sp>
      <p:sp>
        <p:nvSpPr>
          <p:cNvPr id="86"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0740458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89" name="对象"/>
          <p:cNvSpPr>
            <a:spLocks noGrp="1"/>
          </p:cNvSpPr>
          <p:nvPr>
            <p:ph type="sldImg"/>
          </p:nvPr>
        </p:nvSpPr>
        <p:spPr>
          <a:xfrm rot="0">
            <a:off x="685800" y="1143000"/>
            <a:ext cx="5486400" cy="3086100"/>
          </a:xfrm>
          <a:prstGeom prst="rect"/>
          <a:noFill/>
          <a:ln w="12700" cmpd="sng" cap="flat">
            <a:noFill/>
            <a:prstDash val="solid"/>
            <a:miter/>
          </a:ln>
        </p:spPr>
      </p:sp>
      <p:sp>
        <p:nvSpPr>
          <p:cNvPr id="9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77787666"/>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93" name="对象"/>
          <p:cNvSpPr>
            <a:spLocks noGrp="1"/>
          </p:cNvSpPr>
          <p:nvPr>
            <p:ph type="sldImg"/>
          </p:nvPr>
        </p:nvSpPr>
        <p:spPr>
          <a:xfrm rot="0">
            <a:off x="685800" y="1143000"/>
            <a:ext cx="5486400" cy="3086100"/>
          </a:xfrm>
          <a:prstGeom prst="rect"/>
          <a:noFill/>
          <a:ln w="12700" cmpd="sng" cap="flat">
            <a:noFill/>
            <a:prstDash val="solid"/>
            <a:miter/>
          </a:ln>
        </p:spPr>
      </p:sp>
      <p:sp>
        <p:nvSpPr>
          <p:cNvPr id="9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85794675"/>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97" name="对象"/>
          <p:cNvSpPr>
            <a:spLocks noGrp="1"/>
          </p:cNvSpPr>
          <p:nvPr>
            <p:ph type="sldImg"/>
          </p:nvPr>
        </p:nvSpPr>
        <p:spPr>
          <a:xfrm rot="0">
            <a:off x="685800" y="1143000"/>
            <a:ext cx="5486400" cy="3086100"/>
          </a:xfrm>
          <a:prstGeom prst="rect"/>
          <a:noFill/>
          <a:ln w="12700" cmpd="sng" cap="flat">
            <a:noFill/>
            <a:prstDash val="solid"/>
            <a:miter/>
          </a:ln>
        </p:spPr>
      </p:sp>
      <p:sp>
        <p:nvSpPr>
          <p:cNvPr id="98"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32797096"/>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685800" y="1143000"/>
            <a:ext cx="5486400" cy="3086100"/>
          </a:xfrm>
          <a:prstGeom prst="rect"/>
          <a:noFill/>
          <a:ln w="12700" cmpd="sng" cap="flat">
            <a:noFill/>
            <a:prstDash val="solid"/>
            <a:miter/>
          </a:ln>
        </p:spPr>
      </p:sp>
      <p:sp>
        <p:nvSpPr>
          <p:cNvPr id="10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5435121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40" name="对象"/>
          <p:cNvSpPr>
            <a:spLocks noGrp="1"/>
          </p:cNvSpPr>
          <p:nvPr>
            <p:ph type="sldImg"/>
          </p:nvPr>
        </p:nvSpPr>
        <p:spPr>
          <a:xfrm rot="0">
            <a:off x="685800" y="1143000"/>
            <a:ext cx="5486400" cy="3086100"/>
          </a:xfrm>
          <a:prstGeom prst="rect"/>
          <a:noFill/>
          <a:ln w="12700" cmpd="sng" cap="flat">
            <a:noFill/>
            <a:prstDash val="solid"/>
            <a:miter/>
          </a:ln>
        </p:spPr>
      </p:sp>
      <p:sp>
        <p:nvSpPr>
          <p:cNvPr id="4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6480300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46" name="对象"/>
          <p:cNvSpPr>
            <a:spLocks noGrp="1"/>
          </p:cNvSpPr>
          <p:nvPr>
            <p:ph type="sldImg"/>
          </p:nvPr>
        </p:nvSpPr>
        <p:spPr>
          <a:xfrm rot="0">
            <a:off x="685800" y="1143000"/>
            <a:ext cx="5486400" cy="3086100"/>
          </a:xfrm>
          <a:prstGeom prst="rect"/>
          <a:noFill/>
          <a:ln w="12700" cmpd="sng" cap="flat">
            <a:noFill/>
            <a:prstDash val="solid"/>
            <a:miter/>
          </a:ln>
        </p:spPr>
      </p:sp>
      <p:sp>
        <p:nvSpPr>
          <p:cNvPr id="47"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5972705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51" name="对象"/>
          <p:cNvSpPr>
            <a:spLocks noGrp="1"/>
          </p:cNvSpPr>
          <p:nvPr>
            <p:ph type="sldImg"/>
          </p:nvPr>
        </p:nvSpPr>
        <p:spPr>
          <a:xfrm rot="0">
            <a:off x="685800" y="1143000"/>
            <a:ext cx="5486400" cy="3086100"/>
          </a:xfrm>
          <a:prstGeom prst="rect"/>
          <a:noFill/>
          <a:ln w="12700" cmpd="sng" cap="flat">
            <a:noFill/>
            <a:prstDash val="solid"/>
            <a:miter/>
          </a:ln>
        </p:spPr>
      </p:sp>
      <p:sp>
        <p:nvSpPr>
          <p:cNvPr id="52"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8196766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57" name="对象"/>
          <p:cNvSpPr>
            <a:spLocks noGrp="1"/>
          </p:cNvSpPr>
          <p:nvPr>
            <p:ph type="sldImg"/>
          </p:nvPr>
        </p:nvSpPr>
        <p:spPr>
          <a:xfrm rot="0">
            <a:off x="685800" y="1143000"/>
            <a:ext cx="5486400" cy="3086100"/>
          </a:xfrm>
          <a:prstGeom prst="rect"/>
          <a:noFill/>
          <a:ln w="12700" cmpd="sng" cap="flat">
            <a:noFill/>
            <a:prstDash val="solid"/>
            <a:miter/>
          </a:ln>
        </p:spPr>
      </p:sp>
      <p:sp>
        <p:nvSpPr>
          <p:cNvPr id="58"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2421195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61" name="对象"/>
          <p:cNvSpPr>
            <a:spLocks noGrp="1"/>
          </p:cNvSpPr>
          <p:nvPr>
            <p:ph type="sldImg"/>
          </p:nvPr>
        </p:nvSpPr>
        <p:spPr>
          <a:xfrm rot="0">
            <a:off x="685800" y="1143000"/>
            <a:ext cx="5486400" cy="3086100"/>
          </a:xfrm>
          <a:prstGeom prst="rect"/>
          <a:noFill/>
          <a:ln w="12700" cmpd="sng" cap="flat">
            <a:noFill/>
            <a:prstDash val="solid"/>
            <a:miter/>
          </a:ln>
        </p:spPr>
      </p:sp>
      <p:sp>
        <p:nvSpPr>
          <p:cNvPr id="62"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2181728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66" name="对象"/>
          <p:cNvSpPr>
            <a:spLocks noGrp="1"/>
          </p:cNvSpPr>
          <p:nvPr>
            <p:ph type="sldImg"/>
          </p:nvPr>
        </p:nvSpPr>
        <p:spPr>
          <a:xfrm rot="0">
            <a:off x="685800" y="1143000"/>
            <a:ext cx="5486400" cy="3086100"/>
          </a:xfrm>
          <a:prstGeom prst="rect"/>
          <a:noFill/>
          <a:ln w="12700" cmpd="sng" cap="flat">
            <a:noFill/>
            <a:prstDash val="solid"/>
            <a:miter/>
          </a:ln>
        </p:spPr>
      </p:sp>
      <p:sp>
        <p:nvSpPr>
          <p:cNvPr id="67"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769987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73" name="对象"/>
          <p:cNvSpPr>
            <a:spLocks noGrp="1"/>
          </p:cNvSpPr>
          <p:nvPr>
            <p:ph type="sldImg"/>
          </p:nvPr>
        </p:nvSpPr>
        <p:spPr>
          <a:xfrm rot="0">
            <a:off x="685800" y="1143000"/>
            <a:ext cx="5486400" cy="3086100"/>
          </a:xfrm>
          <a:prstGeom prst="rect"/>
          <a:noFill/>
          <a:ln w="12700" cmpd="sng" cap="flat">
            <a:noFill/>
            <a:prstDash val="solid"/>
            <a:miter/>
          </a:ln>
        </p:spPr>
      </p:sp>
      <p:sp>
        <p:nvSpPr>
          <p:cNvPr id="74"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7964971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80" name="对象"/>
          <p:cNvSpPr>
            <a:spLocks noGrp="1"/>
          </p:cNvSpPr>
          <p:nvPr>
            <p:ph type="sldImg"/>
          </p:nvPr>
        </p:nvSpPr>
        <p:spPr>
          <a:xfrm rot="0">
            <a:off x="685800" y="1143000"/>
            <a:ext cx="5486400" cy="3086100"/>
          </a:xfrm>
          <a:prstGeom prst="rect"/>
          <a:noFill/>
          <a:ln w="12700" cmpd="sng" cap="flat">
            <a:noFill/>
            <a:prstDash val="solid"/>
            <a:miter/>
          </a:ln>
        </p:spPr>
      </p:sp>
      <p:sp>
        <p:nvSpPr>
          <p:cNvPr id="8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32064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16" name="矩形"/>
          <p:cNvSpPr>
            <a:spLocks/>
          </p:cNvSpPr>
          <p:nvPr/>
        </p:nvSpPr>
        <p:spPr>
          <a:xfrm rot="0">
            <a:off x="446534" y="457200"/>
            <a:ext cx="3703319" cy="94997"/>
          </a:xfrm>
          <a:prstGeom prst="rect"/>
          <a:solidFill>
            <a:srgbClr val="465359"/>
          </a:solidFill>
          <a:ln w="12700" cmpd="sng" cap="flat">
            <a:noFill/>
            <a:prstDash val="solid"/>
            <a:round/>
          </a:ln>
        </p:spPr>
      </p:sp>
      <p:sp>
        <p:nvSpPr>
          <p:cNvPr id="17" name="矩形"/>
          <p:cNvSpPr>
            <a:spLocks/>
          </p:cNvSpPr>
          <p:nvPr/>
        </p:nvSpPr>
        <p:spPr>
          <a:xfrm rot="0">
            <a:off x="8042147" y="453643"/>
            <a:ext cx="3703317" cy="98554"/>
          </a:xfrm>
          <a:prstGeom prst="rect"/>
          <a:solidFill>
            <a:srgbClr val="969FA7"/>
          </a:solidFill>
          <a:ln w="12700" cmpd="sng" cap="flat">
            <a:noFill/>
            <a:prstDash val="solid"/>
            <a:round/>
          </a:ln>
        </p:spPr>
      </p:sp>
      <p:sp>
        <p:nvSpPr>
          <p:cNvPr id="18" name="矩形"/>
          <p:cNvSpPr>
            <a:spLocks/>
          </p:cNvSpPr>
          <p:nvPr/>
        </p:nvSpPr>
        <p:spPr>
          <a:xfrm rot="0">
            <a:off x="4241830" y="457200"/>
            <a:ext cx="3703316" cy="91440"/>
          </a:xfrm>
          <a:prstGeom prst="rect"/>
          <a:solidFill>
            <a:schemeClr val="accent1"/>
          </a:solidFill>
          <a:ln w="12700" cmpd="sng" cap="flat">
            <a:noFill/>
            <a:prstDash val="solid"/>
            <a:round/>
          </a:ln>
        </p:spPr>
      </p:sp>
      <p:pic>
        <p:nvPicPr>
          <p:cNvPr id="19" name="图片" descr="Logo&#10;&#10;Description automatically generated"/>
          <p:cNvPicPr>
            <a:picLocks noChangeAspect="1"/>
          </p:cNvPicPr>
          <p:nvPr/>
        </p:nvPicPr>
        <p:blipFill>
          <a:blip r:embed="rId2" cstate="print"/>
          <a:stretch>
            <a:fillRect/>
          </a:stretch>
        </p:blipFill>
        <p:spPr>
          <a:xfrm rot="0">
            <a:off x="10485002" y="6437910"/>
            <a:ext cx="1125802" cy="365126"/>
          </a:xfrm>
          <a:prstGeom prst="rect"/>
          <a:noFill/>
          <a:ln w="12700" cmpd="sng" cap="flat">
            <a:noFill/>
            <a:prstDash val="solid"/>
            <a:miter/>
          </a:ln>
        </p:spPr>
      </p:pic>
      <p:sp>
        <p:nvSpPr>
          <p:cNvPr id="20"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21"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pitchFamily="0" charset="0"/>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22"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pitchFamily="0" charset="0"/>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pitchFamily="0" charset="0"/>
            </a:endParaRPr>
          </a:p>
        </p:txBody>
      </p:sp>
      <p:sp>
        <p:nvSpPr>
          <p:cNvPr id="23" name="文本框"/>
          <p:cNvSpPr>
            <a:spLocks noGrp="1"/>
          </p:cNvSpPr>
          <p:nvPr>
            <p:ph type="dt" idx="10"/>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4/16/2024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4"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5" name="文本框"/>
          <p:cNvSpPr>
            <a:spLocks noGrp="1"/>
          </p:cNvSpPr>
          <p:nvPr>
            <p:ph type="sldNum"/>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04174771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3551661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7476500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2"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6"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4"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5"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6"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7"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4/16/2024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681258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99"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100"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101" name="矩形"/>
          <p:cNvSpPr>
            <a:spLocks xmlns:a="http://schemas.openxmlformats.org/drawingml/2006/main"/>
          </p:cNvSpPr>
          <p:nvPr/>
        </p:nvSpPr>
        <p:spPr>
          <a:xfrm xmlns:a="http://schemas.openxmlformats.org/drawingml/2006/main" rot="0">
            <a:off x="4241830" y="457200"/>
            <a:ext cx="3703316"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102"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103" name="文本框"/>
          <p:cNvSpPr>
            <a:spLocks xmlns:a="http://schemas.openxmlformats.org/drawingml/2006/main" noGrp="1"/>
          </p:cNvSpPr>
          <p:nvPr>
            <p:ph type="title"/>
          </p:nvPr>
        </p:nvSpPr>
        <p:spPr>
          <a:xfrm xmlns:a="http://schemas.openxmlformats.org/drawingml/2006/main" rot="0">
            <a:off x="575894" y="729658"/>
            <a:ext cx="11029616" cy="59224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104"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4/16/2024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105"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a:latin typeface="Franklin Gothic Book" pitchFamily="0" charset="0"/>
              <a:ea typeface="华文中宋" pitchFamily="0" charset="0"/>
              <a:cs typeface="Franklin Gothic Book" pitchFamily="0" charset="0"/>
            </a:endParaRPr>
          </a:p>
        </p:txBody>
      </p:sp>
      <p:sp>
        <p:nvSpPr>
          <p:cNvPr id="106"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25954743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3517110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5727927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2853045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0795780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2233775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2082676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5967963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8958555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4/16/2024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7" cy="98554"/>
          </a:xfrm>
          <a:prstGeom prst="rect"/>
          <a:solidFill>
            <a:srgbClr val="969FA7"/>
          </a:solidFill>
          <a:ln w="12700" cmpd="sng" cap="flat">
            <a:noFill/>
            <a:prstDash val="solid"/>
            <a:round/>
          </a:ln>
        </p:spPr>
      </p:sp>
      <p:sp>
        <p:nvSpPr>
          <p:cNvPr id="8" name="矩形"/>
          <p:cNvSpPr>
            <a:spLocks/>
          </p:cNvSpPr>
          <p:nvPr/>
        </p:nvSpPr>
        <p:spPr>
          <a:xfrm rot="0">
            <a:off x="4241830" y="457200"/>
            <a:ext cx="3703316"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2" cy="365126"/>
          </a:xfrm>
          <a:prstGeom prst="rect"/>
          <a:noFill/>
          <a:ln w="12700" cmpd="sng" cap="flat">
            <a:noFill/>
            <a:prstDash val="solid"/>
            <a:miter/>
          </a:ln>
        </p:spPr>
      </p:pic>
    </p:spTree>
    <p:extLst>
      <p:ext uri="{BB962C8B-B14F-4D97-AF65-F5344CB8AC3E}">
        <p14:creationId xmlns:p14="http://schemas.microsoft.com/office/powerpoint/2010/main" val="1520311796"/>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793"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hyperlink" Target="https://en.wikipedia.org/wiki/Keystroke_logging" TargetMode="External"/><Relationship Id="rId2" Type="http://schemas.openxmlformats.org/officeDocument/2006/relationships/slideLayout" Target="../slideLayouts/slideLayout12.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2.tmp"/><Relationship Id="rId2" Type="http://schemas.openxmlformats.org/officeDocument/2006/relationships/image" Target="../media/3.tmp"/><Relationship Id="rId3" Type="http://schemas.openxmlformats.org/officeDocument/2006/relationships/slideLayout" Target="../slideLayouts/slideLayout1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4.tmp"/><Relationship Id="rId2" Type="http://schemas.openxmlformats.org/officeDocument/2006/relationships/image" Target="../media/5.tmp"/><Relationship Id="rId3" Type="http://schemas.openxmlformats.org/officeDocument/2006/relationships/slideLayout" Target="../slideLayouts/slideLayout12.xml"/><Relationship Id="rId4"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KeyLogger</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4717705" y="4538741"/>
            <a:ext cx="7980183" cy="1272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Kavitha.K </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Latha</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Mathavan</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Engineering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college,Madurai</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	    III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rd</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year, CSE</a:t>
            </a:r>
            <a:endParaRPr lang="zh-CN" altLang="en-US" sz="2000" b="1" i="0" u="none" strike="noStrike" kern="1200" cap="none" spc="0" baseline="0">
              <a:solidFill>
                <a:srgbClr val="1481AC"/>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97276773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pitchFamily="0" charset="0"/>
              </a:rPr>
              <a:t>Output files</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pic>
        <p:nvPicPr>
          <p:cNvPr id="83" name="图片"/>
          <p:cNvPicPr>
            <a:picLocks noChangeAspect="1"/>
          </p:cNvPicPr>
          <p:nvPr/>
        </p:nvPicPr>
        <p:blipFill>
          <a:blip r:embed="rId1" cstate="print"/>
          <a:stretch>
            <a:fillRect/>
          </a:stretch>
        </p:blipFill>
        <p:spPr>
          <a:xfrm rot="0">
            <a:off x="2401824" y="1946913"/>
            <a:ext cx="6948306" cy="3906516"/>
          </a:xfrm>
          <a:prstGeom prst="rect"/>
          <a:noFill/>
          <a:ln w="12700" cmpd="sng" cap="flat">
            <a:noFill/>
            <a:prstDash val="solid"/>
            <a:miter/>
          </a:ln>
        </p:spPr>
      </p:pic>
      <p:sp>
        <p:nvSpPr>
          <p:cNvPr id="84" name="矩形"/>
          <p:cNvSpPr>
            <a:spLocks/>
          </p:cNvSpPr>
          <p:nvPr/>
        </p:nvSpPr>
        <p:spPr>
          <a:xfrm rot="0">
            <a:off x="3877055" y="1377696"/>
            <a:ext cx="3889248" cy="36576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json file showing user’s keystroke</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14938734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7"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88"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A</a:t>
            </a: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s a result we got to know about keylogger and how a hacker use it effectively to do a data breach using keylogger by finding our </a:t>
            </a: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keystrokes.Now</a:t>
            </a: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 we can be aware of it and also we can use it for good purpose</a:t>
            </a:r>
            <a:endParaRPr lang="zh-CN" altLang="en-US" sz="20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69001262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404040"/>
                </a:solidFill>
                <a:latin typeface="Franklin Gothic Book" pitchFamily="0" charset="0"/>
                <a:ea typeface="华文中宋" pitchFamily="0" charset="0"/>
                <a:cs typeface="Lucida Sans" pitchFamily="0" charset="0"/>
              </a:rPr>
              <a:t>Parental Control and Monitoring</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 Keyloggers could be used as a tool for parents to monitor their children's online activities, ensuring their safety and protecting them from cyberbullying, online predators, or exposure to inappropriate content.</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404040"/>
                </a:solidFill>
                <a:latin typeface="Franklin Gothic Book" pitchFamily="0" charset="0"/>
                <a:ea typeface="华文中宋" pitchFamily="0" charset="0"/>
                <a:cs typeface="Lucida Sans" pitchFamily="0" charset="0"/>
              </a:rPr>
              <a:t>Employee Monitoring</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 In a workplace environment, keyloggers could be used by employers to monitor employee activities on company-owned devices to ensure compliance with company policies, prevent data breaches, and enhance productivity.</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1" i="0" u="none" strike="noStrike" kern="1200" cap="none" spc="0" baseline="0">
                <a:solidFill>
                  <a:srgbClr val="404040"/>
                </a:solidFill>
                <a:latin typeface="Franklin Gothic Book" pitchFamily="0" charset="0"/>
                <a:ea typeface="华文中宋" pitchFamily="0" charset="0"/>
                <a:cs typeface="Lucida Sans" pitchFamily="0" charset="0"/>
              </a:rPr>
              <a:t>User </a:t>
            </a:r>
            <a:r>
              <a:rPr lang="en-US" altLang="zh-CN" sz="1700" b="1" i="0" u="none" strike="noStrike" kern="1200" cap="none" spc="0" baseline="0">
                <a:solidFill>
                  <a:srgbClr val="404040"/>
                </a:solidFill>
                <a:latin typeface="Franklin Gothic Book" pitchFamily="0" charset="0"/>
                <a:ea typeface="华文中宋" pitchFamily="0" charset="0"/>
                <a:cs typeface="Lucida Sans" pitchFamily="0" charset="0"/>
              </a:rPr>
              <a:t>Behavior</a:t>
            </a:r>
            <a:r>
              <a:rPr lang="en-US" altLang="zh-CN" sz="1700" b="1" i="0" u="none" strike="noStrike" kern="1200" cap="none" spc="0" baseline="0">
                <a:solidFill>
                  <a:srgbClr val="404040"/>
                </a:solidFill>
                <a:latin typeface="Franklin Gothic Book" pitchFamily="0" charset="0"/>
                <a:ea typeface="华文中宋" pitchFamily="0" charset="0"/>
                <a:cs typeface="Lucida Sans" pitchFamily="0" charset="0"/>
              </a:rPr>
              <a:t> Analysis</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 Keyloggers could be integrated into software applications to </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analyze</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 user </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behavior</a:t>
            </a:r>
            <a:r>
              <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rPr>
              <a:t> and improve user experience. For example, tracking keystrokes in an educational software to understand how students interact with the system and identify areas for improvement.</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92"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1385224147"/>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5"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96"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hlinkClick r:id="rId1"/>
              </a:rPr>
              <a:t>Wikipedia</a:t>
            </a:r>
            <a:endPar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rPr>
              <a:t>Listening to the free course offered by naan </a:t>
            </a: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rPr>
              <a:t>mudhalvan</a:t>
            </a: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rPr>
              <a:t>-IBM(</a:t>
            </a: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rPr>
              <a:t>skillbuild</a:t>
            </a:r>
            <a:r>
              <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rPr>
              <a:t>)</a:t>
            </a: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97810067"/>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7" name="文本框"/>
          <p:cNvSpPr>
            <a:spLocks noGrp="1"/>
          </p:cNvSpPr>
          <p:nvPr>
            <p:ph type="title"/>
          </p:nvPr>
        </p:nvSpPr>
        <p:spPr>
          <a:xfrm rot="0">
            <a:off x="1463041" y="2766217"/>
            <a:ext cx="9298745" cy="1325562"/>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82716374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9"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21306929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3" name="文本框"/>
          <p:cNvSpPr>
            <a:spLocks noGrp="1"/>
          </p:cNvSpPr>
          <p:nvPr>
            <p:ph type="body" idx="1"/>
          </p:nvPr>
        </p:nvSpPr>
        <p:spPr>
          <a:xfrm rot="0">
            <a:off x="452403" y="12376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44" name="矩形"/>
          <p:cNvSpPr>
            <a:spLocks/>
          </p:cNvSpPr>
          <p:nvPr/>
        </p:nvSpPr>
        <p:spPr>
          <a:xfrm rot="0">
            <a:off x="1572768" y="2097024"/>
            <a:ext cx="9290305" cy="1958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Problem Statement: A Keylogger is form of malware or hardware that keep track of your keystrokes as you type in your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system.It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may be Hardware type or Software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type.Hardware</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keyloggers are very difficult to implement as you cannot implement without owner’s knowledge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Software keylogger is in the form of coding which track your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keystrokes,log</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it and send it to the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hacker.In</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todays world protecting our data is important because through our personal data the hacker can gain knowledge and in anyway he can attack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us.It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may be our personal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data,OTP,Bank</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information or any other sensible statements.</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45" name="右箭头"/>
          <p:cNvSpPr>
            <a:spLocks/>
          </p:cNvSpPr>
          <p:nvPr/>
        </p:nvSpPr>
        <p:spPr>
          <a:xfrm rot="0">
            <a:off x="1402080" y="2279904"/>
            <a:ext cx="170688" cy="109725"/>
          </a:xfrm>
          <a:prstGeom prst="rightArrow">
            <a:avLst>
              <a:gd name="adj1" fmla="val 50000"/>
              <a:gd name="adj2" fmla="val 48684"/>
            </a:avLst>
          </a:prstGeom>
          <a:solidFill>
            <a:srgbClr val="BFDBD9"/>
          </a:solidFill>
          <a:ln w="22225" cmpd="sng" cap="rnd">
            <a:solidFill>
              <a:srgbClr val="117EA7"/>
            </a:solidFill>
            <a:prstDash val="solid"/>
            <a:round/>
          </a:ln>
        </p:spPr>
      </p:sp>
    </p:spTree>
    <p:extLst>
      <p:ext uri="{BB962C8B-B14F-4D97-AF65-F5344CB8AC3E}">
        <p14:creationId xmlns:p14="http://schemas.microsoft.com/office/powerpoint/2010/main" val="41371627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9"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50" name="矩形"/>
          <p:cNvSpPr>
            <a:spLocks/>
          </p:cNvSpPr>
          <p:nvPr/>
        </p:nvSpPr>
        <p:spPr>
          <a:xfrm rot="0">
            <a:off x="1060704" y="1670304"/>
            <a:ext cx="9851136" cy="3444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The effectiveness of countermeasures varies because keyloggers use a variety of techniques to capture data and the countermeasure needs to be effective against the particular data capture technique. In the case of Windows 10 keylogging by Microsoft, changing certain privacy settings may disable it.</a:t>
            </a:r>
            <a:endPar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rPr>
              <a:t>Anti-keyloggers:</a:t>
            </a:r>
            <a:endPar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rPr>
              <a:t>	</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An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anti-keylogger</a:t>
            </a:r>
            <a:r>
              <a:rPr lang="en-US" altLang="zh-CN" sz="1400" b="0" i="0" u="none" strike="noStrike" kern="1200" cap="none" spc="0" baseline="0">
                <a:solidFill>
                  <a:srgbClr val="3366CC"/>
                </a:solidFill>
                <a:latin typeface="Arial" pitchFamily="34" charset="0"/>
                <a:ea typeface="华文中宋" pitchFamily="0" charset="0"/>
                <a:cs typeface="Franklin Gothic Book" pitchFamily="0" charset="0"/>
              </a:rPr>
              <a:t> </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 is a piece of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software</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 specifically designed to detect keyloggers on a computer, typically comparing all files in the computer against a database of keyloggers, looking for similarities which might indicate the presence of a hidden keylogger. As anti-keyloggers have been designed specifically to detect keyloggers, they have the potential to be more effective than conventional antivirus software; some antivirus software do not consider keyloggers to be malware, as under some circumstances a keylogger can be considered a legitimate piece of software</a:t>
            </a:r>
            <a:endPar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rPr>
              <a:t>Automatic form filler programs:</a:t>
            </a:r>
            <a:endPar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rPr>
              <a:t>	</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Automatic form-filling programs may prevent keylogging by removing the requirement for a user to type personal details and passwords using the keyboard.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Form</a:t>
            </a:r>
            <a:r>
              <a:rPr lang="en-US" altLang="zh-CN" sz="1400" b="0" i="0" u="none" strike="noStrike" kern="1200" cap="none" spc="0" baseline="0">
                <a:solidFill>
                  <a:srgbClr val="3366CC"/>
                </a:solidFill>
                <a:latin typeface="Arial" pitchFamily="34" charset="0"/>
                <a:ea typeface="华文中宋" pitchFamily="0" charset="0"/>
                <a:cs typeface="Franklin Gothic Book" pitchFamily="0" charset="0"/>
              </a:rPr>
              <a:t>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fillers</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 are primarily designed for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web</a:t>
            </a:r>
            <a:r>
              <a:rPr lang="en-US" altLang="zh-CN" sz="1400" b="0" i="0" u="none" strike="noStrike" kern="1200" cap="none" spc="0" baseline="0">
                <a:solidFill>
                  <a:srgbClr val="3366CC"/>
                </a:solidFill>
                <a:latin typeface="Arial" pitchFamily="34" charset="0"/>
                <a:ea typeface="华文中宋" pitchFamily="0" charset="0"/>
                <a:cs typeface="Franklin Gothic Book" pitchFamily="0" charset="0"/>
              </a:rPr>
              <a:t>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browsers</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 to fill in checkout pages and log users into their accounts. Once the user's account and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credit</a:t>
            </a:r>
            <a:r>
              <a:rPr lang="en-US" altLang="zh-CN" sz="1400" b="0" i="0" u="none" strike="noStrike" kern="1200" cap="none" spc="0" baseline="0">
                <a:solidFill>
                  <a:srgbClr val="3366CC"/>
                </a:solidFill>
                <a:latin typeface="Arial" pitchFamily="34" charset="0"/>
                <a:ea typeface="华文中宋" pitchFamily="0" charset="0"/>
                <a:cs typeface="Franklin Gothic Book" pitchFamily="0" charset="0"/>
              </a:rPr>
              <a:t>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card</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 information has been entered into the program, it will be automatically entered into forms without ever using the keyboard or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clipboard</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 thereby reducing the possibility that private data is being recorded.</a:t>
            </a:r>
            <a:endPar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rPr>
              <a:t>Speech recognition</a:t>
            </a:r>
            <a:endParaRPr lang="en-US" altLang="zh-CN" sz="1400" b="1" i="0" u="none" strike="noStrike" kern="1200" cap="none" spc="0" baseline="0">
              <a:solidFill>
                <a:srgbClr val="000000"/>
              </a:solidFill>
              <a:latin typeface="Arial" pitchFamily="34"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400" b="0" i="0" u="none" strike="noStrike" kern="1200" cap="none" spc="0" baseline="0">
                <a:solidFill>
                  <a:schemeClr val="tx1"/>
                </a:solidFill>
                <a:latin typeface="Franklin Gothic Book" pitchFamily="0" charset="0"/>
                <a:ea typeface="华文中宋" pitchFamily="0" charset="0"/>
                <a:cs typeface="Franklin Gothic Book" pitchFamily="0" charset="0"/>
              </a:rPr>
              <a:t>	</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Similar to on-screen keyboards,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speech-to-text</a:t>
            </a:r>
            <a:r>
              <a:rPr lang="en-US" altLang="zh-CN" sz="1400" b="0" i="0" u="none" strike="noStrike" kern="1200" cap="none" spc="0" baseline="0">
                <a:solidFill>
                  <a:srgbClr val="3366CC"/>
                </a:solidFill>
                <a:latin typeface="Arial" pitchFamily="34" charset="0"/>
                <a:ea typeface="华文中宋" pitchFamily="0" charset="0"/>
                <a:cs typeface="Franklin Gothic Book" pitchFamily="0" charset="0"/>
              </a:rPr>
              <a:t> </a:t>
            </a:r>
            <a:r>
              <a:rPr lang="en-US" altLang="zh-CN" sz="1400" b="0" i="0" u="none" strike="noStrike" kern="1200" cap="none" spc="0" baseline="0">
                <a:solidFill>
                  <a:schemeClr val="tx1"/>
                </a:solidFill>
                <a:latin typeface="Arial" pitchFamily="34" charset="0"/>
                <a:ea typeface="华文中宋" pitchFamily="0" charset="0"/>
                <a:cs typeface="Franklin Gothic Book" pitchFamily="0" charset="0"/>
              </a:rPr>
              <a:t>conversion</a:t>
            </a:r>
            <a:r>
              <a:rPr lang="en-US" altLang="zh-CN" sz="1400" b="0" i="0" u="none" strike="noStrike" kern="1200" cap="none" spc="0" baseline="0">
                <a:solidFill>
                  <a:srgbClr val="202122"/>
                </a:solidFill>
                <a:latin typeface="Arial" pitchFamily="34" charset="0"/>
                <a:ea typeface="华文中宋" pitchFamily="0" charset="0"/>
                <a:cs typeface="Franklin Gothic Book" pitchFamily="0" charset="0"/>
              </a:rPr>
              <a:t> software can also be used against keyloggers, since there are no typing or mouse movements involved. The weakest point of using voice-recognition software may be how the software sends the recognized text to target software after the user's speech has been processed.</a:t>
            </a:r>
            <a:endParaRPr lang="zh-CN" altLang="en-US" sz="14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45030567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3"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54" name="矩形"/>
          <p:cNvSpPr>
            <a:spLocks/>
          </p:cNvSpPr>
          <p:nvPr/>
        </p:nvSpPr>
        <p:spPr>
          <a:xfrm rot="0">
            <a:off x="1414272" y="1597152"/>
            <a:ext cx="9302496" cy="2520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Franklin Gothic Book" pitchFamily="0" charset="0"/>
                <a:ea typeface="华文中宋" pitchFamily="0" charset="0"/>
                <a:cs typeface="Franklin Gothic Book" pitchFamily="0" charset="0"/>
              </a:rPr>
              <a:t>In the session we are going to demonstrate keylogger using python and its libraries</a:t>
            </a:r>
            <a:endParaRPr lang="en-US" altLang="zh-CN" sz="20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Franklin Gothic Book" pitchFamily="0" charset="0"/>
                <a:ea typeface="华文中宋" pitchFamily="0" charset="0"/>
                <a:cs typeface="Franklin Gothic Book" pitchFamily="0" charset="0"/>
              </a:rPr>
              <a:t>System Requirement:</a:t>
            </a:r>
            <a:endParaRPr lang="en-US" altLang="zh-CN" sz="1800" b="1"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System with latest python version installed</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Python has  libraries like “</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pynput</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“json”,”</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tkinter</a:t>
            </a: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which are useful in implementing 	keylogger</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55" name="流程图: 联系"/>
          <p:cNvSpPr>
            <a:spLocks/>
          </p:cNvSpPr>
          <p:nvPr/>
        </p:nvSpPr>
        <p:spPr>
          <a:xfrm flipH="1" rot="0">
            <a:off x="2246377" y="2905202"/>
            <a:ext cx="45719" cy="45718"/>
          </a:xfrm>
          <a:prstGeom prst="flowChartConnector"/>
          <a:solidFill>
            <a:schemeClr val="accent1"/>
          </a:solidFill>
          <a:ln w="22225" cmpd="sng" cap="rnd">
            <a:solidFill>
              <a:srgbClr val="117EA7"/>
            </a:solidFill>
            <a:prstDash val="solid"/>
            <a:round/>
          </a:ln>
        </p:spPr>
      </p:sp>
      <p:sp>
        <p:nvSpPr>
          <p:cNvPr id="56" name="流程图: 联系"/>
          <p:cNvSpPr>
            <a:spLocks/>
          </p:cNvSpPr>
          <p:nvPr/>
        </p:nvSpPr>
        <p:spPr>
          <a:xfrm rot="0">
            <a:off x="2246377" y="3194304"/>
            <a:ext cx="45719" cy="45718"/>
          </a:xfrm>
          <a:prstGeom prst="flowChartConnector"/>
          <a:solidFill>
            <a:schemeClr val="accent1"/>
          </a:solidFill>
          <a:ln w="22225" cmpd="sng" cap="rnd">
            <a:solidFill>
              <a:srgbClr val="117EA7"/>
            </a:solidFill>
            <a:prstDash val="solid"/>
            <a:round/>
          </a:ln>
        </p:spPr>
      </p:sp>
    </p:spTree>
    <p:extLst>
      <p:ext uri="{BB962C8B-B14F-4D97-AF65-F5344CB8AC3E}">
        <p14:creationId xmlns:p14="http://schemas.microsoft.com/office/powerpoint/2010/main" val="10995840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9"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0" name="矩形"/>
          <p:cNvSpPr>
            <a:spLocks/>
          </p:cNvSpPr>
          <p:nvPr/>
        </p:nvSpPr>
        <p:spPr>
          <a:xfrm rot="0">
            <a:off x="780288" y="1365504"/>
            <a:ext cx="10363199" cy="3558540"/>
          </a:xfrm>
          <a:prstGeom prst="rect"/>
          <a:noFill/>
          <a:ln w="12700" cmpd="sng" cap="flat">
            <a:noFill/>
            <a:prstDash val="solid"/>
            <a:miter/>
          </a:ln>
        </p:spPr>
        <p:txBody>
          <a:bodyPr vert="horz" wrap="square" lIns="91440" tIns="45720" rIns="91440" bIns="45720" anchor="t" anchorCtr="0">
            <a:prstTxWarp prst="textNoShape"/>
            <a:spAutoFit/>
          </a:bodyPr>
          <a:lstStyle/>
          <a:p>
            <a:pPr marL="305435" indent="-305435" algn="l">
              <a:lnSpc>
                <a:spcPct val="100000"/>
              </a:lnSpc>
              <a:spcBef>
                <a:spcPts val="0"/>
              </a:spcBef>
              <a:spcAft>
                <a:spcPts val="0"/>
              </a:spcAft>
              <a:buNone/>
            </a:pPr>
            <a:r>
              <a:rPr lang="en-US" altLang="zh-CN" sz="1800" b="1" i="0" u="none" strike="noStrike" kern="1200" cap="none" spc="0" baseline="0">
                <a:solidFill>
                  <a:schemeClr val="tx1"/>
                </a:solidFill>
                <a:latin typeface="Franklin Gothic Book" pitchFamily="0" charset="0"/>
                <a:ea typeface="Franklin Gothic Book" pitchFamily="0" charset="0"/>
                <a:cs typeface="Franklin Gothic Book" pitchFamily="0" charset="0"/>
              </a:rPr>
              <a:t>Algorithm Selection:</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 1: Install the Required Library</a:t>
            </a:r>
            <a:endParaRPr lang="en-US" altLang="zh-CN" sz="1800" b="0" i="0" u="none" strike="noStrike" kern="1200" cap="none" spc="0" baseline="0">
              <a:solidFill>
                <a:srgbClr val="242424"/>
              </a:solidFill>
              <a:latin typeface="source-serif-pro" pitchFamily="0" charset="0"/>
              <a:ea typeface="Franklin Gothic Book"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 2: Importing the Necessary Libraries</a:t>
            </a:r>
            <a:endParaRPr lang="en-US" altLang="zh-CN" sz="1800" b="0" i="0" u="none" strike="noStrike" kern="1200" cap="none" spc="0" baseline="0">
              <a:solidFill>
                <a:srgbClr val="242424"/>
              </a:solidFill>
              <a:latin typeface="source-serif-pro" pitchFamily="0" charset="0"/>
              <a:ea typeface="Franklin Gothic Book"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 3: Define the Log File</a:t>
            </a:r>
            <a:endParaRPr lang="en-US" altLang="zh-CN" sz="1800" b="0" i="0" u="none" strike="noStrike" kern="1200" cap="none" spc="0" baseline="0">
              <a:solidFill>
                <a:srgbClr val="242424"/>
              </a:solidFill>
              <a:latin typeface="source-serif-pro" pitchFamily="0" charset="0"/>
              <a:ea typeface="Franklin Gothic Book"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 4: Create the Key Press Event </a:t>
            </a: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FunctionStep</a:t>
            </a: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 7: Run the </a:t>
            </a: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Codee</a:t>
            </a:r>
            <a:endParaRPr lang="en-US" altLang="zh-CN" sz="1800" b="0" i="0" u="none" strike="noStrike" kern="1200" cap="none" spc="0" baseline="0">
              <a:solidFill>
                <a:srgbClr val="242424"/>
              </a:solidFill>
              <a:latin typeface="source-serif-pro" pitchFamily="0" charset="0"/>
              <a:ea typeface="Franklin Gothic Book"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 5: Register the Key Press Event</a:t>
            </a:r>
            <a:endPar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 6: Wait for Key Presses</a:t>
            </a:r>
            <a:endPar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 7: create a top level window using </a:t>
            </a: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tkinter</a:t>
            </a:r>
            <a:endPar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 8:And using </a:t>
            </a: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tkinter</a:t>
            </a: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 create a two buttons for start and stop respectively </a:t>
            </a:r>
            <a:endPar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rgbClr val="242424"/>
                </a:solidFill>
                <a:latin typeface="source-serif-pro" pitchFamily="0" charset="0"/>
                <a:ea typeface="华文中宋" pitchFamily="0" charset="0"/>
                <a:cs typeface="Franklin Gothic Book" pitchFamily="0" charset="0"/>
              </a:rPr>
              <a:t>Step:9 Run</a:t>
            </a:r>
            <a:endParaRPr lang="en-US" altLang="zh-CN" sz="14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305435" indent="-305435" algn="l">
              <a:lnSpc>
                <a:spcPct val="100000"/>
              </a:lnSpc>
              <a:spcBef>
                <a:spcPts val="0"/>
              </a:spcBef>
              <a:spcAft>
                <a:spcPts val="0"/>
              </a:spcAft>
              <a:buNone/>
            </a:pPr>
            <a:r>
              <a:rPr lang="en-US" altLang="zh-CN" sz="1800" b="1" i="0" u="none" strike="noStrike" kern="1200" cap="none" spc="0" baseline="0">
                <a:solidFill>
                  <a:schemeClr val="tx1"/>
                </a:solidFill>
                <a:latin typeface="Franklin Gothic Book" pitchFamily="0" charset="0"/>
                <a:ea typeface="Franklin Gothic Book" pitchFamily="0" charset="0"/>
                <a:cs typeface="Franklin Gothic Book" pitchFamily="0" charset="0"/>
              </a:rPr>
              <a:t>Training Process:</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lvl="1" marL="629920" indent="-305435"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rPr>
              <a:t>The program is well defined and it is user </a:t>
            </a:r>
            <a:r>
              <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rPr>
              <a:t>friendly.The</a:t>
            </a:r>
            <a:r>
              <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rPr>
              <a:t> program keep track of your </a:t>
            </a:r>
            <a:r>
              <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rPr>
              <a:t>keystroke.It</a:t>
            </a:r>
            <a:r>
              <a:rPr lang="en-US" altLang="zh-CN" sz="1800" b="0" i="0" u="none" strike="noStrike" kern="1200" cap="none" spc="0" baseline="0">
                <a:solidFill>
                  <a:schemeClr val="tx1"/>
                </a:solidFill>
                <a:latin typeface="Franklin Gothic Book" pitchFamily="0" charset="0"/>
                <a:ea typeface="Franklin Gothic Book" pitchFamily="0" charset="0"/>
                <a:cs typeface="Franklin Gothic Book" pitchFamily="0" charset="0"/>
              </a:rPr>
              <a:t> detects your keystroke and save it as a json and text file</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52934489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3"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pitchFamily="0" charset="0"/>
              </a:rPr>
              <a:t>Algorithm</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4" name="文本框"/>
          <p:cNvSpPr>
            <a:spLocks noGrp="1"/>
          </p:cNvSpPr>
          <p:nvPr>
            <p:ph type="body" idx="1"/>
          </p:nvPr>
        </p:nvSpPr>
        <p:spPr>
          <a:xfrm rot="0">
            <a:off x="2962656" y="2974848"/>
            <a:ext cx="7829274" cy="1933011"/>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65" name="矩形"/>
          <p:cNvSpPr>
            <a:spLocks/>
          </p:cNvSpPr>
          <p:nvPr/>
        </p:nvSpPr>
        <p:spPr>
          <a:xfrm rot="0">
            <a:off x="1074907" y="1491539"/>
            <a:ext cx="9851137" cy="313932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Franklin Gothic Book" pitchFamily="0" charset="0"/>
                <a:ea typeface="华文中宋" pitchFamily="0" charset="0"/>
                <a:cs typeface="Franklin Gothic Book" pitchFamily="0" charset="0"/>
              </a:rPr>
              <a:t>Data Input:</a:t>
            </a:r>
            <a:endParaRPr lang="en-US" altLang="zh-CN" sz="1800" b="1"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User’s keystrokes are input for this program</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Franklin Gothic Book" pitchFamily="0" charset="0"/>
                <a:ea typeface="华文中宋" pitchFamily="0" charset="0"/>
                <a:cs typeface="Franklin Gothic Book" pitchFamily="0" charset="0"/>
              </a:rPr>
              <a:t>Prediction Process:</a:t>
            </a:r>
            <a:endParaRPr lang="en-US" altLang="zh-CN" sz="1800" b="1"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There will be two file created one is text file and the other is json file both representing </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user’s Keystroke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Franklin Gothic Book" pitchFamily="0" charset="0"/>
                <a:ea typeface="华文中宋" pitchFamily="0" charset="0"/>
                <a:cs typeface="Franklin Gothic Book" pitchFamily="0" charset="0"/>
              </a:rPr>
              <a:t>For example:</a:t>
            </a:r>
            <a:endParaRPr lang="en-US" altLang="zh-CN" sz="1800" b="1"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the user has run the program and start the keylogger and made it to listen the user’s 	keystroke</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once the start button is clicked it starts to listen</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And in the root directory two files will be created one is txt file in the name key_log.txt</a:t>
            </a:r>
            <a:endPar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	And the other is json file..</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55961784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pic>
        <p:nvPicPr>
          <p:cNvPr id="69" name="图片"/>
          <p:cNvPicPr>
            <a:picLocks noChangeAspect="1"/>
          </p:cNvPicPr>
          <p:nvPr/>
        </p:nvPicPr>
        <p:blipFill>
          <a:blip r:embed="rId1" cstate="print"/>
          <a:stretch>
            <a:fillRect/>
          </a:stretch>
        </p:blipFill>
        <p:spPr>
          <a:xfrm rot="0">
            <a:off x="7063193" y="2631719"/>
            <a:ext cx="4547612" cy="3277057"/>
          </a:xfrm>
          <a:prstGeom prst="rect"/>
          <a:noFill/>
          <a:ln w="12700" cmpd="sng" cap="flat">
            <a:noFill/>
            <a:prstDash val="solid"/>
            <a:miter/>
          </a:ln>
        </p:spPr>
      </p:pic>
      <p:pic>
        <p:nvPicPr>
          <p:cNvPr id="70" name="图片"/>
          <p:cNvPicPr>
            <a:picLocks noChangeAspect="1"/>
          </p:cNvPicPr>
          <p:nvPr/>
        </p:nvPicPr>
        <p:blipFill>
          <a:blip r:embed="rId2" cstate="print"/>
          <a:stretch>
            <a:fillRect/>
          </a:stretch>
        </p:blipFill>
        <p:spPr>
          <a:xfrm rot="0">
            <a:off x="904150" y="2631719"/>
            <a:ext cx="5191850" cy="3277057"/>
          </a:xfrm>
          <a:prstGeom prst="rect"/>
          <a:noFill/>
          <a:ln w="12700" cmpd="sng" cap="flat">
            <a:noFill/>
            <a:prstDash val="solid"/>
            <a:miter/>
          </a:ln>
        </p:spPr>
      </p:pic>
      <p:sp>
        <p:nvSpPr>
          <p:cNvPr id="71" name="矩形"/>
          <p:cNvSpPr>
            <a:spLocks/>
          </p:cNvSpPr>
          <p:nvPr/>
        </p:nvSpPr>
        <p:spPr>
          <a:xfrm rot="0">
            <a:off x="1182624" y="1853184"/>
            <a:ext cx="3364992" cy="36933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After starting the keylogger</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72" name="矩形"/>
          <p:cNvSpPr>
            <a:spLocks/>
          </p:cNvSpPr>
          <p:nvPr/>
        </p:nvSpPr>
        <p:spPr>
          <a:xfrm rot="0">
            <a:off x="7205472" y="1853184"/>
            <a:ext cx="4206240" cy="36933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After clicking stop button</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36660221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5"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0" i="0" u="none" strike="noStrike" kern="1200" cap="all" spc="0" baseline="0">
                <a:solidFill>
                  <a:srgbClr val="404040"/>
                </a:solidFill>
                <a:latin typeface="Franklin Gothic Demi" pitchFamily="0" charset="0"/>
                <a:ea typeface="华文中宋" pitchFamily="0" charset="0"/>
                <a:cs typeface="Lucida Sans" pitchFamily="0" charset="0"/>
              </a:rPr>
              <a:t>Output files</a:t>
            </a:r>
            <a:endParaRPr lang="zh-CN" altLang="en-US" sz="28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pic>
        <p:nvPicPr>
          <p:cNvPr id="76" name="图片"/>
          <p:cNvPicPr>
            <a:picLocks noChangeAspect="1"/>
          </p:cNvPicPr>
          <p:nvPr/>
        </p:nvPicPr>
        <p:blipFill>
          <a:blip r:embed="rId1" cstate="print"/>
          <a:stretch>
            <a:fillRect/>
          </a:stretch>
        </p:blipFill>
        <p:spPr>
          <a:xfrm rot="0">
            <a:off x="731520" y="2473839"/>
            <a:ext cx="5014936" cy="3682004"/>
          </a:xfrm>
          <a:prstGeom prst="rect"/>
          <a:noFill/>
          <a:ln w="12700" cmpd="sng" cap="flat">
            <a:noFill/>
            <a:prstDash val="solid"/>
            <a:miter/>
          </a:ln>
        </p:spPr>
      </p:pic>
      <p:sp>
        <p:nvSpPr>
          <p:cNvPr id="77" name="矩形"/>
          <p:cNvSpPr>
            <a:spLocks/>
          </p:cNvSpPr>
          <p:nvPr/>
        </p:nvSpPr>
        <p:spPr>
          <a:xfrm rot="0">
            <a:off x="841248" y="1668480"/>
            <a:ext cx="3499104" cy="36933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As you can see there are two files </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pic>
        <p:nvPicPr>
          <p:cNvPr id="78" name="图片"/>
          <p:cNvPicPr>
            <a:picLocks noChangeAspect="1"/>
          </p:cNvPicPr>
          <p:nvPr/>
        </p:nvPicPr>
        <p:blipFill>
          <a:blip r:embed="rId2" cstate="print"/>
          <a:stretch>
            <a:fillRect/>
          </a:stretch>
        </p:blipFill>
        <p:spPr>
          <a:xfrm rot="0">
            <a:off x="5854943" y="2473839"/>
            <a:ext cx="5251969" cy="3682003"/>
          </a:xfrm>
          <a:prstGeom prst="rect"/>
          <a:noFill/>
          <a:ln w="12700" cmpd="sng" cap="flat">
            <a:noFill/>
            <a:prstDash val="solid"/>
            <a:miter/>
          </a:ln>
        </p:spPr>
      </p:pic>
      <p:sp>
        <p:nvSpPr>
          <p:cNvPr id="79" name="矩形"/>
          <p:cNvSpPr>
            <a:spLocks/>
          </p:cNvSpPr>
          <p:nvPr/>
        </p:nvSpPr>
        <p:spPr>
          <a:xfrm rot="0">
            <a:off x="6181344" y="1780032"/>
            <a:ext cx="3742944" cy="64633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Franklin Gothic Book" pitchFamily="0" charset="0"/>
                <a:ea typeface="华文中宋" pitchFamily="0" charset="0"/>
                <a:cs typeface="Franklin Gothic Book" pitchFamily="0" charset="0"/>
              </a:rPr>
              <a:t>Text file showing user keystroke “hello”</a:t>
            </a: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909645926"/>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228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39</cp:revision>
  <dcterms:created xsi:type="dcterms:W3CDTF">2021-05-26T16:50:10Z</dcterms:created>
  <dcterms:modified xsi:type="dcterms:W3CDTF">2024-04-16T13:00:37Z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