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af47d0ff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f47d0ff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af47d0ff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f47d0ff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f47d0ff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f47d0ff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af47d0ffd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af47d0ffd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af47d0ff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af47d0ff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af47d0ff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f47d0ff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af47d0ff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f47d0ff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af47d0ff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af47d0ff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Focusing on packet sniffers operating in a shared ethernet environment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af47d0ff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af47d0ff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af47d0ff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af47d0ff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af47d0ff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f47d0ff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af47d0ff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f47d0ff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 address used in ethernet protocol to transfer data to and from a machine</a:t>
            </a:r>
            <a:endParaRPr/>
          </a:p>
          <a:p>
            <a:pPr indent="0" lvl="0" marL="0" rtl="0" algn="l">
              <a:spcBef>
                <a:spcPts val="0"/>
              </a:spcBef>
              <a:spcAft>
                <a:spcPts val="0"/>
              </a:spcAft>
              <a:buNone/>
            </a:pPr>
            <a:r>
              <a:rPr lang="en"/>
              <a:t>IP address used by </a:t>
            </a:r>
            <a:r>
              <a:rPr lang="en"/>
              <a:t>applications</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af47d0ff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af47d0ff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Switched Ethernet is still vulnerable to Arp Spoofing and MAC Flooding.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af47d0ff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af47d0ff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Switched Ethernet is still vulnerable to Arp Spoofing and MAC Flooding.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f47d0ff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f47d0ff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oracle.com/cd/E18752_01/html/816-4554/ipov-29.html"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Sniffing Packet Sniffers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ENPM697</a:t>
            </a:r>
            <a:endParaRPr/>
          </a:p>
          <a:p>
            <a:pPr indent="0" lvl="0" marL="0" rtl="0" algn="ctr">
              <a:spcBef>
                <a:spcPts val="0"/>
              </a:spcBef>
              <a:spcAft>
                <a:spcPts val="0"/>
              </a:spcAft>
              <a:buNone/>
            </a:pPr>
            <a:r>
              <a:rPr lang="en"/>
              <a:t>Omar Abdelati UID: 117556827</a:t>
            </a:r>
            <a:endParaRPr/>
          </a:p>
        </p:txBody>
      </p:sp>
      <p:pic>
        <p:nvPicPr>
          <p:cNvPr id="64" name="Google Shape;64;p13"/>
          <p:cNvPicPr preferRelativeResize="0"/>
          <p:nvPr/>
        </p:nvPicPr>
        <p:blipFill>
          <a:blip r:embed="rId3">
            <a:alphaModFix/>
          </a:blip>
          <a:stretch>
            <a:fillRect/>
          </a:stretch>
        </p:blipFill>
        <p:spPr>
          <a:xfrm>
            <a:off x="103450" y="3694876"/>
            <a:ext cx="1381950" cy="135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7642575" y="119476"/>
            <a:ext cx="1381950" cy="1359950"/>
          </a:xfrm>
          <a:prstGeom prst="rect">
            <a:avLst/>
          </a:prstGeom>
          <a:noFill/>
          <a:ln>
            <a:noFill/>
          </a:ln>
        </p:spPr>
      </p:pic>
      <p:pic>
        <p:nvPicPr>
          <p:cNvPr id="130" name="Google Shape;130;p22"/>
          <p:cNvPicPr preferRelativeResize="0"/>
          <p:nvPr/>
        </p:nvPicPr>
        <p:blipFill>
          <a:blip r:embed="rId4">
            <a:alphaModFix/>
          </a:blip>
          <a:stretch>
            <a:fillRect/>
          </a:stretch>
        </p:blipFill>
        <p:spPr>
          <a:xfrm>
            <a:off x="684800" y="991238"/>
            <a:ext cx="4714875" cy="3362325"/>
          </a:xfrm>
          <a:prstGeom prst="rect">
            <a:avLst/>
          </a:prstGeom>
          <a:noFill/>
          <a:ln>
            <a:noFill/>
          </a:ln>
        </p:spPr>
      </p:pic>
      <p:cxnSp>
        <p:nvCxnSpPr>
          <p:cNvPr id="131" name="Google Shape;131;p22"/>
          <p:cNvCxnSpPr/>
          <p:nvPr/>
        </p:nvCxnSpPr>
        <p:spPr>
          <a:xfrm flipH="1" rot="10800000">
            <a:off x="4057175" y="2172825"/>
            <a:ext cx="2335200" cy="332400"/>
          </a:xfrm>
          <a:prstGeom prst="straightConnector1">
            <a:avLst/>
          </a:prstGeom>
          <a:noFill/>
          <a:ln cap="flat" cmpd="sng" w="28575">
            <a:solidFill>
              <a:schemeClr val="dk1"/>
            </a:solidFill>
            <a:prstDash val="solid"/>
            <a:round/>
            <a:headEnd len="med" w="med" type="none"/>
            <a:tailEnd len="med" w="med" type="none"/>
          </a:ln>
        </p:spPr>
      </p:cxnSp>
      <p:cxnSp>
        <p:nvCxnSpPr>
          <p:cNvPr id="132" name="Google Shape;132;p22"/>
          <p:cNvCxnSpPr/>
          <p:nvPr/>
        </p:nvCxnSpPr>
        <p:spPr>
          <a:xfrm flipH="1" rot="10800000">
            <a:off x="4113500" y="2761250"/>
            <a:ext cx="2335200" cy="332400"/>
          </a:xfrm>
          <a:prstGeom prst="straightConnector1">
            <a:avLst/>
          </a:prstGeom>
          <a:noFill/>
          <a:ln cap="flat" cmpd="sng" w="28575">
            <a:solidFill>
              <a:schemeClr val="dk1"/>
            </a:solidFill>
            <a:prstDash val="solid"/>
            <a:round/>
            <a:headEnd len="med" w="med" type="none"/>
            <a:tailEnd len="med" w="med" type="none"/>
          </a:ln>
        </p:spPr>
      </p:cxnSp>
      <p:sp>
        <p:nvSpPr>
          <p:cNvPr id="133" name="Google Shape;133;p22"/>
          <p:cNvSpPr txBox="1"/>
          <p:nvPr/>
        </p:nvSpPr>
        <p:spPr>
          <a:xfrm>
            <a:off x="6525450" y="2505225"/>
            <a:ext cx="2409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Promiscuous</a:t>
            </a:r>
            <a:r>
              <a:rPr lang="en" sz="1100">
                <a:latin typeface="Open Sans"/>
                <a:ea typeface="Open Sans"/>
                <a:cs typeface="Open Sans"/>
                <a:sym typeface="Open Sans"/>
              </a:rPr>
              <a:t> Mode is on, therefore, machine accepts regardless of MAC</a:t>
            </a:r>
            <a:endParaRPr sz="1100">
              <a:latin typeface="Open Sans"/>
              <a:ea typeface="Open Sans"/>
              <a:cs typeface="Open Sans"/>
              <a:sym typeface="Open Sans"/>
            </a:endParaRPr>
          </a:p>
        </p:txBody>
      </p:sp>
      <p:sp>
        <p:nvSpPr>
          <p:cNvPr id="134" name="Google Shape;134;p22"/>
          <p:cNvSpPr txBox="1"/>
          <p:nvPr/>
        </p:nvSpPr>
        <p:spPr>
          <a:xfrm>
            <a:off x="6615225" y="1812525"/>
            <a:ext cx="2409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Unpacks the IP datagram and realizes the packet was addressed to the current machine</a:t>
            </a:r>
            <a:endParaRPr sz="1100">
              <a:latin typeface="Open Sans"/>
              <a:ea typeface="Open Sans"/>
              <a:cs typeface="Open Sans"/>
              <a:sym typeface="Open Sans"/>
            </a:endParaRPr>
          </a:p>
        </p:txBody>
      </p:sp>
      <p:sp>
        <p:nvSpPr>
          <p:cNvPr id="135" name="Google Shape;135;p22"/>
          <p:cNvSpPr txBox="1"/>
          <p:nvPr/>
        </p:nvSpPr>
        <p:spPr>
          <a:xfrm>
            <a:off x="945925" y="726600"/>
            <a:ext cx="182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Packet Sniffer Detector</a:t>
            </a:r>
            <a:endParaRPr b="1" sz="1100">
              <a:latin typeface="Open Sans"/>
              <a:ea typeface="Open Sans"/>
              <a:cs typeface="Open Sans"/>
              <a:sym typeface="Open Sans"/>
            </a:endParaRPr>
          </a:p>
        </p:txBody>
      </p:sp>
      <p:sp>
        <p:nvSpPr>
          <p:cNvPr id="136" name="Google Shape;136;p22"/>
          <p:cNvSpPr txBox="1"/>
          <p:nvPr/>
        </p:nvSpPr>
        <p:spPr>
          <a:xfrm>
            <a:off x="3640475" y="726600"/>
            <a:ext cx="12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Packet Sniffer</a:t>
            </a:r>
            <a:endParaRPr b="1" sz="1100">
              <a:latin typeface="Open Sans"/>
              <a:ea typeface="Open Sans"/>
              <a:cs typeface="Open Sans"/>
              <a:sym typeface="Open Sans"/>
            </a:endParaRPr>
          </a:p>
        </p:txBody>
      </p:sp>
      <p:sp>
        <p:nvSpPr>
          <p:cNvPr id="137" name="Google Shape;137;p22"/>
          <p:cNvSpPr txBox="1"/>
          <p:nvPr/>
        </p:nvSpPr>
        <p:spPr>
          <a:xfrm>
            <a:off x="206925" y="4463600"/>
            <a:ext cx="26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Sourced Example Picture</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Sniffing Packet Sniffers - Ping Method</a:t>
            </a:r>
            <a:endParaRPr/>
          </a:p>
        </p:txBody>
      </p:sp>
      <p:sp>
        <p:nvSpPr>
          <p:cNvPr id="143" name="Google Shape;143;p23"/>
          <p:cNvSpPr txBox="1"/>
          <p:nvPr>
            <p:ph idx="1" type="body"/>
          </p:nvPr>
        </p:nvSpPr>
        <p:spPr>
          <a:xfrm>
            <a:off x="311700" y="1758825"/>
            <a:ext cx="8520600" cy="23106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Obsolete</a:t>
            </a:r>
            <a:endParaRPr/>
          </a:p>
          <a:p>
            <a:pPr indent="-342900" lvl="0" marL="457200" rtl="0" algn="l">
              <a:lnSpc>
                <a:spcPct val="200000"/>
              </a:lnSpc>
              <a:spcBef>
                <a:spcPts val="0"/>
              </a:spcBef>
              <a:spcAft>
                <a:spcPts val="0"/>
              </a:spcAft>
              <a:buSzPts val="1800"/>
              <a:buChar char="●"/>
            </a:pPr>
            <a:r>
              <a:rPr lang="en"/>
              <a:t>Not very reliable</a:t>
            </a:r>
            <a:endParaRPr/>
          </a:p>
          <a:p>
            <a:pPr indent="-342900" lvl="0" marL="457200" rtl="0" algn="l">
              <a:lnSpc>
                <a:spcPct val="200000"/>
              </a:lnSpc>
              <a:spcBef>
                <a:spcPts val="0"/>
              </a:spcBef>
              <a:spcAft>
                <a:spcPts val="0"/>
              </a:spcAft>
              <a:buSzPts val="1800"/>
              <a:buChar char="●"/>
            </a:pPr>
            <a:r>
              <a:rPr lang="en"/>
              <a:t>Sniffers can avoid this method of detection using </a:t>
            </a:r>
            <a:r>
              <a:rPr lang="en"/>
              <a:t>filtration</a:t>
            </a:r>
            <a:endParaRPr/>
          </a:p>
        </p:txBody>
      </p:sp>
      <p:pic>
        <p:nvPicPr>
          <p:cNvPr id="144" name="Google Shape;144;p23"/>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85600" y="19121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Sniffing Packet Sniffers - Ping Method Demo</a:t>
            </a:r>
            <a:endParaRPr/>
          </a:p>
        </p:txBody>
      </p:sp>
      <p:pic>
        <p:nvPicPr>
          <p:cNvPr id="150" name="Google Shape;150;p24"/>
          <p:cNvPicPr preferRelativeResize="0"/>
          <p:nvPr/>
        </p:nvPicPr>
        <p:blipFill>
          <a:blip r:embed="rId3">
            <a:alphaModFix/>
          </a:blip>
          <a:stretch>
            <a:fillRect/>
          </a:stretch>
        </p:blipFill>
        <p:spPr>
          <a:xfrm>
            <a:off x="7642575" y="119476"/>
            <a:ext cx="1381950" cy="1359950"/>
          </a:xfrm>
          <a:prstGeom prst="rect">
            <a:avLst/>
          </a:prstGeom>
          <a:noFill/>
          <a:ln>
            <a:noFill/>
          </a:ln>
        </p:spPr>
      </p:pic>
      <p:sp>
        <p:nvSpPr>
          <p:cNvPr id="151" name="Google Shape;151;p24"/>
          <p:cNvSpPr txBox="1"/>
          <p:nvPr/>
        </p:nvSpPr>
        <p:spPr>
          <a:xfrm>
            <a:off x="391675" y="4108900"/>
            <a:ext cx="346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Video plays here. Or I give the demonstration.</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Sniffing Packet Sniffers - ARP Method</a:t>
            </a:r>
            <a:endParaRPr/>
          </a:p>
        </p:txBody>
      </p:sp>
      <p:sp>
        <p:nvSpPr>
          <p:cNvPr id="157" name="Google Shape;157;p25"/>
          <p:cNvSpPr txBox="1"/>
          <p:nvPr>
            <p:ph idx="1" type="body"/>
          </p:nvPr>
        </p:nvSpPr>
        <p:spPr>
          <a:xfrm>
            <a:off x="311700" y="15208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i="1" lang="en"/>
              <a:t>Assumption: Detector’s MAC address is still </a:t>
            </a:r>
            <a:r>
              <a:rPr i="1" lang="en"/>
              <a:t>unknown to other hosts on the network</a:t>
            </a:r>
            <a:endParaRPr i="1"/>
          </a:p>
          <a:p>
            <a:pPr indent="-342900" lvl="0" marL="457200" rtl="0" algn="l">
              <a:lnSpc>
                <a:spcPct val="150000"/>
              </a:lnSpc>
              <a:spcBef>
                <a:spcPts val="0"/>
              </a:spcBef>
              <a:spcAft>
                <a:spcPts val="0"/>
              </a:spcAft>
              <a:buSzPts val="1800"/>
              <a:buChar char="●"/>
            </a:pPr>
            <a:r>
              <a:rPr lang="en"/>
              <a:t>Utilizes concept: Machine ARP caching</a:t>
            </a:r>
            <a:endParaRPr/>
          </a:p>
          <a:p>
            <a:pPr indent="-342900" lvl="0" marL="457200" rtl="0" algn="l">
              <a:lnSpc>
                <a:spcPct val="150000"/>
              </a:lnSpc>
              <a:spcBef>
                <a:spcPts val="0"/>
              </a:spcBef>
              <a:spcAft>
                <a:spcPts val="0"/>
              </a:spcAft>
              <a:buSzPts val="1800"/>
              <a:buChar char="●"/>
            </a:pPr>
            <a:r>
              <a:rPr lang="en"/>
              <a:t>Detector: Sends out non-broadcast ARP</a:t>
            </a:r>
            <a:endParaRPr/>
          </a:p>
          <a:p>
            <a:pPr indent="-342900" lvl="0" marL="457200" rtl="0" algn="l">
              <a:lnSpc>
                <a:spcPct val="150000"/>
              </a:lnSpc>
              <a:spcBef>
                <a:spcPts val="0"/>
              </a:spcBef>
              <a:spcAft>
                <a:spcPts val="0"/>
              </a:spcAft>
              <a:buSzPts val="1800"/>
              <a:buChar char="●"/>
            </a:pPr>
            <a:r>
              <a:rPr lang="en"/>
              <a:t>Sniffer: Caches the ARP address</a:t>
            </a:r>
            <a:endParaRPr/>
          </a:p>
          <a:p>
            <a:pPr indent="-342900" lvl="0" marL="457200" rtl="0" algn="l">
              <a:lnSpc>
                <a:spcPct val="150000"/>
              </a:lnSpc>
              <a:spcBef>
                <a:spcPts val="0"/>
              </a:spcBef>
              <a:spcAft>
                <a:spcPts val="0"/>
              </a:spcAft>
              <a:buSzPts val="1800"/>
              <a:buChar char="●"/>
            </a:pPr>
            <a:r>
              <a:rPr lang="en"/>
              <a:t>Detector: Broadcasts a ping with its IP</a:t>
            </a:r>
            <a:r>
              <a:rPr lang="en"/>
              <a:t> address and different MAC address</a:t>
            </a:r>
            <a:endParaRPr/>
          </a:p>
          <a:p>
            <a:pPr indent="-342900" lvl="0" marL="457200" rtl="0" algn="l">
              <a:lnSpc>
                <a:spcPct val="150000"/>
              </a:lnSpc>
              <a:spcBef>
                <a:spcPts val="0"/>
              </a:spcBef>
              <a:spcAft>
                <a:spcPts val="0"/>
              </a:spcAft>
              <a:buSzPts val="1800"/>
              <a:buChar char="●"/>
            </a:pPr>
            <a:r>
              <a:rPr lang="en"/>
              <a:t>Sniffer: Responds to detector’s broadcast ping</a:t>
            </a:r>
            <a:endParaRPr/>
          </a:p>
          <a:p>
            <a:pPr indent="-317500" lvl="1" marL="914400" rtl="0" algn="l">
              <a:lnSpc>
                <a:spcPct val="150000"/>
              </a:lnSpc>
              <a:spcBef>
                <a:spcPts val="0"/>
              </a:spcBef>
              <a:spcAft>
                <a:spcPts val="0"/>
              </a:spcAft>
              <a:buSzPts val="1400"/>
              <a:buChar char="○"/>
            </a:pPr>
            <a:r>
              <a:rPr lang="en"/>
              <a:t>This happens because the sniffer has updated/added an entry on its ARP cache from the detector’s non-broadcasted ARP</a:t>
            </a:r>
            <a:endParaRPr/>
          </a:p>
        </p:txBody>
      </p:sp>
      <p:pic>
        <p:nvPicPr>
          <p:cNvPr id="158" name="Google Shape;158;p25"/>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Packet Sniffer Detection Tools</a:t>
            </a:r>
            <a:endParaRPr/>
          </a:p>
        </p:txBody>
      </p:sp>
      <p:sp>
        <p:nvSpPr>
          <p:cNvPr id="164" name="Google Shape;164;p26"/>
          <p:cNvSpPr txBox="1"/>
          <p:nvPr>
            <p:ph idx="1" type="body"/>
          </p:nvPr>
        </p:nvSpPr>
        <p:spPr>
          <a:xfrm>
            <a:off x="311700" y="1609500"/>
            <a:ext cx="8520600" cy="2130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Snort</a:t>
            </a:r>
            <a:endParaRPr/>
          </a:p>
          <a:p>
            <a:pPr indent="-342900" lvl="0" marL="457200" rtl="0" algn="l">
              <a:lnSpc>
                <a:spcPct val="200000"/>
              </a:lnSpc>
              <a:spcBef>
                <a:spcPts val="0"/>
              </a:spcBef>
              <a:spcAft>
                <a:spcPts val="0"/>
              </a:spcAft>
              <a:buSzPts val="1800"/>
              <a:buChar char="●"/>
            </a:pPr>
            <a:r>
              <a:rPr lang="en"/>
              <a:t>ARP Watch</a:t>
            </a:r>
            <a:endParaRPr/>
          </a:p>
          <a:p>
            <a:pPr indent="-342900" lvl="0" marL="457200" rtl="0" algn="l">
              <a:lnSpc>
                <a:spcPct val="200000"/>
              </a:lnSpc>
              <a:spcBef>
                <a:spcPts val="0"/>
              </a:spcBef>
              <a:spcAft>
                <a:spcPts val="0"/>
              </a:spcAft>
              <a:buSzPts val="1800"/>
              <a:buChar char="●"/>
            </a:pPr>
            <a:r>
              <a:rPr lang="en"/>
              <a:t>Anti Sniff</a:t>
            </a:r>
            <a:endParaRPr/>
          </a:p>
          <a:p>
            <a:pPr indent="-342900" lvl="0" marL="457200" rtl="0" algn="l">
              <a:lnSpc>
                <a:spcPct val="200000"/>
              </a:lnSpc>
              <a:spcBef>
                <a:spcPts val="0"/>
              </a:spcBef>
              <a:spcAft>
                <a:spcPts val="0"/>
              </a:spcAft>
              <a:buSzPts val="1800"/>
              <a:buChar char="●"/>
            </a:pPr>
            <a:r>
              <a:rPr lang="en"/>
              <a:t>Neped</a:t>
            </a:r>
            <a:endParaRPr/>
          </a:p>
        </p:txBody>
      </p:sp>
      <p:pic>
        <p:nvPicPr>
          <p:cNvPr id="165" name="Google Shape;165;p26"/>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Closing Remarks</a:t>
            </a:r>
            <a:endParaRPr/>
          </a:p>
        </p:txBody>
      </p:sp>
      <p:sp>
        <p:nvSpPr>
          <p:cNvPr id="171" name="Google Shape;171;p27"/>
          <p:cNvSpPr txBox="1"/>
          <p:nvPr>
            <p:ph idx="1" type="body"/>
          </p:nvPr>
        </p:nvSpPr>
        <p:spPr>
          <a:xfrm>
            <a:off x="311700" y="14794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Detecting packet sniffers can be very difficult, even with the tools mentioned on the previous slide. A lot of network administrators have shared their fear with dealing with packet sniffers. As sniffing detection becomes finds more intelligent ways to discover sniffers, packet sniffers will find more ways of evasion.</a:t>
            </a:r>
            <a:endParaRPr/>
          </a:p>
          <a:p>
            <a:pPr indent="0" lvl="0" marL="0" rtl="0" algn="l">
              <a:spcBef>
                <a:spcPts val="1200"/>
              </a:spcBef>
              <a:spcAft>
                <a:spcPts val="1200"/>
              </a:spcAft>
              <a:buNone/>
            </a:pPr>
            <a:r>
              <a:rPr lang="en"/>
              <a:t>The truly best method of sniffer detection is encryption. Using SSH, HTTPS, any program that includes the recommended minimum level of encryption in its transport protocol and data. This limits the amount of data extraction a sniffer can have. </a:t>
            </a:r>
            <a:endParaRPr/>
          </a:p>
        </p:txBody>
      </p:sp>
      <p:pic>
        <p:nvPicPr>
          <p:cNvPr id="172" name="Google Shape;172;p27"/>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8" name="Google Shape;178;p28"/>
          <p:cNvSpPr txBox="1"/>
          <p:nvPr>
            <p:ph idx="1" type="body"/>
          </p:nvPr>
        </p:nvSpPr>
        <p:spPr>
          <a:xfrm>
            <a:off x="311700" y="13730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Dhar, S., n.d. </a:t>
            </a:r>
            <a:r>
              <a:rPr i="1" lang="en" sz="1100">
                <a:latin typeface="Times New Roman"/>
                <a:ea typeface="Times New Roman"/>
                <a:cs typeface="Times New Roman"/>
                <a:sym typeface="Times New Roman"/>
              </a:rPr>
              <a:t>Sniffers Basics and Detection</a:t>
            </a:r>
            <a:r>
              <a:rPr lang="en"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279400" lvl="0" marL="292100" rtl="0" algn="l">
              <a:spcBef>
                <a:spcPts val="900"/>
              </a:spcBef>
              <a:spcAft>
                <a:spcPts val="0"/>
              </a:spcAft>
              <a:buClr>
                <a:schemeClr val="dk1"/>
              </a:buClr>
              <a:buSzPts val="1100"/>
              <a:buFont typeface="Arial"/>
              <a:buNone/>
            </a:pPr>
            <a:r>
              <a:rPr lang="en" sz="1100">
                <a:latin typeface="Times New Roman"/>
                <a:ea typeface="Times New Roman"/>
                <a:cs typeface="Times New Roman"/>
                <a:sym typeface="Times New Roman"/>
              </a:rPr>
              <a:t>Nasir Khan, A., Qureshi, K. and Khan, S., 2012. An Intelligent Approach of Sniffer Detection. In: </a:t>
            </a:r>
            <a:r>
              <a:rPr i="1" lang="en" sz="1100">
                <a:latin typeface="Times New Roman"/>
                <a:ea typeface="Times New Roman"/>
                <a:cs typeface="Times New Roman"/>
                <a:sym typeface="Times New Roman"/>
              </a:rPr>
              <a:t>The International Arab Journal of Information Technology</a:t>
            </a:r>
            <a:r>
              <a:rPr lang="en" sz="1100">
                <a:latin typeface="Times New Roman"/>
                <a:ea typeface="Times New Roman"/>
                <a:cs typeface="Times New Roman"/>
                <a:sym typeface="Times New Roman"/>
              </a:rPr>
              <a:t>. [online] Abbottabad, Pakistan: The International Arab Journal of Information Technology, p.7. Available at: &lt;https://www.idc-online.com/technical_references/pdfs/information_technology/An%20Intelligent%20Approach.pdf&gt; [Accessed 28 April 2021].</a:t>
            </a:r>
            <a:endParaRPr sz="1100">
              <a:latin typeface="Times New Roman"/>
              <a:ea typeface="Times New Roman"/>
              <a:cs typeface="Times New Roman"/>
              <a:sym typeface="Times New Roman"/>
            </a:endParaRPr>
          </a:p>
          <a:p>
            <a:pPr indent="-279400" lvl="0" marL="292100" rtl="0" algn="l">
              <a:spcBef>
                <a:spcPts val="900"/>
              </a:spcBef>
              <a:spcAft>
                <a:spcPts val="0"/>
              </a:spcAft>
              <a:buClr>
                <a:schemeClr val="dk1"/>
              </a:buClr>
              <a:buSzPts val="1100"/>
              <a:buFont typeface="Arial"/>
              <a:buNone/>
            </a:pPr>
            <a:r>
              <a:rPr lang="en" sz="1100">
                <a:latin typeface="Times New Roman"/>
                <a:ea typeface="Times New Roman"/>
                <a:cs typeface="Times New Roman"/>
                <a:sym typeface="Times New Roman"/>
              </a:rPr>
              <a:t>Trabelsi, Z. and Rahmani, H., 2004. </a:t>
            </a:r>
            <a:r>
              <a:rPr i="1" lang="en" sz="1100">
                <a:latin typeface="Times New Roman"/>
                <a:ea typeface="Times New Roman"/>
                <a:cs typeface="Times New Roman"/>
                <a:sym typeface="Times New Roman"/>
              </a:rPr>
              <a:t>Detection of Sniffers in an Ethernet Network</a:t>
            </a:r>
            <a:r>
              <a:rPr lang="en" sz="1100">
                <a:latin typeface="Times New Roman"/>
                <a:ea typeface="Times New Roman"/>
                <a:cs typeface="Times New Roman"/>
                <a:sym typeface="Times New Roman"/>
              </a:rPr>
              <a:t>. [ebook] El Ghazala, Ariana, Tunisia: Springer-Verlag Berlin heidelberg, p.13. Available at: &lt;https://www.researchgate.net/profile/Zouheir-Trabelsi/publication/220905310_Detection_of_Sniffers_in_an_Ethernet_Network/links/57050e4508ae13eb88b93af2/Detection-of-Sniffers-in-an-Ethernet-Network.pdf&gt; [Accessed 4 May 2021].</a:t>
            </a:r>
            <a:endParaRPr sz="1100">
              <a:latin typeface="Times New Roman"/>
              <a:ea typeface="Times New Roman"/>
              <a:cs typeface="Times New Roman"/>
              <a:sym typeface="Times New Roman"/>
            </a:endParaRPr>
          </a:p>
          <a:p>
            <a:pPr indent="-279400" lvl="0" marL="292100" rtl="0" algn="l">
              <a:spcBef>
                <a:spcPts val="900"/>
              </a:spcBef>
              <a:spcAft>
                <a:spcPts val="0"/>
              </a:spcAft>
              <a:buNone/>
            </a:pPr>
            <a:r>
              <a:rPr lang="en" sz="1100">
                <a:latin typeface="Times New Roman"/>
                <a:ea typeface="Times New Roman"/>
                <a:cs typeface="Times New Roman"/>
                <a:sym typeface="Times New Roman"/>
              </a:rPr>
              <a:t>Trabelsi, Z., Rahmani, H., Kaouech, K. and Frikha, M., 2004. Malicious Sniffing Systems Detection Platform. In: </a:t>
            </a:r>
            <a:r>
              <a:rPr i="1" lang="en" sz="1100">
                <a:latin typeface="Times New Roman"/>
                <a:ea typeface="Times New Roman"/>
                <a:cs typeface="Times New Roman"/>
                <a:sym typeface="Times New Roman"/>
              </a:rPr>
              <a:t>International Symposium on Applications and the Internet</a:t>
            </a:r>
            <a:r>
              <a:rPr lang="en" sz="1100">
                <a:latin typeface="Times New Roman"/>
                <a:ea typeface="Times New Roman"/>
                <a:cs typeface="Times New Roman"/>
                <a:sym typeface="Times New Roman"/>
              </a:rPr>
              <a:t>. [online] El Ghazala, Ariana, Tunisia: IEEE, p.7. Available at: &lt;https://www.cse.scu.edu/~tschwarz/COEN152_06/Lectures/01266117.pdf&gt; [Accessed 4 May 2021].</a:t>
            </a:r>
            <a:endParaRPr sz="1100">
              <a:latin typeface="Times New Roman"/>
              <a:ea typeface="Times New Roman"/>
              <a:cs typeface="Times New Roman"/>
              <a:sym typeface="Times New Roman"/>
            </a:endParaRPr>
          </a:p>
          <a:p>
            <a:pPr indent="-279400" lvl="0" marL="292100" rtl="0" algn="l">
              <a:spcBef>
                <a:spcPts val="900"/>
              </a:spcBef>
              <a:spcAft>
                <a:spcPts val="0"/>
              </a:spcAft>
              <a:buNone/>
            </a:pPr>
            <a:r>
              <a:t/>
            </a:r>
            <a:endParaRPr sz="1100">
              <a:latin typeface="Times New Roman"/>
              <a:ea typeface="Times New Roman"/>
              <a:cs typeface="Times New Roman"/>
              <a:sym typeface="Times New Roman"/>
            </a:endParaRPr>
          </a:p>
          <a:p>
            <a:pPr indent="-279400" lvl="0" marL="292100" rtl="0" algn="l">
              <a:spcBef>
                <a:spcPts val="900"/>
              </a:spcBef>
              <a:spcAft>
                <a:spcPts val="900"/>
              </a:spcAft>
              <a:buNone/>
            </a:pPr>
            <a:r>
              <a:rPr lang="en" sz="1100">
                <a:latin typeface="Times New Roman"/>
                <a:ea typeface="Times New Roman"/>
                <a:cs typeface="Times New Roman"/>
                <a:sym typeface="Times New Roman"/>
              </a:rPr>
              <a:t>Picture on slide 10: </a:t>
            </a:r>
            <a:r>
              <a:rPr lang="en" sz="1100" u="sng">
                <a:solidFill>
                  <a:schemeClr val="hlink"/>
                </a:solidFill>
                <a:latin typeface="Times New Roman"/>
                <a:ea typeface="Times New Roman"/>
                <a:cs typeface="Times New Roman"/>
                <a:sym typeface="Times New Roman"/>
                <a:hlinkClick r:id="rId3"/>
              </a:rPr>
              <a:t>https://docs.oracle.com/cd/E18752_01/html/816-4554/ipov-29.html</a:t>
            </a:r>
            <a:r>
              <a:rPr lang="en" sz="1100">
                <a:latin typeface="Times New Roman"/>
                <a:ea typeface="Times New Roman"/>
                <a:cs typeface="Times New Roman"/>
                <a:sym typeface="Times New Roman"/>
              </a:rPr>
              <a:t> </a:t>
            </a:r>
            <a:endParaRPr/>
          </a:p>
        </p:txBody>
      </p:sp>
      <p:pic>
        <p:nvPicPr>
          <p:cNvPr id="179" name="Google Shape;179;p28"/>
          <p:cNvPicPr preferRelativeResize="0"/>
          <p:nvPr/>
        </p:nvPicPr>
        <p:blipFill>
          <a:blip r:embed="rId4">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 Guiding Questions</a:t>
            </a:r>
            <a:endParaRPr/>
          </a:p>
        </p:txBody>
      </p:sp>
      <p:sp>
        <p:nvSpPr>
          <p:cNvPr id="70" name="Google Shape;70;p14"/>
          <p:cNvSpPr txBox="1"/>
          <p:nvPr>
            <p:ph idx="1" type="body"/>
          </p:nvPr>
        </p:nvSpPr>
        <p:spPr>
          <a:xfrm>
            <a:off x="311700" y="1479425"/>
            <a:ext cx="8520600" cy="2839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What sniffers are?</a:t>
            </a:r>
            <a:endParaRPr/>
          </a:p>
          <a:p>
            <a:pPr indent="-342900" lvl="0" marL="457200" rtl="0" algn="l">
              <a:lnSpc>
                <a:spcPct val="200000"/>
              </a:lnSpc>
              <a:spcBef>
                <a:spcPts val="0"/>
              </a:spcBef>
              <a:spcAft>
                <a:spcPts val="0"/>
              </a:spcAft>
              <a:buSzPts val="1800"/>
              <a:buChar char="●"/>
            </a:pPr>
            <a:r>
              <a:rPr lang="en"/>
              <a:t>How do they work?</a:t>
            </a:r>
            <a:endParaRPr/>
          </a:p>
          <a:p>
            <a:pPr indent="-342900" lvl="0" marL="457200" rtl="0" algn="l">
              <a:lnSpc>
                <a:spcPct val="200000"/>
              </a:lnSpc>
              <a:spcBef>
                <a:spcPts val="0"/>
              </a:spcBef>
              <a:spcAft>
                <a:spcPts val="0"/>
              </a:spcAft>
              <a:buSzPts val="1800"/>
              <a:buChar char="●"/>
            </a:pPr>
            <a:r>
              <a:rPr lang="en"/>
              <a:t>What are the different environments in which they work?</a:t>
            </a:r>
            <a:endParaRPr/>
          </a:p>
          <a:p>
            <a:pPr indent="-342900" lvl="0" marL="457200" rtl="0" algn="l">
              <a:lnSpc>
                <a:spcPct val="200000"/>
              </a:lnSpc>
              <a:spcBef>
                <a:spcPts val="0"/>
              </a:spcBef>
              <a:spcAft>
                <a:spcPts val="0"/>
              </a:spcAft>
              <a:buSzPts val="1800"/>
              <a:buChar char="●"/>
            </a:pPr>
            <a:r>
              <a:rPr lang="en"/>
              <a:t>How can we identify a sniffer?</a:t>
            </a:r>
            <a:endParaRPr/>
          </a:p>
          <a:p>
            <a:pPr indent="-342900" lvl="0" marL="457200" rtl="0" algn="l">
              <a:lnSpc>
                <a:spcPct val="200000"/>
              </a:lnSpc>
              <a:spcBef>
                <a:spcPts val="0"/>
              </a:spcBef>
              <a:spcAft>
                <a:spcPts val="0"/>
              </a:spcAft>
              <a:buSzPts val="1800"/>
              <a:buChar char="●"/>
            </a:pPr>
            <a:r>
              <a:rPr lang="en"/>
              <a:t>Can course of action against a sniffer?</a:t>
            </a:r>
            <a:endParaRPr/>
          </a:p>
        </p:txBody>
      </p:sp>
      <p:pic>
        <p:nvPicPr>
          <p:cNvPr id="71" name="Google Shape;71;p14"/>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a sniffer and how does it work?</a:t>
            </a:r>
            <a:endParaRPr/>
          </a:p>
        </p:txBody>
      </p:sp>
      <p:pic>
        <p:nvPicPr>
          <p:cNvPr id="77" name="Google Shape;77;p15"/>
          <p:cNvPicPr preferRelativeResize="0"/>
          <p:nvPr/>
        </p:nvPicPr>
        <p:blipFill>
          <a:blip r:embed="rId3">
            <a:alphaModFix/>
          </a:blip>
          <a:stretch>
            <a:fillRect/>
          </a:stretch>
        </p:blipFill>
        <p:spPr>
          <a:xfrm>
            <a:off x="7633925" y="3669701"/>
            <a:ext cx="1381950" cy="135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70311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 reminder - Sniffers</a:t>
            </a:r>
            <a:endParaRPr/>
          </a:p>
        </p:txBody>
      </p:sp>
      <p:sp>
        <p:nvSpPr>
          <p:cNvPr id="83" name="Google Shape;83;p16"/>
          <p:cNvSpPr txBox="1"/>
          <p:nvPr>
            <p:ph idx="1" type="body"/>
          </p:nvPr>
        </p:nvSpPr>
        <p:spPr>
          <a:xfrm>
            <a:off x="316050" y="1529750"/>
            <a:ext cx="8511900" cy="3199800"/>
          </a:xfrm>
          <a:prstGeom prst="rect">
            <a:avLst/>
          </a:prstGeom>
        </p:spPr>
        <p:txBody>
          <a:bodyPr anchorCtr="0" anchor="t" bIns="91425" lIns="91425" spcFirstLastPara="1" rIns="91425" wrap="square" tIns="91425">
            <a:normAutofit fontScale="92500"/>
          </a:bodyPr>
          <a:lstStyle/>
          <a:p>
            <a:pPr indent="-334327" lvl="0" marL="457200" rtl="0" algn="l">
              <a:lnSpc>
                <a:spcPct val="200000"/>
              </a:lnSpc>
              <a:spcBef>
                <a:spcPts val="0"/>
              </a:spcBef>
              <a:spcAft>
                <a:spcPts val="0"/>
              </a:spcAft>
              <a:buSzPct val="100000"/>
              <a:buChar char="●"/>
            </a:pPr>
            <a:r>
              <a:rPr lang="en"/>
              <a:t>Program or device that intercepts network traffic</a:t>
            </a:r>
            <a:endParaRPr/>
          </a:p>
          <a:p>
            <a:pPr indent="-334327" lvl="0" marL="457200" rtl="0" algn="l">
              <a:lnSpc>
                <a:spcPct val="200000"/>
              </a:lnSpc>
              <a:spcBef>
                <a:spcPts val="0"/>
              </a:spcBef>
              <a:spcAft>
                <a:spcPts val="0"/>
              </a:spcAft>
              <a:buSzPct val="100000"/>
              <a:buChar char="●"/>
            </a:pPr>
            <a:r>
              <a:rPr lang="en"/>
              <a:t>Idea of ethernet: To share using broadcast technology</a:t>
            </a:r>
            <a:endParaRPr/>
          </a:p>
          <a:p>
            <a:pPr indent="-334327" lvl="0" marL="457200" rtl="0" algn="l">
              <a:lnSpc>
                <a:spcPct val="200000"/>
              </a:lnSpc>
              <a:spcBef>
                <a:spcPts val="0"/>
              </a:spcBef>
              <a:spcAft>
                <a:spcPts val="0"/>
              </a:spcAft>
              <a:buSzPct val="100000"/>
              <a:buChar char="●"/>
            </a:pPr>
            <a:r>
              <a:rPr lang="en"/>
              <a:t>Reality: </a:t>
            </a:r>
            <a:r>
              <a:rPr lang="en"/>
              <a:t>Computers will ignore/drop packets that are not intended from them</a:t>
            </a:r>
            <a:endParaRPr/>
          </a:p>
          <a:p>
            <a:pPr indent="-334327" lvl="0" marL="457200" rtl="0" algn="l">
              <a:lnSpc>
                <a:spcPct val="200000"/>
              </a:lnSpc>
              <a:spcBef>
                <a:spcPts val="0"/>
              </a:spcBef>
              <a:spcAft>
                <a:spcPts val="0"/>
              </a:spcAft>
              <a:buSzPct val="100000"/>
              <a:buChar char="●"/>
            </a:pPr>
            <a:r>
              <a:rPr lang="en"/>
              <a:t>Network Interface Controller (NIC) runs on promiscuous mode to </a:t>
            </a:r>
            <a:r>
              <a:rPr i="1" lang="en"/>
              <a:t>intercept</a:t>
            </a:r>
            <a:r>
              <a:rPr lang="en"/>
              <a:t> all packets in network traffic</a:t>
            </a:r>
            <a:endParaRPr/>
          </a:p>
          <a:p>
            <a:pPr indent="-334327" lvl="0" marL="457200" rtl="0" algn="l">
              <a:lnSpc>
                <a:spcPct val="200000"/>
              </a:lnSpc>
              <a:spcBef>
                <a:spcPts val="0"/>
              </a:spcBef>
              <a:spcAft>
                <a:spcPts val="0"/>
              </a:spcAft>
              <a:buSzPct val="100000"/>
              <a:buChar char="●"/>
            </a:pPr>
            <a:r>
              <a:rPr lang="en"/>
              <a:t>Examples of sniffers: tcpdump, wireshark and ettercap</a:t>
            </a:r>
            <a:endParaRPr/>
          </a:p>
        </p:txBody>
      </p:sp>
      <p:pic>
        <p:nvPicPr>
          <p:cNvPr id="84" name="Google Shape;84;p16"/>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Wireshark Example</a:t>
            </a:r>
            <a:endParaRPr/>
          </a:p>
        </p:txBody>
      </p:sp>
      <p:pic>
        <p:nvPicPr>
          <p:cNvPr id="90" name="Google Shape;90;p17"/>
          <p:cNvPicPr preferRelativeResize="0"/>
          <p:nvPr/>
        </p:nvPicPr>
        <p:blipFill>
          <a:blip r:embed="rId3">
            <a:alphaModFix/>
          </a:blip>
          <a:stretch>
            <a:fillRect/>
          </a:stretch>
        </p:blipFill>
        <p:spPr>
          <a:xfrm>
            <a:off x="7642575" y="119476"/>
            <a:ext cx="1381950" cy="1359950"/>
          </a:xfrm>
          <a:prstGeom prst="rect">
            <a:avLst/>
          </a:prstGeom>
          <a:noFill/>
          <a:ln>
            <a:noFill/>
          </a:ln>
        </p:spPr>
      </p:pic>
      <p:pic>
        <p:nvPicPr>
          <p:cNvPr id="91" name="Google Shape;91;p17"/>
          <p:cNvPicPr preferRelativeResize="0"/>
          <p:nvPr/>
        </p:nvPicPr>
        <p:blipFill>
          <a:blip r:embed="rId4">
            <a:alphaModFix/>
          </a:blip>
          <a:stretch>
            <a:fillRect/>
          </a:stretch>
        </p:blipFill>
        <p:spPr>
          <a:xfrm>
            <a:off x="2487700" y="614688"/>
            <a:ext cx="4306059" cy="3914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70311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they work? - Sniffers</a:t>
            </a:r>
            <a:endParaRPr/>
          </a:p>
        </p:txBody>
      </p:sp>
      <p:sp>
        <p:nvSpPr>
          <p:cNvPr id="97" name="Google Shape;97;p18"/>
          <p:cNvSpPr txBox="1"/>
          <p:nvPr>
            <p:ph idx="1" type="body"/>
          </p:nvPr>
        </p:nvSpPr>
        <p:spPr>
          <a:xfrm>
            <a:off x="316050" y="1369250"/>
            <a:ext cx="8511900" cy="3212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Computers have two addresses</a:t>
            </a:r>
            <a:endParaRPr/>
          </a:p>
          <a:p>
            <a:pPr indent="-317500" lvl="1" marL="914400" rtl="0" algn="l">
              <a:lnSpc>
                <a:spcPct val="115000"/>
              </a:lnSpc>
              <a:spcBef>
                <a:spcPts val="0"/>
              </a:spcBef>
              <a:spcAft>
                <a:spcPts val="0"/>
              </a:spcAft>
              <a:buSzPts val="1400"/>
              <a:buChar char="○"/>
            </a:pPr>
            <a:r>
              <a:rPr lang="en"/>
              <a:t>MAC</a:t>
            </a:r>
            <a:endParaRPr/>
          </a:p>
          <a:p>
            <a:pPr indent="-317500" lvl="1" marL="914400" rtl="0" algn="l">
              <a:lnSpc>
                <a:spcPct val="115000"/>
              </a:lnSpc>
              <a:spcBef>
                <a:spcPts val="0"/>
              </a:spcBef>
              <a:spcAft>
                <a:spcPts val="0"/>
              </a:spcAft>
              <a:buSzPts val="1400"/>
              <a:buChar char="○"/>
            </a:pPr>
            <a:r>
              <a:rPr lang="en"/>
              <a:t>IP</a:t>
            </a:r>
            <a:endParaRPr/>
          </a:p>
          <a:p>
            <a:pPr indent="-342900" lvl="0" marL="457200" rtl="0" algn="l">
              <a:lnSpc>
                <a:spcPct val="115000"/>
              </a:lnSpc>
              <a:spcBef>
                <a:spcPts val="0"/>
              </a:spcBef>
              <a:spcAft>
                <a:spcPts val="0"/>
              </a:spcAft>
              <a:buSzPts val="1800"/>
              <a:buChar char="●"/>
            </a:pPr>
            <a:r>
              <a:rPr lang="en"/>
              <a:t>Data link layer uses MAC address to </a:t>
            </a:r>
            <a:r>
              <a:rPr lang="en"/>
              <a:t>resolve</a:t>
            </a:r>
            <a:r>
              <a:rPr lang="en"/>
              <a:t> destination machine</a:t>
            </a:r>
            <a:endParaRPr/>
          </a:p>
          <a:p>
            <a:pPr indent="-342900" lvl="0" marL="457200" rtl="0" algn="l">
              <a:lnSpc>
                <a:spcPct val="115000"/>
              </a:lnSpc>
              <a:spcBef>
                <a:spcPts val="0"/>
              </a:spcBef>
              <a:spcAft>
                <a:spcPts val="0"/>
              </a:spcAft>
              <a:buSzPts val="1800"/>
              <a:buChar char="●"/>
            </a:pPr>
            <a:r>
              <a:rPr lang="en"/>
              <a:t>Network layer maps IP to MAC address</a:t>
            </a:r>
            <a:endParaRPr/>
          </a:p>
          <a:p>
            <a:pPr indent="-317500" lvl="1" marL="914400" rtl="0" algn="l">
              <a:lnSpc>
                <a:spcPct val="115000"/>
              </a:lnSpc>
              <a:spcBef>
                <a:spcPts val="0"/>
              </a:spcBef>
              <a:spcAft>
                <a:spcPts val="0"/>
              </a:spcAft>
              <a:buSzPts val="1400"/>
              <a:buChar char="○"/>
            </a:pPr>
            <a:r>
              <a:rPr lang="en"/>
              <a:t>Looks up MAC address in ARP (Address Resolution Protocol) cache</a:t>
            </a:r>
            <a:endParaRPr/>
          </a:p>
          <a:p>
            <a:pPr indent="-317500" lvl="1" marL="914400" rtl="0" algn="l">
              <a:lnSpc>
                <a:spcPct val="115000"/>
              </a:lnSpc>
              <a:spcBef>
                <a:spcPts val="0"/>
              </a:spcBef>
              <a:spcAft>
                <a:spcPts val="0"/>
              </a:spcAft>
              <a:buSzPts val="1400"/>
              <a:buChar char="○"/>
            </a:pPr>
            <a:r>
              <a:rPr lang="en"/>
              <a:t>If there is no entry for the IP address, ARP broadcasts request packet to all machines on network</a:t>
            </a:r>
            <a:endParaRPr/>
          </a:p>
          <a:p>
            <a:pPr indent="-317500" lvl="1" marL="914400" rtl="0" algn="l">
              <a:lnSpc>
                <a:spcPct val="115000"/>
              </a:lnSpc>
              <a:spcBef>
                <a:spcPts val="0"/>
              </a:spcBef>
              <a:spcAft>
                <a:spcPts val="0"/>
              </a:spcAft>
              <a:buSzPts val="1400"/>
              <a:buChar char="○"/>
            </a:pPr>
            <a:r>
              <a:rPr lang="en"/>
              <a:t>Machine in </a:t>
            </a:r>
            <a:r>
              <a:rPr lang="en"/>
              <a:t>question will respond to the broadcast with MAC address</a:t>
            </a:r>
            <a:endParaRPr/>
          </a:p>
          <a:p>
            <a:pPr indent="-317500" lvl="1" marL="914400" rtl="0" algn="l">
              <a:lnSpc>
                <a:spcPct val="115000"/>
              </a:lnSpc>
              <a:spcBef>
                <a:spcPts val="0"/>
              </a:spcBef>
              <a:spcAft>
                <a:spcPts val="0"/>
              </a:spcAft>
              <a:buSzPts val="1400"/>
              <a:buChar char="○"/>
            </a:pPr>
            <a:r>
              <a:rPr lang="en"/>
              <a:t>MAC address is added to source machine’s ARP cache</a:t>
            </a:r>
            <a:endParaRPr/>
          </a:p>
          <a:p>
            <a:pPr indent="-317500" lvl="1" marL="914400" rtl="0" algn="l">
              <a:lnSpc>
                <a:spcPct val="115000"/>
              </a:lnSpc>
              <a:spcBef>
                <a:spcPts val="0"/>
              </a:spcBef>
              <a:spcAft>
                <a:spcPts val="0"/>
              </a:spcAft>
              <a:buSzPts val="1400"/>
              <a:buChar char="○"/>
            </a:pPr>
            <a:r>
              <a:rPr lang="en"/>
              <a:t>Source machine uses this MAC address in all future communications</a:t>
            </a:r>
            <a:endParaRPr/>
          </a:p>
        </p:txBody>
      </p:sp>
      <p:pic>
        <p:nvPicPr>
          <p:cNvPr id="98" name="Google Shape;98;p18"/>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70311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can sniffers operate?</a:t>
            </a:r>
            <a:endParaRPr/>
          </a:p>
        </p:txBody>
      </p:sp>
      <p:sp>
        <p:nvSpPr>
          <p:cNvPr id="104" name="Google Shape;104;p19"/>
          <p:cNvSpPr txBox="1"/>
          <p:nvPr>
            <p:ph idx="1" type="body"/>
          </p:nvPr>
        </p:nvSpPr>
        <p:spPr>
          <a:xfrm>
            <a:off x="316050" y="1302700"/>
            <a:ext cx="8511900" cy="3212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Ethernet Environments</a:t>
            </a:r>
            <a:endParaRPr/>
          </a:p>
          <a:p>
            <a:pPr indent="-317500" lvl="1" marL="914400" rtl="0" algn="l">
              <a:lnSpc>
                <a:spcPct val="150000"/>
              </a:lnSpc>
              <a:spcBef>
                <a:spcPts val="0"/>
              </a:spcBef>
              <a:spcAft>
                <a:spcPts val="0"/>
              </a:spcAft>
              <a:buSzPts val="1400"/>
              <a:buChar char="○"/>
            </a:pPr>
            <a:r>
              <a:rPr b="1" lang="en"/>
              <a:t>Shared Ethernet</a:t>
            </a:r>
            <a:endParaRPr b="1"/>
          </a:p>
          <a:p>
            <a:pPr indent="-317500" lvl="2" marL="1371600" rtl="0" algn="l">
              <a:lnSpc>
                <a:spcPct val="150000"/>
              </a:lnSpc>
              <a:spcBef>
                <a:spcPts val="0"/>
              </a:spcBef>
              <a:spcAft>
                <a:spcPts val="0"/>
              </a:spcAft>
              <a:buSzPts val="1400"/>
              <a:buChar char="■"/>
            </a:pPr>
            <a:r>
              <a:rPr lang="en"/>
              <a:t>All hosts connected to the bus</a:t>
            </a:r>
            <a:endParaRPr/>
          </a:p>
          <a:p>
            <a:pPr indent="-317500" lvl="2" marL="1371600" rtl="0" algn="l">
              <a:lnSpc>
                <a:spcPct val="150000"/>
              </a:lnSpc>
              <a:spcBef>
                <a:spcPts val="0"/>
              </a:spcBef>
              <a:spcAft>
                <a:spcPts val="0"/>
              </a:spcAft>
              <a:buSzPts val="1400"/>
              <a:buChar char="■"/>
            </a:pPr>
            <a:r>
              <a:rPr lang="en"/>
              <a:t>Easier to sniff</a:t>
            </a:r>
            <a:endParaRPr/>
          </a:p>
          <a:p>
            <a:pPr indent="-317500" lvl="1" marL="914400" rtl="0" algn="l">
              <a:lnSpc>
                <a:spcPct val="150000"/>
              </a:lnSpc>
              <a:spcBef>
                <a:spcPts val="0"/>
              </a:spcBef>
              <a:spcAft>
                <a:spcPts val="0"/>
              </a:spcAft>
              <a:buSzPts val="1400"/>
              <a:buChar char="○"/>
            </a:pPr>
            <a:r>
              <a:rPr b="1" lang="en"/>
              <a:t>Switched Ethernet</a:t>
            </a:r>
            <a:endParaRPr b="1"/>
          </a:p>
          <a:p>
            <a:pPr indent="-317500" lvl="2" marL="1371600" rtl="0" algn="l">
              <a:lnSpc>
                <a:spcPct val="150000"/>
              </a:lnSpc>
              <a:spcBef>
                <a:spcPts val="0"/>
              </a:spcBef>
              <a:spcAft>
                <a:spcPts val="0"/>
              </a:spcAft>
              <a:buSzPts val="1400"/>
              <a:buChar char="■"/>
            </a:pPr>
            <a:r>
              <a:rPr lang="en"/>
              <a:t>Misconception: Network switches are </a:t>
            </a:r>
            <a:r>
              <a:rPr i="1" lang="en"/>
              <a:t>invulnerable</a:t>
            </a:r>
            <a:r>
              <a:rPr lang="en"/>
              <a:t> to sniffing</a:t>
            </a:r>
            <a:endParaRPr/>
          </a:p>
          <a:p>
            <a:pPr indent="-317500" lvl="2" marL="1371600" rtl="0" algn="l">
              <a:lnSpc>
                <a:spcPct val="150000"/>
              </a:lnSpc>
              <a:spcBef>
                <a:spcPts val="0"/>
              </a:spcBef>
              <a:spcAft>
                <a:spcPts val="0"/>
              </a:spcAft>
              <a:buSzPts val="1400"/>
              <a:buChar char="■"/>
            </a:pPr>
            <a:r>
              <a:rPr lang="en"/>
              <a:t>Does not broadcast</a:t>
            </a:r>
            <a:endParaRPr/>
          </a:p>
          <a:p>
            <a:pPr indent="-317500" lvl="2" marL="1371600" rtl="0" algn="l">
              <a:lnSpc>
                <a:spcPct val="150000"/>
              </a:lnSpc>
              <a:spcBef>
                <a:spcPts val="0"/>
              </a:spcBef>
              <a:spcAft>
                <a:spcPts val="0"/>
              </a:spcAft>
              <a:buSzPts val="1400"/>
              <a:buChar char="■"/>
            </a:pPr>
            <a:r>
              <a:rPr lang="en"/>
              <a:t>Maps MAC addresses to </a:t>
            </a:r>
            <a:r>
              <a:rPr lang="en"/>
              <a:t>physical</a:t>
            </a:r>
            <a:r>
              <a:rPr lang="en"/>
              <a:t> ports</a:t>
            </a:r>
            <a:endParaRPr/>
          </a:p>
          <a:p>
            <a:pPr indent="-317500" lvl="2" marL="1371600" rtl="0" algn="l">
              <a:lnSpc>
                <a:spcPct val="150000"/>
              </a:lnSpc>
              <a:spcBef>
                <a:spcPts val="0"/>
              </a:spcBef>
              <a:spcAft>
                <a:spcPts val="0"/>
              </a:spcAft>
              <a:buSzPts val="1400"/>
              <a:buChar char="■"/>
            </a:pPr>
            <a:r>
              <a:rPr lang="en"/>
              <a:t>Switch resolves MAC address destinations using its physical ports</a:t>
            </a:r>
            <a:endParaRPr/>
          </a:p>
        </p:txBody>
      </p:sp>
      <p:pic>
        <p:nvPicPr>
          <p:cNvPr id="105" name="Google Shape;105;p19"/>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70311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Difficulty in Detecting Packet Sniffers</a:t>
            </a:r>
            <a:endParaRPr/>
          </a:p>
        </p:txBody>
      </p:sp>
      <p:sp>
        <p:nvSpPr>
          <p:cNvPr id="111" name="Google Shape;111;p20"/>
          <p:cNvSpPr txBox="1"/>
          <p:nvPr>
            <p:ph idx="1" type="body"/>
          </p:nvPr>
        </p:nvSpPr>
        <p:spPr>
          <a:xfrm>
            <a:off x="123925" y="1177050"/>
            <a:ext cx="8511900" cy="1232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Easier to detect network sniffing in a  switched network</a:t>
            </a:r>
            <a:endParaRPr/>
          </a:p>
          <a:p>
            <a:pPr indent="-317500" lvl="1" marL="914400" rtl="0" algn="l">
              <a:lnSpc>
                <a:spcPct val="150000"/>
              </a:lnSpc>
              <a:spcBef>
                <a:spcPts val="0"/>
              </a:spcBef>
              <a:spcAft>
                <a:spcPts val="0"/>
              </a:spcAft>
              <a:buSzPts val="1400"/>
              <a:buChar char="○"/>
            </a:pPr>
            <a:r>
              <a:rPr lang="en"/>
              <a:t>To sniff a switched network, sniffers often spoof ARP </a:t>
            </a:r>
            <a:r>
              <a:rPr lang="en"/>
              <a:t>requests or MAC flood</a:t>
            </a:r>
            <a:endParaRPr/>
          </a:p>
          <a:p>
            <a:pPr indent="-342900" lvl="0" marL="457200" rtl="0" algn="l">
              <a:lnSpc>
                <a:spcPct val="150000"/>
              </a:lnSpc>
              <a:spcBef>
                <a:spcPts val="0"/>
              </a:spcBef>
              <a:spcAft>
                <a:spcPts val="0"/>
              </a:spcAft>
              <a:buSzPts val="1800"/>
              <a:buChar char="●"/>
            </a:pPr>
            <a:r>
              <a:rPr lang="en"/>
              <a:t>Harder to detect network sniffing in a shared network</a:t>
            </a:r>
            <a:endParaRPr/>
          </a:p>
        </p:txBody>
      </p:sp>
      <p:pic>
        <p:nvPicPr>
          <p:cNvPr id="112" name="Google Shape;112;p20"/>
          <p:cNvPicPr preferRelativeResize="0"/>
          <p:nvPr/>
        </p:nvPicPr>
        <p:blipFill>
          <a:blip r:embed="rId3">
            <a:alphaModFix/>
          </a:blip>
          <a:stretch>
            <a:fillRect/>
          </a:stretch>
        </p:blipFill>
        <p:spPr>
          <a:xfrm>
            <a:off x="7642575" y="119476"/>
            <a:ext cx="1381950" cy="1359950"/>
          </a:xfrm>
          <a:prstGeom prst="rect">
            <a:avLst/>
          </a:prstGeom>
          <a:noFill/>
          <a:ln>
            <a:noFill/>
          </a:ln>
        </p:spPr>
      </p:pic>
      <p:sp>
        <p:nvSpPr>
          <p:cNvPr id="113" name="Google Shape;113;p20"/>
          <p:cNvSpPr txBox="1"/>
          <p:nvPr>
            <p:ph idx="1" type="body"/>
          </p:nvPr>
        </p:nvSpPr>
        <p:spPr>
          <a:xfrm>
            <a:off x="494250" y="2675250"/>
            <a:ext cx="3664200" cy="21702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Ping Method</a:t>
            </a:r>
            <a:endParaRPr/>
          </a:p>
          <a:p>
            <a:pPr indent="-334327" lvl="0" marL="457200" rtl="0" algn="l">
              <a:lnSpc>
                <a:spcPct val="150000"/>
              </a:lnSpc>
              <a:spcBef>
                <a:spcPts val="0"/>
              </a:spcBef>
              <a:spcAft>
                <a:spcPts val="0"/>
              </a:spcAft>
              <a:buSzPct val="100000"/>
              <a:buChar char="●"/>
            </a:pPr>
            <a:r>
              <a:rPr lang="en"/>
              <a:t>ARP Method</a:t>
            </a:r>
            <a:endParaRPr/>
          </a:p>
          <a:p>
            <a:pPr indent="-334327" lvl="0" marL="457200" rtl="0" algn="l">
              <a:lnSpc>
                <a:spcPct val="150000"/>
              </a:lnSpc>
              <a:spcBef>
                <a:spcPts val="0"/>
              </a:spcBef>
              <a:spcAft>
                <a:spcPts val="0"/>
              </a:spcAft>
              <a:buSzPct val="100000"/>
              <a:buChar char="●"/>
            </a:pPr>
            <a:r>
              <a:rPr lang="en"/>
              <a:t>On Local Host</a:t>
            </a:r>
            <a:endParaRPr/>
          </a:p>
          <a:p>
            <a:pPr indent="-334327" lvl="0" marL="457200" rtl="0" algn="l">
              <a:lnSpc>
                <a:spcPct val="150000"/>
              </a:lnSpc>
              <a:spcBef>
                <a:spcPts val="0"/>
              </a:spcBef>
              <a:spcAft>
                <a:spcPts val="0"/>
              </a:spcAft>
              <a:buSzPct val="100000"/>
              <a:buChar char="●"/>
            </a:pPr>
            <a:r>
              <a:rPr lang="en"/>
              <a:t>Latency Method</a:t>
            </a:r>
            <a:endParaRPr/>
          </a:p>
          <a:p>
            <a:pPr indent="-334327" lvl="0" marL="457200" rtl="0" algn="l">
              <a:lnSpc>
                <a:spcPct val="150000"/>
              </a:lnSpc>
              <a:spcBef>
                <a:spcPts val="0"/>
              </a:spcBef>
              <a:spcAft>
                <a:spcPts val="0"/>
              </a:spcAft>
              <a:buSzPct val="100000"/>
              <a:buChar char="●"/>
            </a:pPr>
            <a:r>
              <a:rPr lang="en"/>
              <a:t>ARP Watch</a:t>
            </a:r>
            <a:endParaRPr/>
          </a:p>
          <a:p>
            <a:pPr indent="-334327" lvl="0" marL="457200" rtl="0" algn="l">
              <a:lnSpc>
                <a:spcPct val="150000"/>
              </a:lnSpc>
              <a:spcBef>
                <a:spcPts val="0"/>
              </a:spcBef>
              <a:spcAft>
                <a:spcPts val="0"/>
              </a:spcAft>
              <a:buSzPct val="100000"/>
              <a:buChar char="●"/>
            </a:pPr>
            <a:r>
              <a:rPr lang="en"/>
              <a:t>Intrusion Detection System</a:t>
            </a:r>
            <a:endParaRPr/>
          </a:p>
        </p:txBody>
      </p:sp>
      <p:sp>
        <p:nvSpPr>
          <p:cNvPr id="114" name="Google Shape;114;p20"/>
          <p:cNvSpPr txBox="1"/>
          <p:nvPr/>
        </p:nvSpPr>
        <p:spPr>
          <a:xfrm>
            <a:off x="494250" y="2371650"/>
            <a:ext cx="50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Open Sans"/>
                <a:ea typeface="Open Sans"/>
                <a:cs typeface="Open Sans"/>
                <a:sym typeface="Open Sans"/>
              </a:rPr>
              <a:t>Various Methods of detecting sniffers:</a:t>
            </a:r>
            <a:endParaRPr u="sng">
              <a:latin typeface="Open Sans"/>
              <a:ea typeface="Open Sans"/>
              <a:cs typeface="Open Sans"/>
              <a:sym typeface="Open Sans"/>
            </a:endParaRPr>
          </a:p>
        </p:txBody>
      </p:sp>
      <p:sp>
        <p:nvSpPr>
          <p:cNvPr id="115" name="Google Shape;115;p20"/>
          <p:cNvSpPr/>
          <p:nvPr/>
        </p:nvSpPr>
        <p:spPr>
          <a:xfrm rot="10800000">
            <a:off x="2389825" y="2817925"/>
            <a:ext cx="586200" cy="16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rot="10800000">
            <a:off x="2389825" y="3145350"/>
            <a:ext cx="586200" cy="17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nvSpPr>
        <p:spPr>
          <a:xfrm>
            <a:off x="3162150" y="2817925"/>
            <a:ext cx="2401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Focus of this presentation</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Sniffing Packet Sniffers - Ping Method</a:t>
            </a:r>
            <a:endParaRPr/>
          </a:p>
        </p:txBody>
      </p:sp>
      <p:sp>
        <p:nvSpPr>
          <p:cNvPr id="123" name="Google Shape;123;p21"/>
          <p:cNvSpPr txBox="1"/>
          <p:nvPr>
            <p:ph idx="1" type="body"/>
          </p:nvPr>
        </p:nvSpPr>
        <p:spPr>
          <a:xfrm>
            <a:off x="311700" y="1225225"/>
            <a:ext cx="73308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Assumption: Sniffer’s IP address is known</a:t>
            </a:r>
            <a:endParaRPr/>
          </a:p>
          <a:p>
            <a:pPr indent="-317500" lvl="1" marL="914400" rtl="0" algn="l">
              <a:spcBef>
                <a:spcPts val="0"/>
              </a:spcBef>
              <a:spcAft>
                <a:spcPts val="0"/>
              </a:spcAft>
              <a:buSzPts val="1400"/>
              <a:buChar char="○"/>
            </a:pPr>
            <a:r>
              <a:rPr lang="en"/>
              <a:t>Brute-force: Send to all machines on the network using their IP address</a:t>
            </a:r>
            <a:endParaRPr/>
          </a:p>
          <a:p>
            <a:pPr indent="-342900" lvl="0" marL="457200" rtl="0" algn="l">
              <a:spcBef>
                <a:spcPts val="0"/>
              </a:spcBef>
              <a:spcAft>
                <a:spcPts val="0"/>
              </a:spcAft>
              <a:buSzPts val="1800"/>
              <a:buChar char="●"/>
            </a:pPr>
            <a:r>
              <a:rPr lang="en"/>
              <a:t>Send an ICMP packet to the sniffer’s IP with no MAC address</a:t>
            </a:r>
            <a:endParaRPr/>
          </a:p>
          <a:p>
            <a:pPr indent="-342900" lvl="0" marL="457200" rtl="0" algn="l">
              <a:spcBef>
                <a:spcPts val="0"/>
              </a:spcBef>
              <a:spcAft>
                <a:spcPts val="0"/>
              </a:spcAft>
              <a:buSzPts val="1800"/>
              <a:buChar char="●"/>
            </a:pPr>
            <a:r>
              <a:rPr lang="en"/>
              <a:t>If the target IP is not a sniffer then the packet will be dropped</a:t>
            </a:r>
            <a:endParaRPr/>
          </a:p>
          <a:p>
            <a:pPr indent="-317500" lvl="1" marL="914400" rtl="0" algn="l">
              <a:spcBef>
                <a:spcPts val="0"/>
              </a:spcBef>
              <a:spcAft>
                <a:spcPts val="0"/>
              </a:spcAft>
              <a:buSzPts val="1400"/>
              <a:buChar char="○"/>
            </a:pPr>
            <a:r>
              <a:rPr lang="en"/>
              <a:t>Since the MAC address does not match</a:t>
            </a:r>
            <a:endParaRPr/>
          </a:p>
          <a:p>
            <a:pPr indent="-317500" lvl="2" marL="1371600" rtl="0" algn="l">
              <a:spcBef>
                <a:spcPts val="0"/>
              </a:spcBef>
              <a:spcAft>
                <a:spcPts val="0"/>
              </a:spcAft>
              <a:buSzPts val="1400"/>
              <a:buChar char="■"/>
            </a:pPr>
            <a:r>
              <a:rPr lang="en"/>
              <a:t>Remember ethernet frame, with MAC address, is unpacked before IP</a:t>
            </a:r>
            <a:endParaRPr/>
          </a:p>
          <a:p>
            <a:pPr indent="-342900" lvl="0" marL="457200" rtl="0" algn="l">
              <a:spcBef>
                <a:spcPts val="0"/>
              </a:spcBef>
              <a:spcAft>
                <a:spcPts val="0"/>
              </a:spcAft>
              <a:buSzPts val="1800"/>
              <a:buChar char="●"/>
            </a:pPr>
            <a:r>
              <a:rPr lang="en"/>
              <a:t>S</a:t>
            </a:r>
            <a:r>
              <a:rPr lang="en"/>
              <a:t>niffer is running on promiscuous mode</a:t>
            </a:r>
            <a:endParaRPr/>
          </a:p>
          <a:p>
            <a:pPr indent="-317500" lvl="1" marL="914400" rtl="0" algn="l">
              <a:spcBef>
                <a:spcPts val="0"/>
              </a:spcBef>
              <a:spcAft>
                <a:spcPts val="0"/>
              </a:spcAft>
              <a:buSzPts val="1400"/>
              <a:buChar char="○"/>
            </a:pPr>
            <a:r>
              <a:rPr lang="en"/>
              <a:t>Should accept the packet regardless of the MAC address</a:t>
            </a:r>
            <a:endParaRPr/>
          </a:p>
          <a:p>
            <a:pPr indent="-317500" lvl="1" marL="914400" rtl="0" algn="l">
              <a:spcBef>
                <a:spcPts val="0"/>
              </a:spcBef>
              <a:spcAft>
                <a:spcPts val="0"/>
              </a:spcAft>
              <a:buSzPts val="1400"/>
              <a:buChar char="○"/>
            </a:pPr>
            <a:r>
              <a:rPr lang="en"/>
              <a:t>Will find that the packet was addressed to itself</a:t>
            </a:r>
            <a:endParaRPr/>
          </a:p>
          <a:p>
            <a:pPr indent="-317500" lvl="1" marL="914400" rtl="0" algn="l">
              <a:spcBef>
                <a:spcPts val="0"/>
              </a:spcBef>
              <a:spcAft>
                <a:spcPts val="0"/>
              </a:spcAft>
              <a:buSzPts val="1400"/>
              <a:buChar char="○"/>
            </a:pPr>
            <a:r>
              <a:rPr lang="en"/>
              <a:t>Responds to the ping with reply exposing itself as a sniffer</a:t>
            </a:r>
            <a:endParaRPr/>
          </a:p>
        </p:txBody>
      </p:sp>
      <p:pic>
        <p:nvPicPr>
          <p:cNvPr id="124" name="Google Shape;124;p21"/>
          <p:cNvPicPr preferRelativeResize="0"/>
          <p:nvPr/>
        </p:nvPicPr>
        <p:blipFill>
          <a:blip r:embed="rId3">
            <a:alphaModFix/>
          </a:blip>
          <a:stretch>
            <a:fillRect/>
          </a:stretch>
        </p:blipFill>
        <p:spPr>
          <a:xfrm>
            <a:off x="7642575" y="119476"/>
            <a:ext cx="1381950" cy="135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