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4"/>
  </p:notesMasterIdLst>
  <p:sldIdLst>
    <p:sldId id="266" r:id="rId2"/>
    <p:sldId id="659" r:id="rId3"/>
    <p:sldId id="1409" r:id="rId4"/>
    <p:sldId id="1482" r:id="rId5"/>
    <p:sldId id="1433" r:id="rId6"/>
    <p:sldId id="1434" r:id="rId7"/>
    <p:sldId id="1435" r:id="rId8"/>
    <p:sldId id="1441" r:id="rId9"/>
    <p:sldId id="1446" r:id="rId10"/>
    <p:sldId id="1448" r:id="rId11"/>
    <p:sldId id="1449" r:id="rId12"/>
    <p:sldId id="1451" r:id="rId13"/>
    <p:sldId id="1453" r:id="rId14"/>
    <p:sldId id="1455" r:id="rId15"/>
    <p:sldId id="1458" r:id="rId16"/>
    <p:sldId id="1459" r:id="rId17"/>
    <p:sldId id="1577" r:id="rId18"/>
    <p:sldId id="1474" r:id="rId19"/>
    <p:sldId id="1475" r:id="rId20"/>
    <p:sldId id="1578" r:id="rId21"/>
    <p:sldId id="1531" r:id="rId22"/>
    <p:sldId id="1501" r:id="rId23"/>
    <p:sldId id="1503" r:id="rId24"/>
    <p:sldId id="1504" r:id="rId25"/>
    <p:sldId id="1579" r:id="rId26"/>
    <p:sldId id="1477" r:id="rId27"/>
    <p:sldId id="1478" r:id="rId28"/>
    <p:sldId id="1481" r:id="rId29"/>
    <p:sldId id="1541" r:id="rId30"/>
    <p:sldId id="372" r:id="rId31"/>
    <p:sldId id="366" r:id="rId32"/>
    <p:sldId id="348" r:id="rId33"/>
    <p:sldId id="352" r:id="rId34"/>
    <p:sldId id="353" r:id="rId35"/>
    <p:sldId id="1545" r:id="rId36"/>
    <p:sldId id="1546" r:id="rId37"/>
    <p:sldId id="1547" r:id="rId38"/>
    <p:sldId id="1554" r:id="rId39"/>
    <p:sldId id="1405" r:id="rId40"/>
    <p:sldId id="827" r:id="rId41"/>
    <p:sldId id="1294" r:id="rId42"/>
    <p:sldId id="829" r:id="rId43"/>
    <p:sldId id="830" r:id="rId44"/>
    <p:sldId id="831" r:id="rId45"/>
    <p:sldId id="1297" r:id="rId46"/>
    <p:sldId id="832" r:id="rId47"/>
    <p:sldId id="1299" r:id="rId48"/>
    <p:sldId id="833" r:id="rId49"/>
    <p:sldId id="834" r:id="rId50"/>
    <p:sldId id="835" r:id="rId51"/>
    <p:sldId id="1300" r:id="rId52"/>
    <p:sldId id="1580" r:id="rId53"/>
  </p:sldIdLst>
  <p:sldSz cx="9144000" cy="5143500" type="screen16x9"/>
  <p:notesSz cx="6858000" cy="9144000"/>
  <p:embeddedFontLst>
    <p:embeddedFont>
      <p:font typeface="Helvetica Neue" panose="020B060402020202020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35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2002 Radia Perlman and Charlie Kaufman. All Rights Reserved.</a:t>
            </a: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85800"/>
            <a:ext cx="6202362" cy="3489325"/>
          </a:xfrm>
          <a:ln cap="flat"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91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ding Slide">
  <p:cSld name="Ending Slide_2">
    <p:bg>
      <p:bgPr>
        <a:gradFill>
          <a:gsLst>
            <a:gs pos="0">
              <a:srgbClr val="3F3F3F"/>
            </a:gs>
            <a:gs pos="100000">
              <a:schemeClr val="dk1"/>
            </a:gs>
          </a:gsLst>
          <a:lin ang="5400012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71700" y="1371600"/>
            <a:ext cx="4800600" cy="1833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4832400" y="6952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800"/>
              <a:buNone/>
              <a:defRPr>
                <a:solidFill>
                  <a:srgbClr val="6AA84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CDC81-208B-4E46-B5CB-809557F7F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6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39BD1-2A84-46BA-BB76-C2700AEE85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6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3E4A6-3C3B-40EA-9B89-EC4A4F5B6F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5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Helvetica Neue"/>
              <a:buChar char="●"/>
              <a:defRPr sz="18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AA84F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1450" y="4595813"/>
            <a:ext cx="1165860" cy="4452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5796975" y="4760100"/>
            <a:ext cx="32001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2019 DevPulseCon </a:t>
            </a:r>
            <a:r>
              <a:rPr lang="en" sz="1200" b="0" i="0" u="none" strike="noStrike" cap="none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|</a:t>
            </a:r>
            <a:r>
              <a:rPr lang="en" sz="1200" b="1" i="0" u="none" strike="noStrike" cap="none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200" b="0" i="0" u="none" strike="noStrike" cap="none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Mountain View, CA</a:t>
            </a:r>
            <a:endParaRPr sz="1200" b="0" i="0" u="none" strike="noStrike" cap="none"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60" r:id="rId6"/>
    <p:sldLayoutId id="2147483661" r:id="rId7"/>
    <p:sldLayoutId id="214748366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3F3F"/>
            </a:gs>
            <a:gs pos="100000">
              <a:schemeClr val="dk1"/>
            </a:gs>
          </a:gsLst>
          <a:lin ang="5400012" scaled="0"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Frankly…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think this industry could use more people that hate computers</a:t>
            </a:r>
          </a:p>
          <a:p>
            <a:r>
              <a:rPr lang="en-US" dirty="0"/>
              <a:t>Engineers should actually meet some humans, then they’d stop having programs ask questions like: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Do you want to display both the secure and insecure items?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Do you want POP or IMAP?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2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school…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school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Math, science really fun (and easy for me)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I was obsessed with getting straight A’s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English…I loved it…</a:t>
            </a:r>
            <a:r>
              <a:rPr lang="en-US" dirty="0" err="1"/>
              <a:t>but..stressed</a:t>
            </a:r>
            <a:r>
              <a:rPr lang="en-US" dirty="0"/>
              <a:t> out at unpredictable grades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History…I spent most of my childhood memorizing meaningless names and dates (and forgetting it all right after the test) </a:t>
            </a:r>
          </a:p>
        </p:txBody>
      </p:sp>
    </p:spTree>
    <p:extLst>
      <p:ext uri="{BB962C8B-B14F-4D97-AF65-F5344CB8AC3E}">
        <p14:creationId xmlns:p14="http://schemas.microsoft.com/office/powerpoint/2010/main" val="386516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Then…my first computer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high school, a teacher noticed there was a programming class at a nearby university</a:t>
            </a:r>
          </a:p>
          <a:p>
            <a:pPr lvl="1"/>
            <a:r>
              <a:rPr lang="en-US" dirty="0"/>
              <a:t>She could drive us there after school</a:t>
            </a:r>
          </a:p>
          <a:p>
            <a:pPr lvl="1"/>
            <a:r>
              <a:rPr lang="en-US" dirty="0"/>
              <a:t>Aren’t teachers awesome!!!</a:t>
            </a:r>
          </a:p>
        </p:txBody>
      </p:sp>
    </p:spTree>
    <p:extLst>
      <p:ext uri="{BB962C8B-B14F-4D97-AF65-F5344CB8AC3E}">
        <p14:creationId xmlns:p14="http://schemas.microsoft.com/office/powerpoint/2010/main" val="3679567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Then…my first computer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years of always being the top student in any math/science class…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Totally intimidated by students saying they’d built “ham radios” when they were 7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And asking questions with fancy words like “input”</a:t>
            </a:r>
          </a:p>
          <a:p>
            <a:r>
              <a:rPr lang="en-US" dirty="0"/>
              <a:t>I wound up learning nothing in that class</a:t>
            </a:r>
          </a:p>
          <a:p>
            <a:r>
              <a:rPr lang="en-US" dirty="0"/>
              <a:t>But it made me a much better teacher</a:t>
            </a:r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9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success at learning is self-confidence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38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learned to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college, took a physics class</a:t>
            </a:r>
          </a:p>
          <a:p>
            <a:pPr lvl="1"/>
            <a:r>
              <a:rPr lang="en-US" dirty="0"/>
              <a:t>TA (teaching assistant) to me:</a:t>
            </a:r>
          </a:p>
          <a:p>
            <a:pPr lvl="2"/>
            <a:r>
              <a:rPr lang="en-US" dirty="0"/>
              <a:t>I need a programmer for a project.  Would you like to be my programmer?</a:t>
            </a:r>
          </a:p>
          <a:p>
            <a:pPr lvl="1"/>
            <a:r>
              <a:rPr lang="en-US" dirty="0"/>
              <a:t>Me: “I don’t know how to program”</a:t>
            </a:r>
          </a:p>
          <a:p>
            <a:pPr lvl="1"/>
            <a:r>
              <a:rPr lang="en-US" dirty="0"/>
              <a:t>TA:  “I know.  That’s why I’m asking you.  I have no money to pay you.  You’re obviously smart, and I’m sure you can learn.  If you knew how to program, you’d expect to get paid.”</a:t>
            </a:r>
          </a:p>
        </p:txBody>
      </p:sp>
    </p:spTree>
    <p:extLst>
      <p:ext uri="{BB962C8B-B14F-4D97-AF65-F5344CB8AC3E}">
        <p14:creationId xmlns:p14="http://schemas.microsoft.com/office/powerpoint/2010/main" val="363343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 agreed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a friend who knew how to program</a:t>
            </a:r>
          </a:p>
          <a:p>
            <a:r>
              <a:rPr lang="en-US" dirty="0"/>
              <a:t>In that environment, I had no trouble learning…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97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0E71-CD49-4CA9-B513-87E76BB0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Continuing with my career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E5F57-3352-4318-89D4-0E6103676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went to grad school right after undergrad (in math)</a:t>
            </a:r>
          </a:p>
          <a:p>
            <a:r>
              <a:rPr lang="en-US" dirty="0"/>
              <a:t>Did everything but my thesis</a:t>
            </a:r>
          </a:p>
          <a:p>
            <a:r>
              <a:rPr lang="en-US" dirty="0"/>
              <a:t>My perception…</a:t>
            </a:r>
          </a:p>
          <a:p>
            <a:r>
              <a:rPr lang="en-US" dirty="0"/>
              <a:t>Then an old friend asked me if I was enjoying grad school</a:t>
            </a:r>
          </a:p>
          <a:p>
            <a:r>
              <a:rPr lang="en-US" dirty="0"/>
              <a:t>I joined his group, at BBN, designing routing for ARPA packet radio network</a:t>
            </a:r>
          </a:p>
          <a:p>
            <a:r>
              <a:rPr lang="en-US" dirty="0"/>
              <a:t>How I got the job at Digital</a:t>
            </a:r>
          </a:p>
          <a:p>
            <a:r>
              <a:rPr lang="en-US" dirty="0"/>
              <a:t>Later, (for very weird reasons) I went back to grad school and did get a PhD (in computer science)</a:t>
            </a:r>
          </a:p>
          <a:p>
            <a:r>
              <a:rPr lang="en-US" dirty="0"/>
              <a:t>So much better the 2</a:t>
            </a:r>
            <a:r>
              <a:rPr lang="en-US" baseline="30000" dirty="0"/>
              <a:t>nd</a:t>
            </a:r>
            <a:r>
              <a:rPr lang="en-US" dirty="0"/>
              <a:t> time!</a:t>
            </a:r>
          </a:p>
          <a:p>
            <a:r>
              <a:rPr lang="en-US" dirty="0"/>
              <a:t>But how I actually got known….writing my book “Interconnections: Bridges, Routers, Switches, and Internetworking Protocols”</a:t>
            </a:r>
          </a:p>
        </p:txBody>
      </p:sp>
    </p:spTree>
    <p:extLst>
      <p:ext uri="{BB962C8B-B14F-4D97-AF65-F5344CB8AC3E}">
        <p14:creationId xmlns:p14="http://schemas.microsoft.com/office/powerpoint/2010/main" val="390153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on to corporate culture…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28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Culture in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must be safe to ask questions</a:t>
            </a:r>
          </a:p>
          <a:p>
            <a:r>
              <a:rPr lang="en-US" dirty="0"/>
              <a:t>Example of the opposite…</a:t>
            </a:r>
          </a:p>
          <a:p>
            <a:r>
              <a:rPr lang="en-US" dirty="0"/>
              <a:t>How to answer a naïve question…</a:t>
            </a:r>
          </a:p>
          <a:p>
            <a:r>
              <a:rPr lang="en-US" dirty="0"/>
              <a:t>But better yet, be a role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1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1D360B7-7EFA-45E6-9F33-274E8716C3FD}" type="slidenum">
              <a:rPr lang="en-US" smtClean="0">
                <a:cs typeface="Arial" charset="0"/>
              </a:rPr>
              <a:pPr/>
              <a:t>2</a:t>
            </a:fld>
            <a:endParaRPr lang="en-US">
              <a:cs typeface="Arial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685800"/>
            <a:ext cx="6286500" cy="1143000"/>
          </a:xfrm>
        </p:spPr>
        <p:txBody>
          <a:bodyPr/>
          <a:lstStyle/>
          <a:p>
            <a:r>
              <a:rPr lang="en-US" sz="2100" dirty="0"/>
              <a:t>Critical Thinking, Culture, and Curiosity: Lessons learned in my life in networking</a:t>
            </a:r>
            <a:br>
              <a:rPr lang="en-US" dirty="0"/>
            </a:br>
            <a:endParaRPr lang="en-US" sz="27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1700" y="2286000"/>
            <a:ext cx="4800600" cy="2514600"/>
          </a:xfrm>
        </p:spPr>
        <p:txBody>
          <a:bodyPr/>
          <a:lstStyle/>
          <a:p>
            <a:pPr marL="257175" indent="-257175">
              <a:lnSpc>
                <a:spcPct val="60000"/>
              </a:lnSpc>
            </a:pPr>
            <a:r>
              <a:rPr lang="en-US" dirty="0"/>
              <a:t>Radia Perlman</a:t>
            </a:r>
          </a:p>
          <a:p>
            <a:pPr marL="257175" indent="-257175">
              <a:lnSpc>
                <a:spcPct val="60000"/>
              </a:lnSpc>
            </a:pPr>
            <a:endParaRPr lang="en-US" altLang="en-US" dirty="0"/>
          </a:p>
          <a:p>
            <a:pPr marL="257175" indent="-257175">
              <a:lnSpc>
                <a:spcPct val="60000"/>
              </a:lnSpc>
            </a:pPr>
            <a:r>
              <a:rPr lang="en-US" altLang="en-US" dirty="0"/>
              <a:t>Dell EMC</a:t>
            </a:r>
          </a:p>
          <a:p>
            <a:pPr marL="257175" indent="-257175">
              <a:lnSpc>
                <a:spcPct val="60000"/>
              </a:lnSpc>
            </a:pPr>
            <a:endParaRPr lang="en-US" altLang="en-US" dirty="0"/>
          </a:p>
          <a:p>
            <a:pPr marL="257175" indent="-257175">
              <a:lnSpc>
                <a:spcPct val="60000"/>
              </a:lnSpc>
            </a:pPr>
            <a:r>
              <a:rPr lang="en-US" altLang="en-US" dirty="0"/>
              <a:t>Radia.Perlman@dell.com</a:t>
            </a: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1428750" y="1314450"/>
            <a:ext cx="62865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9056" tIns="34529" rIns="69056" bIns="34529" anchor="ctr"/>
          <a:lstStyle/>
          <a:p>
            <a:pPr algn="ctr" eaLnBrk="0" hangingPunct="0"/>
            <a:endParaRPr lang="en-US" sz="27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84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Culture in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must be easy to learn 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63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Buzzwords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example, SDN, object oriented programming…</a:t>
            </a:r>
          </a:p>
          <a:p>
            <a:r>
              <a:rPr lang="en-US" altLang="en-US" dirty="0"/>
              <a:t>Useful for impressing customers</a:t>
            </a:r>
          </a:p>
          <a:p>
            <a:r>
              <a:rPr lang="en-US" altLang="en-US" dirty="0"/>
              <a:t>They don’t necessarily mean anything.</a:t>
            </a:r>
          </a:p>
          <a:p>
            <a:r>
              <a:rPr lang="en-US" altLang="en-US" dirty="0"/>
              <a:t>They traumatize most engineers</a:t>
            </a:r>
          </a:p>
          <a:p>
            <a:r>
              <a:rPr lang="en-US" altLang="en-US" dirty="0"/>
              <a:t>People who are sure they know the definition disagree, so…</a:t>
            </a:r>
          </a:p>
          <a:p>
            <a:r>
              <a:rPr lang="en-US" altLang="en-US" dirty="0"/>
              <a:t>Be </a:t>
            </a:r>
            <a:r>
              <a:rPr lang="en-US" altLang="en-US" i="1" u="sng" dirty="0"/>
              <a:t>way</a:t>
            </a:r>
            <a:r>
              <a:rPr lang="en-US" altLang="en-US" dirty="0"/>
              <a:t> more specific when talking between engineers, or when thinking about a problem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CD7E6B-EEE5-4A19-BED6-0F2182D29454}" type="slidenum">
              <a:rPr lang="en-US" altLang="en-US" sz="750"/>
              <a:pPr/>
              <a:t>21</a:t>
            </a:fld>
            <a:endParaRPr lang="en-US" altLang="en-US" sz="750"/>
          </a:p>
        </p:txBody>
      </p:sp>
    </p:spTree>
    <p:extLst>
      <p:ext uri="{BB962C8B-B14F-4D97-AF65-F5344CB8AC3E}">
        <p14:creationId xmlns:p14="http://schemas.microsoft.com/office/powerpoint/2010/main" val="240114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Cross-fertilization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84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Cross-fertilization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about other groups, other technology</a:t>
            </a:r>
          </a:p>
          <a:p>
            <a:r>
              <a:rPr lang="en-US" dirty="0"/>
              <a:t>Getting other points of view on your technology</a:t>
            </a:r>
          </a:p>
          <a:p>
            <a:r>
              <a:rPr lang="en-US" dirty="0"/>
              <a:t>How to make this happen in an industry of introverts?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5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lunch, sit with people you don’t know</a:t>
            </a:r>
          </a:p>
          <a:p>
            <a:r>
              <a:rPr lang="en-US" dirty="0"/>
              <a:t>Talk to people while you’re waiting in lines</a:t>
            </a:r>
          </a:p>
          <a:p>
            <a:r>
              <a:rPr lang="en-US" dirty="0"/>
              <a:t>Maybe set aside tables specifically NOT for friends to chat with each other</a:t>
            </a:r>
          </a:p>
          <a:p>
            <a:r>
              <a:rPr lang="en-US" dirty="0"/>
              <a:t>Maybe have topics chosen for such tables, or a moderator getting everyone involved and meeting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98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5F45-9593-4A62-AB6B-1C9847E1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14F7B-DECC-445E-B5FE-86BC5F14D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Strict hierarchy bothers me</a:t>
            </a:r>
          </a:p>
          <a:p>
            <a:r>
              <a:rPr lang="en-US" dirty="0"/>
              <a:t>Pass on wisdom to next generation….</a:t>
            </a:r>
          </a:p>
          <a:p>
            <a:r>
              <a:rPr lang="en-US" dirty="0"/>
              <a:t>But even better…ask them for help</a:t>
            </a:r>
          </a:p>
        </p:txBody>
      </p:sp>
    </p:spTree>
    <p:extLst>
      <p:ext uri="{BB962C8B-B14F-4D97-AF65-F5344CB8AC3E}">
        <p14:creationId xmlns:p14="http://schemas.microsoft.com/office/powerpoint/2010/main" val="54448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 for problem-solving and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once asked me for advice on how to be a good speaker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04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 for problem-solving and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once asked me for advice on how to be a good speaker</a:t>
            </a:r>
          </a:p>
          <a:p>
            <a:r>
              <a:rPr lang="en-US" dirty="0"/>
              <a:t>My advice</a:t>
            </a:r>
          </a:p>
          <a:p>
            <a:pPr lvl="1">
              <a:spcBef>
                <a:spcPts val="0"/>
              </a:spcBef>
            </a:pPr>
            <a:r>
              <a:rPr lang="en-US" dirty="0"/>
              <a:t>Given a topic you know something about</a:t>
            </a:r>
          </a:p>
          <a:p>
            <a:pPr lvl="1">
              <a:spcBef>
                <a:spcPts val="0"/>
              </a:spcBef>
            </a:pPr>
            <a:r>
              <a:rPr lang="en-US" dirty="0"/>
              <a:t>A level of the audience</a:t>
            </a:r>
          </a:p>
          <a:p>
            <a:pPr lvl="1">
              <a:spcBef>
                <a:spcPts val="0"/>
              </a:spcBef>
            </a:pPr>
            <a:r>
              <a:rPr lang="en-US" dirty="0"/>
              <a:t>An amount of time</a:t>
            </a:r>
          </a:p>
          <a:p>
            <a:r>
              <a:rPr lang="en-US" dirty="0"/>
              <a:t>Come up with an appropriate talk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4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problem are you solving?</a:t>
            </a:r>
          </a:p>
          <a:p>
            <a:r>
              <a:rPr lang="en-US" dirty="0"/>
              <a:t>What is the best problem to solve?</a:t>
            </a:r>
          </a:p>
          <a:p>
            <a:r>
              <a:rPr lang="en-US" dirty="0"/>
              <a:t>Remove all irrelevant details</a:t>
            </a:r>
          </a:p>
          <a:p>
            <a:r>
              <a:rPr lang="en-US" dirty="0"/>
              <a:t>And yes…other things you have to worry about: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What implementation things you can leverage</a:t>
            </a:r>
          </a:p>
          <a:p>
            <a:pPr lvl="1">
              <a:spcBef>
                <a:spcPts val="0"/>
              </a:spcBef>
            </a:pPr>
            <a:r>
              <a:rPr lang="en-US" dirty="0"/>
              <a:t>Time to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95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some woman-y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6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I’ll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stories about my career, and lessons learned</a:t>
            </a:r>
          </a:p>
          <a:p>
            <a:r>
              <a:rPr lang="en-US" dirty="0"/>
              <a:t>How institutional culture can foster (or impede) creativity, critical thinking, and collaboration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99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there so few technical women?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>
              <a:buFont typeface="Arial" panose="020B0604020202020204" pitchFamily="34" charset="0"/>
              <a:buChar char="•"/>
            </a:pPr>
            <a:r>
              <a:rPr lang="en-US" dirty="0"/>
              <a:t>Very few senior technical women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dirty="0"/>
              <a:t>It doesn’t seem to be changing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dirty="0"/>
              <a:t>I asked some senior women who switched to the management track why they did that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dirty="0"/>
              <a:t>So many things they could have said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dirty="0"/>
              <a:t>Every one of them said “I wasn’t smart enough to stay on the technical track”</a:t>
            </a:r>
          </a:p>
        </p:txBody>
      </p:sp>
    </p:spTree>
    <p:extLst>
      <p:ext uri="{BB962C8B-B14F-4D97-AF65-F5344CB8AC3E}">
        <p14:creationId xmlns:p14="http://schemas.microsoft.com/office/powerpoint/2010/main" val="297684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spcFirstLastPara="1" wrap="square" lIns="69026" tIns="34514" rIns="69026" bIns="34514" anchor="t" anchorCtr="0"/>
          <a:lstStyle/>
          <a:p>
            <a:pPr eaLnBrk="1" hangingPunct="1"/>
            <a:r>
              <a:rPr lang="en-US" dirty="0">
                <a:effectLst/>
              </a:rPr>
              <a:t>Some woman-y thoughts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 bwMode="auto">
          <a:noFill/>
        </p:spPr>
        <p:txBody>
          <a:bodyPr spcFirstLastPara="1" wrap="square" lIns="68550" tIns="34277" rIns="68550" bIns="34277" anchor="t" anchorCtr="0">
            <a:normAutofit/>
          </a:bodyPr>
          <a:lstStyle/>
          <a:p>
            <a:pPr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en-US" dirty="0"/>
              <a:t>Why are there so few women?</a:t>
            </a:r>
          </a:p>
          <a:p>
            <a:pPr lvl="1"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en-US" dirty="0"/>
              <a:t>Women think they wouldn’t like it</a:t>
            </a:r>
          </a:p>
          <a:p>
            <a:pPr lvl="1"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en-US" dirty="0"/>
              <a:t>Women think they wouldn’t be good at it</a:t>
            </a:r>
          </a:p>
          <a:p>
            <a:pPr lvl="1"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en-US" dirty="0"/>
              <a:t>Inner circle: Networking, old friends, social compatibility</a:t>
            </a:r>
          </a:p>
          <a:p>
            <a:pPr lvl="1"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en-US" dirty="0"/>
              <a:t>Subconscious impression</a:t>
            </a:r>
          </a:p>
          <a:p>
            <a:pPr lvl="1"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en-US" dirty="0"/>
              <a:t>Perception today: favoritism towards women</a:t>
            </a:r>
          </a:p>
          <a:p>
            <a:pPr lvl="1">
              <a:buClr>
                <a:srgbClr val="FF0000"/>
              </a:buClr>
              <a:buNone/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239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spcFirstLastPara="1" wrap="square" lIns="69026" tIns="34514" rIns="69026" bIns="34514" anchor="t" anchorCtr="0"/>
          <a:lstStyle/>
          <a:p>
            <a:pPr eaLnBrk="1" hangingPunct="1"/>
            <a:r>
              <a:rPr lang="en-US" dirty="0">
                <a:effectLst/>
              </a:rPr>
              <a:t>A recruitment letter I got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 bwMode="auto">
          <a:noFill/>
        </p:spPr>
        <p:txBody>
          <a:bodyPr spcFirstLastPara="1" wrap="square" lIns="68550" tIns="34277" rIns="68550" bIns="34277" anchor="t" anchorCtr="0">
            <a:normAutofit/>
          </a:bodyPr>
          <a:lstStyle/>
          <a:p>
            <a:pPr>
              <a:buClr>
                <a:srgbClr val="FF0000"/>
              </a:buClr>
              <a:defRPr/>
            </a:pPr>
            <a:r>
              <a:rPr lang="en-US" dirty="0"/>
              <a:t>“We are particularly interested in you as a female thought leader.”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6372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spcFirstLastPara="1" wrap="square" lIns="69026" tIns="34514" rIns="69026" bIns="34514" anchor="t" anchorCtr="0"/>
          <a:lstStyle/>
          <a:p>
            <a:pPr eaLnBrk="1" hangingPunct="1"/>
            <a:r>
              <a:rPr lang="en-US" dirty="0">
                <a:effectLst/>
              </a:rPr>
              <a:t>A recruitment letter I got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 bwMode="auto">
          <a:noFill/>
        </p:spPr>
        <p:txBody>
          <a:bodyPr spcFirstLastPara="1" wrap="square" lIns="68550" tIns="34277" rIns="68550" bIns="34277" anchor="t" anchorCtr="0">
            <a:normAutofit/>
          </a:bodyPr>
          <a:lstStyle/>
          <a:p>
            <a:pPr>
              <a:buClr>
                <a:srgbClr val="FF0000"/>
              </a:buClr>
              <a:defRPr/>
            </a:pPr>
            <a:r>
              <a:rPr lang="en-US" dirty="0"/>
              <a:t>“We are particularly interested in you as a female thought leader.”</a:t>
            </a:r>
          </a:p>
          <a:p>
            <a:pPr>
              <a:buClr>
                <a:srgbClr val="FF0000"/>
              </a:buClr>
              <a:defRPr/>
            </a:pPr>
            <a:r>
              <a:rPr lang="en-US" dirty="0"/>
              <a:t>My fantasy reply (I didn’t actually reply)</a:t>
            </a:r>
          </a:p>
          <a:p>
            <a:pPr lvl="1">
              <a:buClr>
                <a:srgbClr val="FF0000"/>
              </a:buClr>
              <a:defRPr/>
            </a:pPr>
            <a:r>
              <a:rPr lang="en-US" dirty="0"/>
              <a:t>“Thank you for your interest in me as a ‘female thought leader’.  Although my credentials as a thought leader are impeccable, I must warn you I am not that qualified as a female.  I cannot walk in heels, I have no clothing sense, and I’m not particularly decorative.  What aspects of female are important for this job?”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12794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spcFirstLastPara="1" wrap="square" lIns="69026" tIns="34514" rIns="69026" bIns="34514" anchor="t" anchorCtr="0"/>
          <a:lstStyle/>
          <a:p>
            <a:pPr eaLnBrk="1" hangingPunct="1"/>
            <a:r>
              <a:rPr lang="en-US" dirty="0">
                <a:effectLst/>
              </a:rPr>
              <a:t>Visible things that make no actual difference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 bwMode="auto">
          <a:noFill/>
        </p:spPr>
        <p:txBody>
          <a:bodyPr spcFirstLastPara="1" wrap="square" lIns="68550" tIns="34277" rIns="68550" bIns="34277" anchor="t" anchorCtr="0">
            <a:normAutofit/>
          </a:bodyPr>
          <a:lstStyle/>
          <a:p>
            <a:pPr>
              <a:buClr>
                <a:srgbClr val="FF0000"/>
              </a:buClr>
              <a:defRPr/>
            </a:pPr>
            <a:r>
              <a:rPr lang="en-US" dirty="0"/>
              <a:t>I’m so glad “take your daughter to work” day became “children”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00067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feel like a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diversity makes it hard…</a:t>
            </a:r>
          </a:p>
          <a:p>
            <a:pPr lvl="1"/>
            <a:r>
              <a:rPr lang="en-US" dirty="0"/>
              <a:t>Languages</a:t>
            </a:r>
          </a:p>
          <a:p>
            <a:pPr lvl="1"/>
            <a:r>
              <a:rPr lang="en-US" dirty="0"/>
              <a:t>Interests</a:t>
            </a:r>
          </a:p>
          <a:p>
            <a:pPr lvl="1"/>
            <a:r>
              <a:rPr lang="en-US"/>
              <a:t>Group activities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8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“diversity”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just skin color and body shapes</a:t>
            </a:r>
          </a:p>
          <a:p>
            <a:r>
              <a:rPr lang="en-US" dirty="0"/>
              <a:t>But different skills, different life experiences, different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093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The Dilbert cartoon about “what is an engineer” is actually corrosive</a:t>
            </a:r>
          </a:p>
          <a:p>
            <a:r>
              <a:rPr lang="en-US" sz="2100" dirty="0"/>
              <a:t>Hiring managers that can only respect someone who reminds them of a younger version of themselves</a:t>
            </a:r>
          </a:p>
          <a:p>
            <a:r>
              <a:rPr lang="en-US" sz="2100" dirty="0"/>
              <a:t>Events that make it seem like a particular minority is getting preferential treatment creating resentment, reinforcing assumptions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521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School vs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school, emphasis on “must be your own work”</a:t>
            </a:r>
          </a:p>
          <a:p>
            <a:r>
              <a:rPr lang="en-US" dirty="0"/>
              <a:t>In industry, the point is to get the job done</a:t>
            </a:r>
          </a:p>
          <a:p>
            <a:pPr lvl="1"/>
            <a:r>
              <a:rPr lang="en-US" dirty="0"/>
              <a:t>Great to ask for, and give help</a:t>
            </a:r>
          </a:p>
          <a:p>
            <a:r>
              <a:rPr lang="en-US" dirty="0"/>
              <a:t>In academia, “novelty” is important</a:t>
            </a:r>
          </a:p>
          <a:p>
            <a:r>
              <a:rPr lang="en-US" dirty="0"/>
              <a:t>In industry, build on (good) previous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8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Fostering and Practicing Critical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2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stories from my past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275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least in the world of networks…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what we all “know”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1BCC8E8-5A79-4746-B718-7E7B759B6971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29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least in the world of networks…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what we all “know”….is not true!!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1BCC8E8-5A79-4746-B718-7E7B759B697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200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networking tends to be taught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Memorize these standards documents, or the arcane details of some implementation that got deployed</a:t>
            </a:r>
          </a:p>
          <a:p>
            <a:r>
              <a:rPr lang="en-US" dirty="0"/>
              <a:t>Nothing else ever existed</a:t>
            </a:r>
          </a:p>
          <a:p>
            <a:pPr lvl="1"/>
            <a:r>
              <a:rPr lang="en-US" dirty="0"/>
              <a:t>Except possibly to make vague, nontechnical, snide comments about other stuff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501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philosophy on teaching (and books)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each conceptual problem, like how to </a:t>
            </a:r>
            <a:r>
              <a:rPr lang="en-US" dirty="0" err="1"/>
              <a:t>autoconfigure</a:t>
            </a:r>
            <a:r>
              <a:rPr lang="en-US" dirty="0"/>
              <a:t> an address</a:t>
            </a:r>
          </a:p>
          <a:p>
            <a:r>
              <a:rPr lang="en-US" dirty="0"/>
              <a:t>Talk about a bunch of approaches to that, with tradeoffs</a:t>
            </a:r>
          </a:p>
          <a:p>
            <a:r>
              <a:rPr lang="en-US" dirty="0"/>
              <a:t>Then mention how various protocols (e.g., IPv4, IPv6, Appletalk, IPX, DECnet, …) solve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736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some people wonder…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there stuff in here that I don’t “need to know”?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185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13E4A6-3C3B-40EA-9B89-EC4A4F5B6F7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15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are so confusing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technology A vs B</a:t>
            </a:r>
          </a:p>
          <a:p>
            <a:pPr lvl="1"/>
            <a:r>
              <a:rPr lang="en-US" dirty="0"/>
              <a:t>Nobody knows both of them</a:t>
            </a:r>
          </a:p>
          <a:p>
            <a:pPr lvl="1"/>
            <a:r>
              <a:rPr lang="en-US" dirty="0"/>
              <a:t>Somebody mumbles some vague marketing thing, and everyone repeats it</a:t>
            </a:r>
          </a:p>
          <a:p>
            <a:pPr lvl="1"/>
            <a:r>
              <a:rPr lang="en-US" dirty="0"/>
              <a:t>Both A and B are moving targets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1BCC8E8-5A79-4746-B718-7E7B759B6971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829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 Bodies…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13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“facts”?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measure A vs B?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14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“facts”?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measure A vs B?</a:t>
            </a:r>
          </a:p>
          <a:p>
            <a:r>
              <a:rPr lang="en-US" dirty="0"/>
              <a:t>What are you actually measuring?...one implementation of A vs one implementation of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50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“What do you want to be when you grow up?”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certainly would not have said “designing computer network protocols”</a:t>
            </a:r>
          </a:p>
        </p:txBody>
      </p:sp>
    </p:spTree>
    <p:extLst>
      <p:ext uri="{BB962C8B-B14F-4D97-AF65-F5344CB8AC3E}">
        <p14:creationId xmlns:p14="http://schemas.microsoft.com/office/powerpoint/2010/main" val="20509403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“facts”?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measure A vs B?</a:t>
            </a:r>
          </a:p>
          <a:p>
            <a:r>
              <a:rPr lang="en-US" dirty="0"/>
              <a:t>What are you actually measuring?...one implementation of A vs one implementation of B</a:t>
            </a:r>
          </a:p>
          <a:p>
            <a:r>
              <a:rPr lang="en-US" b="1" i="1" u="sng" dirty="0">
                <a:solidFill>
                  <a:srgbClr val="FF0000"/>
                </a:solidFill>
              </a:rPr>
              <a:t>So don’t believe something unless you can figure out a plausible property of the two protocols that would make that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E39BD1-2A84-46BA-BB76-C2700AEE852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075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Think Critically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Don’t believe everything you hear</a:t>
            </a:r>
          </a:p>
          <a:p>
            <a:pPr lvl="1">
              <a:spcBef>
                <a:spcPts val="0"/>
              </a:spcBef>
            </a:pPr>
            <a:r>
              <a:rPr lang="en-US" altLang="en-US" dirty="0"/>
              <a:t>Or even read in textbooks</a:t>
            </a:r>
          </a:p>
          <a:p>
            <a:r>
              <a:rPr lang="en-US" altLang="en-US" dirty="0"/>
              <a:t>Don’t repeat things you don’t understand!</a:t>
            </a:r>
          </a:p>
          <a:p>
            <a:r>
              <a:rPr lang="en-US" altLang="en-US" dirty="0"/>
              <a:t>Know what problem you’re solving before you try to solve it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CD7E6B-EEE5-4A19-BED6-0F2182D29454}" type="slidenum">
              <a:rPr lang="en-US" altLang="en-US" sz="750"/>
              <a:pPr/>
              <a:t>51</a:t>
            </a:fld>
            <a:endParaRPr lang="en-US" altLang="en-US" sz="750"/>
          </a:p>
        </p:txBody>
      </p:sp>
    </p:spTree>
    <p:extLst>
      <p:ext uri="{BB962C8B-B14F-4D97-AF65-F5344CB8AC3E}">
        <p14:creationId xmlns:p14="http://schemas.microsoft.com/office/powerpoint/2010/main" val="38554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B4FD-A0E8-4AC6-9FDD-7CB3C53BB4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8333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“What do you want to be when you grow up?”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certainly would not have said “designing computer network protocols”</a:t>
            </a:r>
          </a:p>
          <a:p>
            <a:r>
              <a:rPr lang="en-US" dirty="0"/>
              <a:t>It was just a bunch of random events that led me here</a:t>
            </a:r>
          </a:p>
        </p:txBody>
      </p:sp>
    </p:spTree>
    <p:extLst>
      <p:ext uri="{BB962C8B-B14F-4D97-AF65-F5344CB8AC3E}">
        <p14:creationId xmlns:p14="http://schemas.microsoft.com/office/powerpoint/2010/main" val="373808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“What do you want to be when you grow up?”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certainly would not have said “designing computer network protocols”</a:t>
            </a:r>
          </a:p>
          <a:p>
            <a:r>
              <a:rPr lang="en-US" dirty="0"/>
              <a:t>It was just a bunch of random events that led me here</a:t>
            </a:r>
          </a:p>
          <a:p>
            <a:r>
              <a:rPr lang="en-US" dirty="0"/>
              <a:t>And I love how it turned out!</a:t>
            </a:r>
          </a:p>
        </p:txBody>
      </p:sp>
    </p:spTree>
    <p:extLst>
      <p:ext uri="{BB962C8B-B14F-4D97-AF65-F5344CB8AC3E}">
        <p14:creationId xmlns:p14="http://schemas.microsoft.com/office/powerpoint/2010/main" val="130861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worry about finding “the thing you were born to do”</a:t>
            </a:r>
          </a:p>
          <a:p>
            <a:r>
              <a:rPr lang="en-US" dirty="0"/>
              <a:t>Making decisions: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You’ll never have enough information to make an informed decision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There are two types of people: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Those that would be happy with either decision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Those that would be unhappy with either decision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3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School before college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Loved logic problems</a:t>
            </a:r>
          </a:p>
          <a:p>
            <a:pPr lvl="1">
              <a:spcBef>
                <a:spcPts val="0"/>
              </a:spcBef>
            </a:pPr>
            <a:r>
              <a:rPr lang="en-US" dirty="0"/>
              <a:t>And writing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And music</a:t>
            </a:r>
          </a:p>
          <a:p>
            <a:pPr lvl="1">
              <a:spcBef>
                <a:spcPts val="0"/>
              </a:spcBef>
            </a:pPr>
            <a:r>
              <a:rPr lang="en-US" dirty="0"/>
              <a:t>And humor</a:t>
            </a:r>
          </a:p>
          <a:p>
            <a:r>
              <a:rPr lang="en-US" dirty="0"/>
              <a:t>I certainly never took anything apart</a:t>
            </a:r>
          </a:p>
          <a:p>
            <a:r>
              <a:rPr lang="en-US" dirty="0"/>
              <a:t>I knew nothing about computers</a:t>
            </a:r>
          </a:p>
          <a:p>
            <a:pPr lvl="1">
              <a:spcBef>
                <a:spcPts val="0"/>
              </a:spcBef>
            </a:pPr>
            <a:r>
              <a:rPr lang="en-US" dirty="0"/>
              <a:t>If I’d known more, I probably would have said “I’d be interested in anything….except computers”</a:t>
            </a:r>
          </a:p>
        </p:txBody>
      </p:sp>
    </p:spTree>
    <p:extLst>
      <p:ext uri="{BB962C8B-B14F-4D97-AF65-F5344CB8AC3E}">
        <p14:creationId xmlns:p14="http://schemas.microsoft.com/office/powerpoint/2010/main" val="132687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7242</TotalTime>
  <Words>1718</Words>
  <Application>Microsoft Office PowerPoint</Application>
  <PresentationFormat>On-screen Show (16:9)</PresentationFormat>
  <Paragraphs>230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Times New Roman</vt:lpstr>
      <vt:lpstr>Helvetica Neue</vt:lpstr>
      <vt:lpstr>Simple Light</vt:lpstr>
      <vt:lpstr>PowerPoint Presentation</vt:lpstr>
      <vt:lpstr>Critical Thinking, Culture, and Curiosity: Lessons learned in my life in networking </vt:lpstr>
      <vt:lpstr>Some things I’ll cover</vt:lpstr>
      <vt:lpstr>Some stories from my past</vt:lpstr>
      <vt:lpstr>“What do you want to be when you grow up?”</vt:lpstr>
      <vt:lpstr>“What do you want to be when you grow up?”</vt:lpstr>
      <vt:lpstr>“What do you want to be when you grow up?”</vt:lpstr>
      <vt:lpstr>Lesson</vt:lpstr>
      <vt:lpstr>School before college</vt:lpstr>
      <vt:lpstr>Frankly…</vt:lpstr>
      <vt:lpstr>Back to school…</vt:lpstr>
      <vt:lpstr>Then…my first computer class</vt:lpstr>
      <vt:lpstr>Then…my first computer class</vt:lpstr>
      <vt:lpstr>Lesson</vt:lpstr>
      <vt:lpstr>How I learned to program</vt:lpstr>
      <vt:lpstr>Why I agreed</vt:lpstr>
      <vt:lpstr>Continuing with my career path</vt:lpstr>
      <vt:lpstr>Now on to corporate culture…</vt:lpstr>
      <vt:lpstr>Culture in industry</vt:lpstr>
      <vt:lpstr>Culture in industry</vt:lpstr>
      <vt:lpstr>Buzzwords</vt:lpstr>
      <vt:lpstr>Cross-fertilization</vt:lpstr>
      <vt:lpstr>Cross-fertilization</vt:lpstr>
      <vt:lpstr>Ideas</vt:lpstr>
      <vt:lpstr>Mentoring</vt:lpstr>
      <vt:lpstr>Hints for problem-solving and communication</vt:lpstr>
      <vt:lpstr>Hints for problem-solving and communication</vt:lpstr>
      <vt:lpstr>Problem-solving</vt:lpstr>
      <vt:lpstr>Now some woman-y thoughts</vt:lpstr>
      <vt:lpstr>Why are there so few technical women?</vt:lpstr>
      <vt:lpstr>Some woman-y thoughts</vt:lpstr>
      <vt:lpstr>A recruitment letter I got</vt:lpstr>
      <vt:lpstr>A recruitment letter I got</vt:lpstr>
      <vt:lpstr>Visible things that make no actual difference</vt:lpstr>
      <vt:lpstr>How to feel like a group</vt:lpstr>
      <vt:lpstr>What is “diversity”</vt:lpstr>
      <vt:lpstr>Problems</vt:lpstr>
      <vt:lpstr>School vs Life</vt:lpstr>
      <vt:lpstr>Fostering and Practicing Critical Thinking</vt:lpstr>
      <vt:lpstr>At least in the world of networks…</vt:lpstr>
      <vt:lpstr>At least in the world of networks…</vt:lpstr>
      <vt:lpstr>How networking tends to be taught</vt:lpstr>
      <vt:lpstr>My philosophy on teaching (and books)</vt:lpstr>
      <vt:lpstr>But some people wonder…</vt:lpstr>
      <vt:lpstr>Standards…</vt:lpstr>
      <vt:lpstr>Things are so confusing</vt:lpstr>
      <vt:lpstr>Standards Bodies…</vt:lpstr>
      <vt:lpstr>What about “facts”?</vt:lpstr>
      <vt:lpstr>What about “facts”?</vt:lpstr>
      <vt:lpstr>What about “facts”?</vt:lpstr>
      <vt:lpstr>Think Critically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Perlman, Radia</dc:creator>
  <cp:lastModifiedBy>Perlman, Radia</cp:lastModifiedBy>
  <cp:revision>20</cp:revision>
  <dcterms:modified xsi:type="dcterms:W3CDTF">2019-04-19T17:59:21Z</dcterms:modified>
</cp:coreProperties>
</file>