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6" r:id="rId14"/>
    <p:sldId id="267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5EA3-E0FE-7015-8E65-F096D7766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5932F-D9C8-49BF-318F-4420BADDD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C000-5646-FEA5-735F-700C171D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71C-D905-4B53-9228-C7C395258770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BF3D-91C8-07D8-6A29-1971CCC5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E728E-7EF7-171C-6049-7F027708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E59D-A568-4460-A9D0-E0662D962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1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90D2-7F85-EF53-B489-5F4DA811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5E646-79E9-6FAB-53F2-B7EAFBC5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0C627-B05C-E2B6-6647-19469ADF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71C-D905-4B53-9228-C7C395258770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19A8B-994F-FDFB-46A3-05C7A9E6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37C0E-3F9A-A14B-3220-52E3961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E59D-A568-4460-A9D0-E0662D962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4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B2929-463B-D31F-DA90-6B18EB8D8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7AEC5-BE33-AFA2-7170-CAA7E9F54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097C-9C72-48CC-78D1-018F16E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71C-D905-4B53-9228-C7C395258770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5FE4-E696-AD68-8073-936B9CE5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40B8-60FD-F5C7-B080-72D0B4F4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E59D-A568-4460-A9D0-E0662D962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98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8A5E-8CDD-777C-437E-E8695183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3E1D-7360-7FD9-D14F-140B78DD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E481-FEE0-2DF2-B3A6-9E8B52DF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71C-D905-4B53-9228-C7C395258770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2031-DEB4-5D3A-F33F-85FCE222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4CE9-532D-B263-811E-A962C4E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E59D-A568-4460-A9D0-E0662D962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19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63C2-F8BF-401D-E533-AC47BD54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90232-BA5E-9AC7-DCEE-C9B89ABB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C8947-8658-5CDE-0677-65069886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71C-D905-4B53-9228-C7C395258770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BC4B-5E24-97D0-2A16-B17DB98B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F4D4-C45E-0AE5-1C00-1F105D8E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E59D-A568-4460-A9D0-E0662D962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47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BF6-D111-4F07-79E6-CC2B419D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795F6-DF4F-1344-94D6-13D7A7EC8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CDB6D-FB4D-E92B-F5B9-BF9A476C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F745C-C123-C244-D285-131D84C0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71C-D905-4B53-9228-C7C395258770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A644-9E09-5CC9-331A-9BE7874A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A5AD4-9B20-F498-8BEF-D64D5706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E59D-A568-4460-A9D0-E0662D962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00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5B4A-37D7-6EB7-5112-CB119638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0A8C7-1D19-2D68-9DF2-94C5DEEF4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31F82-F307-5258-F785-2821F67AF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B7F52-3B7D-CF74-6565-9E6F6D2E8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AA78F-BA84-5759-F0BB-E5CDE6DD0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A2D0-5F68-5509-2F19-07375AFC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71C-D905-4B53-9228-C7C395258770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84C5F-2B4E-E913-6A2D-5B344846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53931-2FFA-3EDD-65AE-AB2BD1F1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E59D-A568-4460-A9D0-E0662D962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7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0D35-7455-C069-FB63-0504B916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0B08D-D08A-4F3F-6FC5-384636F8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71C-D905-4B53-9228-C7C395258770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794F0-D1E2-0119-9D88-0CD2CFB2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0DD51-453F-0DC1-9169-DDC329E0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E59D-A568-4460-A9D0-E0662D962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42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1ADD6-9505-921B-D15F-D35F7334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71C-D905-4B53-9228-C7C395258770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34D0B-3617-42AF-58E6-69854EC2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7EF1C-6D62-D799-A7FC-0ADDE749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E59D-A568-4460-A9D0-E0662D962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20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A390-7E04-8F07-D4F7-DD4B9867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5945-E061-9807-96AC-CE449129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CC33D-F994-7443-FEF0-74D4FE2B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AA53D-DEAF-0226-900C-BA065806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71C-D905-4B53-9228-C7C395258770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B40F4-435D-BF76-D193-20AD1CF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77797-6857-8D88-06A1-1A87FA31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E59D-A568-4460-A9D0-E0662D962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2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15BA-283F-0ECD-AC41-AC42354F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2031D-748E-36EE-1FEE-5D7177145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26678-9397-97E2-5CDD-F711F5BAB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00737-30C7-8215-66B9-85F01553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71C-D905-4B53-9228-C7C395258770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DA702-C0BE-43A1-2A6A-FB9E6CF5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B426-9DD5-B015-BDBB-E3497EB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3E59D-A568-4460-A9D0-E0662D962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98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2B35C-183E-3C5F-F7F8-CE177DEB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00A8B-8558-7252-D5A8-C75F8444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DC98C-A8FE-04FF-3006-744571625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F71C-D905-4B53-9228-C7C395258770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5B418-4B79-2F12-D7F3-9EA27C4BA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B8ECB-141E-B2A1-AFB8-B92360CA4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E59D-A568-4460-A9D0-E0662D962A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2BB0-683C-CE7C-8FE7-35DCCFF4B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64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/>
              </a:rPr>
              <a:t>Data Analysis of Super Market 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  <a:cs typeface="Arial"/>
              </a:rPr>
              <a:t>Sales Order</a:t>
            </a:r>
            <a:r>
              <a:rPr lang="en-US" dirty="0">
                <a:cs typeface="Arial"/>
              </a:rPr>
              <a:t> 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330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A285-B7B6-3DC4-4413-75DA45E8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5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4840C55-BC74-1451-3C1B-AFEC10E4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lIns="91440" tIns="45720" rIns="91440" bIns="45720" anchor="t">
            <a:normAutofit lnSpcReduction="10000"/>
          </a:bodyPr>
          <a:lstStyle/>
          <a:p>
            <a:pPr indent="0"/>
            <a:r>
              <a:rPr lang="en-US" dirty="0">
                <a:latin typeface="+mj-lt"/>
              </a:rPr>
              <a:t>The management wants to open physical outlets in the cities that make more than a thousand shipments annually. Perform the task given below and figure out the whether the management will open a physical store in any city of California.</a:t>
            </a:r>
          </a:p>
          <a:p>
            <a:pPr indent="0"/>
            <a:endParaRPr lang="en-US" sz="1400" dirty="0">
              <a:latin typeface="+mj-lt"/>
            </a:endParaRPr>
          </a:p>
          <a:p>
            <a:pPr indent="0"/>
            <a:r>
              <a:rPr lang="en-US" dirty="0">
                <a:latin typeface="+mj-lt"/>
                <a:cs typeface="Arial"/>
              </a:rPr>
              <a:t>Identify the top five cities of California with the highest number of shipments. Display the cities, their postal codes, and the number of shipments. </a:t>
            </a:r>
            <a:endParaRPr lang="en-US" dirty="0">
              <a:latin typeface="+mj-lt"/>
            </a:endParaRPr>
          </a:p>
          <a:p>
            <a:pPr indent="0"/>
            <a:endParaRPr lang="en-US" sz="1400" dirty="0">
              <a:latin typeface="+mj-lt"/>
            </a:endParaRPr>
          </a:p>
          <a:p>
            <a:pPr indent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Note: The Expected Output is shown in the </a:t>
            </a:r>
          </a:p>
          <a:p>
            <a:pPr indent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upcoming slide.​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dirty="0">
              <a:latin typeface="Arial"/>
              <a:cs typeface="Arial"/>
            </a:endParaRPr>
          </a:p>
          <a:p>
            <a:pPr indent="0"/>
            <a:endParaRPr lang="en-US" dirty="0">
              <a:latin typeface="+mj-lt"/>
            </a:endParaRPr>
          </a:p>
          <a:p>
            <a:pPr indent="0"/>
            <a:endParaRPr lang="en-US" sz="14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98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6792-97D5-52D4-0CBB-5D6C3B89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</a:t>
            </a:r>
            <a:r>
              <a:rPr lang="en-AU" dirty="0" err="1"/>
              <a:t>ouput</a:t>
            </a:r>
            <a:r>
              <a:rPr lang="en-AU" dirty="0"/>
              <a:t> 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3EC2459D-3AD8-2C85-95E8-098715D59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968" y="1825625"/>
            <a:ext cx="8340064" cy="435133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7886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1228-85F5-FAA3-2595-2D3D67F1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979-CF07-3AA6-0CDB-B35F8A87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dirty="0">
                <a:latin typeface="+mj-lt"/>
                <a:cs typeface="Arial"/>
              </a:rPr>
              <a:t>Display the top 5 selling products (based on quantity of products) and their corresponding subcategories using bar charts.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IN" dirty="0">
                <a:latin typeface="+mj-lt"/>
                <a:cs typeface="Arial"/>
              </a:rPr>
              <a:t>Display the top 5 selling products (based on total sales) and their corresponding subcategories using bar charts.</a:t>
            </a:r>
          </a:p>
          <a:p>
            <a:pPr marL="342900" indent="-342900">
              <a:buAutoNum type="arabicPeriod"/>
            </a:pPr>
            <a:r>
              <a:rPr lang="en-IN" dirty="0">
                <a:latin typeface="+mj-lt"/>
                <a:cs typeface="Arial"/>
              </a:rPr>
              <a:t>Write down and compare the product sub-categories identified in 6.1 and 6.2 Are there any common subcategories?</a:t>
            </a:r>
            <a:endParaRPr lang="en-IN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867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522B-6240-5851-AA92-8ECA5FD9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for the part 1 of the question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8CFDDED-B651-C065-5BD0-B1BC1EC10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581" y="1825625"/>
            <a:ext cx="8186838" cy="435133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24415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5693-03CC-D0A6-47C9-C2272E7B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for the part 2 of the question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32D1B7-4424-3E02-045E-0DB89835B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104" y="1825625"/>
            <a:ext cx="8293791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894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BA2C-76CF-AF81-5CBA-8322FDC0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3F9A-FD7E-DCDE-5703-F1A3A968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>
            <a:normAutofit fontScale="85000" lnSpcReduction="20000"/>
          </a:bodyPr>
          <a:lstStyle/>
          <a:p>
            <a:pPr indent="0"/>
            <a:r>
              <a:rPr lang="en-IN" dirty="0">
                <a:cs typeface="Arial"/>
              </a:rPr>
              <a:t>Display the top 5 products (based on total sales) from each subcategory (identified in 6.2) along with the names of the products, their quantities sold, and the sales amounts: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Binders &amp; Binders Accessories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Chairs &amp; </a:t>
            </a:r>
            <a:r>
              <a:rPr lang="en-IN" dirty="0" err="1"/>
              <a:t>Chairmats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Office Machines</a:t>
            </a:r>
          </a:p>
          <a:p>
            <a:pPr indent="0"/>
            <a:endParaRPr lang="en-IN" dirty="0"/>
          </a:p>
          <a:p>
            <a:pPr indent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Note: </a:t>
            </a:r>
            <a:r>
              <a:rPr lang="en-US" dirty="0">
                <a:latin typeface="Arial"/>
                <a:cs typeface="Arial"/>
              </a:rPr>
              <a:t>The p</a:t>
            </a:r>
            <a:r>
              <a:rPr lang="en-IN" dirty="0" err="1">
                <a:latin typeface="Arial"/>
                <a:cs typeface="Arial"/>
              </a:rPr>
              <a:t>roducts</a:t>
            </a:r>
            <a:r>
              <a:rPr lang="en-IN" dirty="0">
                <a:cs typeface="Arial"/>
              </a:rPr>
              <a:t> in each subcategory need to be </a:t>
            </a:r>
            <a:r>
              <a:rPr lang="en-IN" dirty="0"/>
              <a:t>displayed in descending order of sales.</a:t>
            </a:r>
          </a:p>
          <a:p>
            <a:pPr indent="0">
              <a:buNone/>
            </a:pPr>
            <a:endParaRPr lang="en-IN" dirty="0"/>
          </a:p>
          <a:p>
            <a:pPr marL="514350" lvl="1" indent="-285750"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HINT : </a:t>
            </a:r>
            <a:r>
              <a:rPr lang="en-IN" dirty="0"/>
              <a:t>Create a calculated field named “</a:t>
            </a:r>
            <a:r>
              <a:rPr lang="en-IN" dirty="0" err="1"/>
              <a:t>Sales_Rank</a:t>
            </a:r>
            <a:r>
              <a:rPr lang="en-IN" dirty="0"/>
              <a:t>”. Following is the formula of the calculated field:    </a:t>
            </a:r>
            <a:r>
              <a:rPr lang="en-IN" dirty="0" err="1"/>
              <a:t>Sales_Rank</a:t>
            </a:r>
            <a:r>
              <a:rPr lang="en-IN" dirty="0"/>
              <a:t> = Rank(Sum([Sales]))</a:t>
            </a:r>
          </a:p>
          <a:p>
            <a:pPr marL="228600" lvl="1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NOTE : The Expected Output is shown in the upcoming slide.​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71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B254-90C9-EEE6-D3D7-A03C057A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87D28E9-BD9B-13D8-942A-1D05E1B5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266" y="2093104"/>
            <a:ext cx="7703387" cy="404653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304976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0B3B-409F-0A54-C93E-118F5256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D9EF-47A7-D004-0595-ECFA0CFF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a typeface="+mn-lt"/>
                <a:cs typeface="+mn-lt"/>
              </a:rPr>
              <a:t>For the three subcategories mentioned in Task 7, determine the top 5 highest selling products (based on total sales) for two particular states, California and Illinois.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For the two states, determine whether at least 3 out of the top 5 highest selling products from each subcategory are same or not.</a:t>
            </a:r>
            <a:endParaRPr lang="en-IN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898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331E-8B97-3307-49CD-1F97CBB8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Note: </a:t>
            </a:r>
            <a:r>
              <a:rPr lang="en-US" dirty="0">
                <a:latin typeface="Arial"/>
                <a:cs typeface="Arial"/>
              </a:rPr>
              <a:t>The output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of </a:t>
            </a:r>
            <a:r>
              <a:rPr lang="en-US" dirty="0">
                <a:latin typeface="Arial"/>
                <a:cs typeface="Arial"/>
              </a:rPr>
              <a:t>each task should be created and saved in a separate Tableau Workbook.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All the charts need to have appropriate</a:t>
            </a:r>
            <a:r>
              <a:rPr lang="en-US" b="0" i="0" u="none" strike="noStrike" dirty="0">
                <a:solidFill>
                  <a:srgbClr val="1A9988"/>
                </a:solidFill>
                <a:effectLst/>
                <a:latin typeface="Arial"/>
                <a:cs typeface="Arial"/>
              </a:rPr>
              <a:t>​</a:t>
            </a:r>
            <a:r>
              <a:rPr lang="en-US" b="0" i="0" dirty="0">
                <a:solidFill>
                  <a:srgbClr val="1A9988"/>
                </a:solidFill>
                <a:effectLst/>
                <a:latin typeface="Arial"/>
                <a:cs typeface="Arial"/>
              </a:rPr>
              <a:t>​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chart titles.</a:t>
            </a:r>
            <a:r>
              <a:rPr lang="en-US" b="0" i="0" u="none" strike="noStrike" dirty="0">
                <a:solidFill>
                  <a:srgbClr val="1A9988"/>
                </a:solidFill>
                <a:effectLst/>
                <a:latin typeface="Arial"/>
                <a:cs typeface="Arial"/>
              </a:rPr>
              <a:t>​</a:t>
            </a:r>
            <a:endParaRPr lang="en-US" dirty="0"/>
          </a:p>
          <a:p>
            <a:pPr algn="just"/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680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5386-659C-5332-A41E-C6025D50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331E-8B97-3307-49CD-1F97CBB8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Fields/Columns</a:t>
            </a: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Description</a:t>
            </a: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Product Category</a:t>
            </a:r>
            <a:r>
              <a:rPr lang="en-AU" sz="1800" dirty="0">
                <a:latin typeface="Arial" panose="020B0604020202020204" pitchFamily="34" charset="0"/>
              </a:rPr>
              <a:t> :</a:t>
            </a: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Product category (Furniture, Office Supplies and Technologies)</a:t>
            </a: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Generated  sales amount</a:t>
            </a: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Latitude</a:t>
            </a:r>
            <a:r>
              <a:rPr lang="en-AU" sz="1800" dirty="0">
                <a:latin typeface="Arial" panose="020B0604020202020204" pitchFamily="34" charset="0"/>
              </a:rPr>
              <a:t>:</a:t>
            </a: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Latitude of location (in Tableau)</a:t>
            </a: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 err="1">
                <a:solidFill>
                  <a:srgbClr val="1A1A1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Longitude:</a:t>
            </a:r>
            <a:r>
              <a:rPr lang="en-IN" sz="1800" b="0" i="0" u="none" strike="noStrike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Longitude</a:t>
            </a: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of location (in Tableau)</a:t>
            </a: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 err="1">
                <a:solidFill>
                  <a:srgbClr val="1A1A1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Country:</a:t>
            </a:r>
            <a:r>
              <a:rPr lang="en-IN" sz="1800" b="0" i="0" u="none" strike="noStrike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of the country</a:t>
            </a: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Region:Name</a:t>
            </a: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of the region</a:t>
            </a: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Product Sub-Category :Product subcategory (Home Office, Consumer, etc.)</a:t>
            </a: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City:</a:t>
            </a:r>
            <a:r>
              <a:rPr lang="en-AU" sz="1800" dirty="0"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Name of the city</a:t>
            </a: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pPr fontAlgn="t">
              <a:spcBef>
                <a:spcPts val="0"/>
              </a:spcBef>
            </a:pP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   Postal </a:t>
            </a:r>
            <a:r>
              <a:rPr lang="en-IN" sz="1800" b="0" i="0" u="none" strike="noStrike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Code:Postal</a:t>
            </a: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code of the location</a:t>
            </a: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pPr fontAlgn="t">
              <a:spcBef>
                <a:spcPts val="0"/>
              </a:spcBef>
            </a:pP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   State or Province</a:t>
            </a:r>
            <a:r>
              <a:rPr lang="en-AU" sz="1800" dirty="0">
                <a:latin typeface="Arial" panose="020B0604020202020204" pitchFamily="34" charset="0"/>
              </a:rPr>
              <a:t>:</a:t>
            </a: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Name of the state</a:t>
            </a: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Ship </a:t>
            </a:r>
            <a:r>
              <a:rPr lang="en-IN" sz="1800" i="0" u="none" strike="noStrike" dirty="0" err="1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Date:Date</a:t>
            </a:r>
            <a:r>
              <a:rPr lang="en-IN" sz="180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 of shipment</a:t>
            </a:r>
            <a:endParaRPr lang="en-AU" sz="180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Quantity Ordered</a:t>
            </a:r>
            <a:r>
              <a:rPr lang="en-AU" sz="1800" dirty="0">
                <a:latin typeface="Arial" panose="020B0604020202020204" pitchFamily="34" charset="0"/>
              </a:rPr>
              <a:t>:</a:t>
            </a: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units ordered</a:t>
            </a: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Product Name</a:t>
            </a:r>
            <a:r>
              <a:rPr lang="en-AU" sz="1800" dirty="0">
                <a:latin typeface="Arial" panose="020B0604020202020204" pitchFamily="34" charset="0"/>
              </a:rPr>
              <a:t>:</a:t>
            </a:r>
            <a:r>
              <a:rPr lang="en-IN" sz="1800" b="0" i="0" u="none" strike="noStrike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Name of the product</a:t>
            </a:r>
            <a:endParaRPr lang="en-AU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44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5386-659C-5332-A41E-C6025D50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331E-8B97-3307-49CD-1F97CBB8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Display the sum of sales generated for each region using a bar chart.</a:t>
            </a:r>
          </a:p>
          <a:p>
            <a:endParaRPr lang="en-IN" dirty="0"/>
          </a:p>
          <a:p>
            <a:r>
              <a:rPr lang="en-AU" dirty="0"/>
              <a:t>Expected output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394A5BF-87B4-0F32-46EC-CD5BF7D2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97" y="3429000"/>
            <a:ext cx="5557095" cy="296208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4976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5386-659C-5332-A41E-C6025D50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331E-8B97-3307-49CD-1F97CBB8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/>
          <a:lstStyle/>
          <a:p>
            <a:pPr marL="400050" indent="-400050">
              <a:buFont typeface="+mj-lt"/>
              <a:buAutoNum type="alphaLcPeriod"/>
            </a:pPr>
            <a:r>
              <a:rPr lang="en-US" sz="2800" dirty="0">
                <a:latin typeface="+mj-lt"/>
                <a:cs typeface="Arial"/>
              </a:rPr>
              <a:t>Display </a:t>
            </a:r>
            <a:r>
              <a:rPr lang="en-US" dirty="0">
                <a:latin typeface="+mj-lt"/>
                <a:cs typeface="Arial"/>
              </a:rPr>
              <a:t>region-wise and</a:t>
            </a:r>
            <a:r>
              <a:rPr lang="en-US" sz="2800" dirty="0">
                <a:latin typeface="+mj-lt"/>
                <a:cs typeface="Arial"/>
              </a:rPr>
              <a:t> </a:t>
            </a:r>
            <a:r>
              <a:rPr lang="en-US" dirty="0">
                <a:latin typeface="+mj-lt"/>
                <a:cs typeface="Arial"/>
              </a:rPr>
              <a:t>state-wise</a:t>
            </a:r>
            <a:r>
              <a:rPr lang="en-US" sz="2800" dirty="0">
                <a:latin typeface="+mj-lt"/>
                <a:cs typeface="Arial"/>
              </a:rPr>
              <a:t> total sales using dot density chart.</a:t>
            </a:r>
          </a:p>
          <a:p>
            <a:pPr marL="400050" indent="-400050">
              <a:buFont typeface="+mj-lt"/>
              <a:buAutoNum type="alphaLcPeriod"/>
            </a:pPr>
            <a:r>
              <a:rPr lang="en-US" dirty="0">
                <a:latin typeface="+mj-lt"/>
                <a:cs typeface="Arial"/>
              </a:rPr>
              <a:t>Identify the states with the highest sales from East and West regions.</a:t>
            </a:r>
          </a:p>
          <a:p>
            <a:r>
              <a:rPr lang="en-AU" sz="1400" dirty="0"/>
              <a:t>Hint </a:t>
            </a:r>
            <a:r>
              <a:rPr lang="en-IN" sz="1400" dirty="0"/>
              <a:t>Create a hierarchy named Geography with the following fields:</a:t>
            </a:r>
            <a:r>
              <a:rPr lang="en-US" sz="1400" dirty="0"/>
              <a:t> </a:t>
            </a:r>
            <a:r>
              <a:rPr lang="en-IN" sz="1400" dirty="0" err="1"/>
              <a:t>Country,State</a:t>
            </a:r>
            <a:r>
              <a:rPr lang="en-IN" sz="1400" dirty="0"/>
              <a:t> or Province and City (Expected output shown below) </a:t>
            </a:r>
          </a:p>
          <a:p>
            <a:endParaRPr lang="en-AU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402B3A9-0F1C-39BF-CB43-A1096D52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6652"/>
            <a:ext cx="6214188" cy="320009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95174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BC24-CE2F-2E27-4F3A-1C783915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62A6-4EDF-61F8-7DF2-CFCADE56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cs typeface="Arial"/>
              </a:rPr>
              <a:t>Display product category-wise total sales amount for the following states: California, Illinois, New York, Texas and Florida </a:t>
            </a:r>
          </a:p>
          <a:p>
            <a:pPr indent="0"/>
            <a:r>
              <a:rPr lang="en-IN" sz="1200" dirty="0">
                <a:cs typeface="Arial"/>
              </a:rPr>
              <a:t>Note : Identify and write down the state name, along with the sales amount, that generated the highest sales amount.</a:t>
            </a:r>
            <a:endParaRPr lang="en-IN" sz="1200" dirty="0"/>
          </a:p>
          <a:p>
            <a:pPr indent="0"/>
            <a:endParaRPr lang="en-IN" sz="1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F5A29061-936C-A115-1A6E-E16053D5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06" y="3225593"/>
            <a:ext cx="6523054" cy="335248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76304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93DF-8BF4-88DA-EE88-596E521B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E574-AD4F-851A-2017-F9AFD86E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/>
            <a:r>
              <a:rPr lang="en-IN" sz="2800" dirty="0">
                <a:latin typeface="+mj-lt"/>
                <a:cs typeface="Arial"/>
              </a:rPr>
              <a:t>The management believes that a few cities in each of the following states contribute to the major share of revenue:</a:t>
            </a:r>
          </a:p>
          <a:p>
            <a:pPr marL="114300" indent="-285750">
              <a:buFont typeface="Wingdings" panose="05000000000000000000" pitchFamily="2" charset="2"/>
              <a:buChar char="§"/>
            </a:pPr>
            <a:r>
              <a:rPr lang="en-IN" dirty="0"/>
              <a:t>California</a:t>
            </a:r>
          </a:p>
          <a:p>
            <a:pPr marL="114300" indent="-285750">
              <a:buFont typeface="Wingdings" panose="05000000000000000000" pitchFamily="2" charset="2"/>
              <a:buChar char="§"/>
            </a:pPr>
            <a:r>
              <a:rPr lang="en-IN" dirty="0"/>
              <a:t>Illinois</a:t>
            </a:r>
          </a:p>
          <a:p>
            <a:pPr marL="114300" indent="-285750">
              <a:buFont typeface="Wingdings" panose="05000000000000000000" pitchFamily="2" charset="2"/>
              <a:buChar char="§"/>
            </a:pPr>
            <a:r>
              <a:rPr lang="en-IN" dirty="0"/>
              <a:t>New York</a:t>
            </a:r>
          </a:p>
          <a:p>
            <a:pPr marL="114300" indent="-285750">
              <a:buFont typeface="Wingdings" panose="05000000000000000000" pitchFamily="2" charset="2"/>
              <a:buChar char="§"/>
            </a:pPr>
            <a:r>
              <a:rPr lang="en-IN" dirty="0"/>
              <a:t>Texas</a:t>
            </a:r>
          </a:p>
          <a:p>
            <a:pPr marL="114300" indent="-285750">
              <a:buFont typeface="Wingdings" panose="05000000000000000000" pitchFamily="2" charset="2"/>
              <a:buChar char="§"/>
            </a:pPr>
            <a:r>
              <a:rPr lang="en-IN" dirty="0"/>
              <a:t>Florida </a:t>
            </a:r>
            <a:endParaRPr lang="en-IN" dirty="0">
              <a:latin typeface="+mj-lt"/>
              <a:cs typeface="Arial"/>
            </a:endParaRPr>
          </a:p>
          <a:p>
            <a:pPr indent="0"/>
            <a:r>
              <a:rPr lang="en-IN" dirty="0">
                <a:latin typeface="+mj-lt"/>
                <a:cs typeface="Arial"/>
              </a:rPr>
              <a:t>1. Validate the hypothesis based on the five states </a:t>
            </a:r>
            <a:endParaRPr lang="en-IN" dirty="0">
              <a:latin typeface="+mj-lt"/>
            </a:endParaRPr>
          </a:p>
          <a:p>
            <a:pPr indent="0"/>
            <a:r>
              <a:rPr lang="en-IN" dirty="0">
                <a:latin typeface="+mj-lt"/>
                <a:cs typeface="Arial"/>
              </a:rPr>
              <a:t>provided in the previous slide.</a:t>
            </a:r>
            <a:endParaRPr lang="en-IN" dirty="0"/>
          </a:p>
          <a:p>
            <a:pPr marL="400050" indent="-400050">
              <a:buFont typeface="+mj-lt"/>
              <a:buAutoNum type="romanLcPeriod"/>
            </a:pPr>
            <a:endParaRPr lang="en-IN" sz="2800" dirty="0">
              <a:latin typeface="+mj-lt"/>
              <a:cs typeface="Arial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329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C9AD-228A-9030-3EB3-05EA0157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output for the sales sum in cities of CA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C8349077-EDEF-2C68-C941-2DA08A560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033" y="1825625"/>
            <a:ext cx="8323933" cy="435133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819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6ACA-7CCA-113A-A6B2-CEAA022F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o/p for the sum of sales in various cities in the state of New York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E391DB3-455C-1C81-A74D-C6ADD85C9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455" y="1825625"/>
            <a:ext cx="8479089" cy="435133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64299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679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Data Analysis of Super Market Sales Order  </vt:lpstr>
      <vt:lpstr>PowerPoint Presentation</vt:lpstr>
      <vt:lpstr>Data Dictionary</vt:lpstr>
      <vt:lpstr>Problem statement 1 </vt:lpstr>
      <vt:lpstr>Problem Statement 2</vt:lpstr>
      <vt:lpstr>Problem Statement 3 </vt:lpstr>
      <vt:lpstr>Problem Statement 4 </vt:lpstr>
      <vt:lpstr>Expected output for the sales sum in cities of CA</vt:lpstr>
      <vt:lpstr>Expected o/p for the sum of sales in various cities in the state of New York</vt:lpstr>
      <vt:lpstr>Problem Statement 5</vt:lpstr>
      <vt:lpstr>Expected ouput </vt:lpstr>
      <vt:lpstr>Problem Statement 6</vt:lpstr>
      <vt:lpstr>Expected output for the part 1 of the question</vt:lpstr>
      <vt:lpstr>Expected output for the part 2 of the question </vt:lpstr>
      <vt:lpstr>Problem Statement 7 </vt:lpstr>
      <vt:lpstr>Expected output </vt:lpstr>
      <vt:lpstr>Problem Statement 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 Super Market Sales Order  </dc:title>
  <dc:creator>Vinod Raju</dc:creator>
  <cp:lastModifiedBy>Marcus Ikeda</cp:lastModifiedBy>
  <cp:revision>10</cp:revision>
  <dcterms:created xsi:type="dcterms:W3CDTF">2023-06-05T03:18:45Z</dcterms:created>
  <dcterms:modified xsi:type="dcterms:W3CDTF">2023-06-06T06:00:46Z</dcterms:modified>
</cp:coreProperties>
</file>