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667" r:id="rId25"/>
    <p:sldId id="280" r:id="rId26"/>
    <p:sldId id="6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147EB-7FF5-424C-86D3-834149ADB410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DE5CD-D23F-4F89-9639-1D0A91A1C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96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DE5CD-D23F-4F89-9639-1D0A91A1C3C7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00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DB8B-BCDE-9568-2822-C2A488E3A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2B5E9-2F7F-BBBC-F910-42BEA1C3F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804F-B2F9-A52D-A3F1-CE915F6D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DFE4-1F5B-48ED-B951-A28DD619111D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4E9D9-ADCC-BC60-8DB3-DD0EAD78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5C160-C95D-6477-A006-1F4DA4C9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C36-BE7B-4C5C-8810-ACC956ECD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6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6B40-D79D-2CC2-BDE5-5B085DFC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445D0-179F-9ED7-8729-B4E7FB135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F85C-D856-11E5-3F1C-F40A0A7B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DFE4-1F5B-48ED-B951-A28DD619111D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FD51-22BF-FDAA-B7DD-330F332C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319B9-C69C-A168-AA4C-142CB067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C36-BE7B-4C5C-8810-ACC956ECD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48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3BB3D-0515-43EC-8A94-AD95DAFD2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3180F-0FB8-5C59-2427-A56B581D7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A43A0-58A8-3D0D-1417-5849FF0A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DFE4-1F5B-48ED-B951-A28DD619111D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1A462-D777-B197-5A7D-7C070F20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497F-A44F-3AC9-BC37-6A1AE209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C36-BE7B-4C5C-8810-ACC956ECD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28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 userDrawn="1">
  <p:cSld name="Title and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080000" y="4994043"/>
            <a:ext cx="10032000" cy="10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None/>
              <a:defRPr sz="2667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None/>
              <a:defRPr sz="2267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None/>
              <a:defRPr sz="2267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None/>
              <a:defRPr sz="2267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None/>
              <a:defRPr sz="2267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None/>
              <a:defRPr sz="2267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None/>
              <a:defRPr sz="2267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None/>
              <a:defRPr sz="2267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None/>
              <a:defRPr sz="2267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79500" y="491067"/>
            <a:ext cx="10033000" cy="434975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9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FD51-0987-E3C5-90F0-17F96BC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9487-3B63-5CB8-0ED8-484A1DEC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0FAE-C60B-C1AD-13BB-4145AB10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DFE4-1F5B-48ED-B951-A28DD619111D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8212C-4A99-C3E3-217D-4E9A8582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8EF31-4465-592D-E423-FF9D26E2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C36-BE7B-4C5C-8810-ACC956ECD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97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ECF-D8E2-9D90-46B1-17B91330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A439D-8E7B-286E-7141-C866B25D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EED6-B6A7-5E75-B3F8-9349A3E0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DFE4-1F5B-48ED-B951-A28DD619111D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8CC7-022F-330F-E871-0AEABFA0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2FCDA-4ED4-BDA8-03F9-F17C4620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C36-BE7B-4C5C-8810-ACC956ECD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04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6EB9-B3A2-841B-F9B8-2E31697B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154C-474D-0C36-3679-31B8F9103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0CB06-84E7-69C1-AE5F-50022FB5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A4E40-F2DD-C6EC-5FB2-B0C6C00A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DFE4-1F5B-48ED-B951-A28DD619111D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BA1D2-9E8D-A398-4815-04B65B2B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A3E5B-A5BA-5D7B-4857-3C332826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C36-BE7B-4C5C-8810-ACC956ECD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02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0599-ED69-AD92-58E4-61D6B58E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55AC1-CC7B-EC98-4553-781EB627F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E2B0-1613-4BE4-5AE0-8AD4D72B6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37E1D-73E7-7542-DCD7-43363C177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DFF18-BBE9-F540-92DE-C906E5F48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0987C-A09B-CE92-DF62-44DCF4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DFE4-1F5B-48ED-B951-A28DD619111D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1BD82-7BF3-EFE5-1C85-CE54FB8B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36969-2290-1C4D-7271-BDEE7591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C36-BE7B-4C5C-8810-ACC956ECD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19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A4EF-F45C-CC3C-79F8-0C92F538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B9B4B-6E42-3436-C3F2-720B6199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DFE4-1F5B-48ED-B951-A28DD619111D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0377E-EB6B-3BF9-608B-A8388D17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3DEFC-B507-6BF8-9163-EAF9A24B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C36-BE7B-4C5C-8810-ACC956ECD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1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6581D-4911-D000-FBB9-2B030777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DFE4-1F5B-48ED-B951-A28DD619111D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315F6-E76F-36E9-EDD9-71BF9C0E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7118B-B52B-EF59-25BD-95FCE984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C36-BE7B-4C5C-8810-ACC956ECD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29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15DC-9A5C-C5AF-A85B-942CCFF7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0513-6B3C-6017-CDE5-BE7E925A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5AC7D-9586-EFDE-F6BA-CCDDC4BA6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18786-A154-0086-C6AD-63EBE6AA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DFE4-1F5B-48ED-B951-A28DD619111D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6E68-8A23-4A1D-5C39-2E242CE4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0631C-AA14-7068-DA29-6ED8546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C36-BE7B-4C5C-8810-ACC956ECD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81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1083-0295-8B54-F973-3E9B7968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7EA9A-BF29-D1EC-1937-EB8A96428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30A75-657E-33C0-209A-B908E4FE5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952AE-9FF2-9730-1BF9-6C301E1D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DFE4-1F5B-48ED-B951-A28DD619111D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20831-200D-96F6-50F3-7E2EB4BB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398ED-EC89-3CEB-35D4-D919A66F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AC36-BE7B-4C5C-8810-ACC956ECD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9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065E8-2A7B-1A4F-3476-141F33B6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3EB60-A013-235D-4BE5-01C0E89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A1A0-6513-4B66-8C39-6A44922D4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7DFE4-1F5B-48ED-B951-A28DD619111D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1EE7-A471-7675-6375-FCC79270D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F8E8-6848-7983-7DFD-9A270FDE8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BAC36-BE7B-4C5C-8810-ACC956ECD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87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6490-4885-EF2E-4C3B-2DA2A726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01C4-3975-37EE-2949-05803C36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IN" dirty="0">
                <a:latin typeface="+mj-lt"/>
                <a:cs typeface="Arial"/>
              </a:rPr>
              <a:t>Display the profit distribution across all segments using boxplots.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>
                <a:latin typeface="+mj-lt"/>
                <a:cs typeface="Arial"/>
              </a:rPr>
              <a:t>Identify outliers (if any) in each segment. </a:t>
            </a: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lphaLcPeriod"/>
            </a:pPr>
            <a:r>
              <a:rPr lang="en-IN" dirty="0">
                <a:latin typeface="+mj-lt"/>
                <a:cs typeface="Arial"/>
              </a:rPr>
              <a:t>Would you consider the product being sold at a loss as outliers even if the data points are inside the whiskers?</a:t>
            </a:r>
          </a:p>
          <a:p>
            <a:pPr marL="342900" indent="-342900">
              <a:buAutoNum type="alphaLcPeriod"/>
            </a:pPr>
            <a:endParaRPr lang="en-IN" dirty="0">
              <a:latin typeface="+mj-lt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960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1212-086E-EA9F-ABE1-B752F441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of part (a)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F87B6A-5E1E-49D6-B396-6B9872FB6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600" y="1825625"/>
            <a:ext cx="8338800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409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4FA1-7DFB-3FC0-2AAC-B9789DF7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of part (b)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D86522-E603-4913-9D2C-E9EC0D818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657" y="1825625"/>
            <a:ext cx="8344686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782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0E19-5B14-B88A-B629-AB438362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BC6E-EE23-0ED9-1BA2-9D9D6B3D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342900">
              <a:buFont typeface="+mj-lt"/>
              <a:buAutoNum type="alphaLcPeriod"/>
            </a:pPr>
            <a:r>
              <a:rPr lang="en-IN" dirty="0">
                <a:cs typeface="Arial"/>
              </a:rPr>
              <a:t>Display the state-wise profit using a choropleth map chart.</a:t>
            </a:r>
          </a:p>
          <a:p>
            <a:pPr marL="171450" indent="-342900">
              <a:buFont typeface="+mj-lt"/>
              <a:buAutoNum type="alphaLcPeriod"/>
            </a:pPr>
            <a:r>
              <a:rPr lang="en-IN" dirty="0">
                <a:cs typeface="Arial"/>
              </a:rPr>
              <a:t>Identify the state with the highest profit.</a:t>
            </a:r>
          </a:p>
          <a:p>
            <a:pPr marL="171450" indent="-342900">
              <a:buAutoNum type="alphaLcPeriod"/>
            </a:pPr>
            <a:endParaRPr lang="en-IN" dirty="0">
              <a:cs typeface="Arial"/>
            </a:endParaRPr>
          </a:p>
          <a:p>
            <a:pPr indent="0">
              <a:buNone/>
            </a:pPr>
            <a:r>
              <a:rPr lang="en-IN" dirty="0">
                <a:cs typeface="Arial"/>
              </a:rPr>
              <a:t>Note: The Expected Output is provided in the upcoming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268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B331-8C51-0988-6F59-6BB0F46E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29A880-FC49-4127-9663-F397BBB77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751" y="1825625"/>
            <a:ext cx="8348497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742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76D-A35D-0CA8-FA36-B60C95A0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727A-5EB4-3A9D-2CA2-0AEBCD31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IN" sz="2800" dirty="0">
                <a:latin typeface="+mn-lt"/>
                <a:cs typeface="Arial"/>
              </a:rPr>
              <a:t>Display </a:t>
            </a:r>
            <a:r>
              <a:rPr lang="en-IN" dirty="0">
                <a:cs typeface="Arial"/>
              </a:rPr>
              <a:t>subcategory-wise</a:t>
            </a:r>
            <a:r>
              <a:rPr lang="en-IN" sz="2800" dirty="0">
                <a:latin typeface="+mn-lt"/>
                <a:cs typeface="Arial"/>
              </a:rPr>
              <a:t> total </a:t>
            </a:r>
            <a:r>
              <a:rPr lang="en-IN" dirty="0">
                <a:cs typeface="Arial"/>
              </a:rPr>
              <a:t>profit </a:t>
            </a:r>
            <a:r>
              <a:rPr lang="en-IN" sz="2800" dirty="0">
                <a:latin typeface="+mn-lt"/>
                <a:cs typeface="Arial"/>
              </a:rPr>
              <a:t>amount </a:t>
            </a:r>
            <a:r>
              <a:rPr lang="en-IN" dirty="0">
                <a:cs typeface="Arial"/>
              </a:rPr>
              <a:t>and </a:t>
            </a:r>
            <a:r>
              <a:rPr lang="en-IN" sz="2800" dirty="0">
                <a:latin typeface="+mn-lt"/>
                <a:cs typeface="Arial"/>
              </a:rPr>
              <a:t>city name in the state of California for the Consumer segment using </a:t>
            </a:r>
            <a:r>
              <a:rPr lang="en-IN" dirty="0">
                <a:cs typeface="Arial"/>
              </a:rPr>
              <a:t>a bar</a:t>
            </a:r>
            <a:r>
              <a:rPr lang="en-IN" sz="2800" dirty="0">
                <a:latin typeface="+mn-lt"/>
                <a:cs typeface="Arial"/>
              </a:rPr>
              <a:t> code plot.</a:t>
            </a:r>
            <a:r>
              <a:rPr lang="en-IN" dirty="0">
                <a:cs typeface="Arial"/>
              </a:rPr>
              <a:t> </a:t>
            </a:r>
            <a:endParaRPr lang="en-IN" sz="2800" dirty="0">
              <a:latin typeface="+mn-lt"/>
            </a:endParaRPr>
          </a:p>
          <a:p>
            <a:pPr marL="342900" indent="-342900">
              <a:buFont typeface="+mj-lt"/>
              <a:buAutoNum type="alphaLcPeriod"/>
            </a:pPr>
            <a:r>
              <a:rPr lang="en-IN" sz="2800" dirty="0">
                <a:latin typeface="+mn-lt"/>
                <a:cs typeface="Arial"/>
              </a:rPr>
              <a:t>Identify and write down the top three </a:t>
            </a:r>
            <a:r>
              <a:rPr lang="en-IN" dirty="0">
                <a:cs typeface="Arial"/>
              </a:rPr>
              <a:t>subcategories</a:t>
            </a:r>
            <a:r>
              <a:rPr lang="en-IN" sz="2800" dirty="0">
                <a:latin typeface="+mn-lt"/>
                <a:cs typeface="Arial"/>
              </a:rPr>
              <a:t> with </a:t>
            </a:r>
            <a:r>
              <a:rPr lang="en-IN" dirty="0">
                <a:cs typeface="Arial"/>
              </a:rPr>
              <a:t>the highest</a:t>
            </a:r>
            <a:r>
              <a:rPr lang="en-IN" sz="2800" dirty="0">
                <a:latin typeface="+mn-lt"/>
                <a:cs typeface="Arial"/>
              </a:rPr>
              <a:t> profit distribution.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>
                <a:cs typeface="Arial"/>
              </a:rPr>
              <a:t>Identify and write down the top three cities generating the highest profit.</a:t>
            </a:r>
            <a:endParaRPr lang="en-IN" sz="2800" dirty="0">
              <a:latin typeface="+mn-lt"/>
              <a:cs typeface="Arial"/>
            </a:endParaRPr>
          </a:p>
          <a:p>
            <a:pPr marL="342900" indent="-342900">
              <a:buAutoNum type="alphaLcPeriod"/>
            </a:pPr>
            <a:endParaRPr lang="en-IN" dirty="0"/>
          </a:p>
          <a:p>
            <a:pPr indent="0">
              <a:buNone/>
            </a:pPr>
            <a:r>
              <a:rPr lang="en-IN" dirty="0">
                <a:cs typeface="Arial"/>
              </a:rPr>
              <a:t>Note: The Expected Output is provided in the upcoming slide.</a:t>
            </a:r>
            <a:endParaRPr lang="en-IN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3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BB50-3C7D-8368-BCCD-3B4585A2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for problem 8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5588E-224E-4418-80BB-0BAEA9D1C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819" y="1825625"/>
            <a:ext cx="8320361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595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7E6F-5F25-F5BF-B03E-3750A0F5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ED31-F96F-7797-548A-6AD3DC2A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eriod"/>
            </a:pPr>
            <a:r>
              <a:rPr lang="en-IN" dirty="0">
                <a:cs typeface="Arial"/>
              </a:rPr>
              <a:t>Display subcategory-wise profit for the Consumer segment using a divergence chart. Identify and write down the subcategories that are making losses.</a:t>
            </a:r>
          </a:p>
          <a:p>
            <a:pPr marL="342900" indent="-342900">
              <a:buFont typeface="+mj-lt"/>
              <a:buAutoNum type="alphaLcPeriod"/>
            </a:pPr>
            <a:r>
              <a:rPr lang="en-IN" dirty="0">
                <a:cs typeface="Arial"/>
              </a:rPr>
              <a:t>Display the names of the top 5 products from the above subcategories that are contributing towards the loss using a bar chart.</a:t>
            </a:r>
          </a:p>
          <a:p>
            <a:pPr indent="0">
              <a:buNone/>
            </a:pPr>
            <a:r>
              <a:rPr lang="en-IN" dirty="0">
                <a:cs typeface="Arial"/>
              </a:rPr>
              <a:t>Note: The Expected Output is provided in the upcoming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797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A648-3DC2-CCCA-0C39-BDC9AE00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for problem 9a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63C4C-5C70-43C9-8E36-89CB0DD2C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783" y="1825625"/>
            <a:ext cx="8314433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193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222-222D-F366-86D4-8ABBFED7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of problem 9b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E56C65-3506-B4F5-B0EE-2EF52E08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636" y="1825625"/>
            <a:ext cx="8380727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4848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C94D-7714-A3FC-1129-523AE696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B963-D26C-2CA5-B341-D933618F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0"/>
            <a:r>
              <a:rPr lang="en-IN" dirty="0">
                <a:cs typeface="Arial"/>
              </a:rPr>
              <a:t>The management believes that in the city of Los Angeles, a small percentage of customers contribute towards a large share of profit. Check this by observing the output of the following task. </a:t>
            </a:r>
            <a:endParaRPr lang="en-US" dirty="0"/>
          </a:p>
          <a:p>
            <a:pPr indent="0"/>
            <a:r>
              <a:rPr lang="en-IN" sz="2800" dirty="0">
                <a:latin typeface="+mn-lt"/>
                <a:cs typeface="Arial"/>
              </a:rPr>
              <a:t>Display the distribution of </a:t>
            </a:r>
            <a:r>
              <a:rPr lang="en-IN" dirty="0">
                <a:cs typeface="Arial"/>
              </a:rPr>
              <a:t>customer</a:t>
            </a:r>
            <a:r>
              <a:rPr lang="en-IN" sz="2800" dirty="0">
                <a:latin typeface="+mn-lt"/>
                <a:cs typeface="Arial"/>
              </a:rPr>
              <a:t> counts and profit </a:t>
            </a:r>
            <a:r>
              <a:rPr lang="en-IN" dirty="0">
                <a:cs typeface="Arial"/>
              </a:rPr>
              <a:t>using a histogram with a bin size 150 and </a:t>
            </a:r>
            <a:r>
              <a:rPr lang="en-IN" sz="2800" dirty="0">
                <a:latin typeface="+mn-lt"/>
                <a:cs typeface="Arial"/>
              </a:rPr>
              <a:t>add a trend line for </a:t>
            </a:r>
            <a:r>
              <a:rPr lang="en-IN" dirty="0">
                <a:cs typeface="Arial"/>
              </a:rPr>
              <a:t>the city</a:t>
            </a:r>
            <a:r>
              <a:rPr lang="en-IN" sz="2800" dirty="0">
                <a:latin typeface="+mn-lt"/>
                <a:cs typeface="Arial"/>
              </a:rPr>
              <a:t> of Los Angeles.</a:t>
            </a:r>
            <a:endParaRPr lang="en-IN" dirty="0">
              <a:cs typeface="Arial"/>
            </a:endParaRPr>
          </a:p>
          <a:p>
            <a:pPr indent="0"/>
            <a:r>
              <a:rPr lang="en-IN" sz="2800" dirty="0">
                <a:latin typeface="+mn-lt"/>
                <a:cs typeface="Arial"/>
              </a:rPr>
              <a:t>Note: Compute </a:t>
            </a:r>
            <a:r>
              <a:rPr lang="en-IN" dirty="0">
                <a:cs typeface="Arial"/>
              </a:rPr>
              <a:t>the </a:t>
            </a:r>
            <a:r>
              <a:rPr lang="en-IN" sz="2800" dirty="0">
                <a:latin typeface="+mn-lt"/>
                <a:cs typeface="Arial"/>
              </a:rPr>
              <a:t>total profit by multiplying the customer count with the profit bin from the chart</a:t>
            </a:r>
            <a:r>
              <a:rPr lang="en-IN" dirty="0">
                <a:cs typeface="Arial"/>
              </a:rPr>
              <a:t>.</a:t>
            </a:r>
            <a:endParaRPr lang="en-IN" sz="2800" dirty="0">
              <a:latin typeface="+mn-lt"/>
            </a:endParaRPr>
          </a:p>
          <a:p>
            <a:pPr indent="0"/>
            <a:r>
              <a:rPr lang="en-IN" dirty="0">
                <a:cs typeface="Arial"/>
              </a:rPr>
              <a:t>For e.g., 150*296, where</a:t>
            </a:r>
            <a:r>
              <a:rPr lang="en-IN" sz="2800" dirty="0">
                <a:latin typeface="+mn-lt"/>
                <a:cs typeface="Arial"/>
              </a:rPr>
              <a:t> 150 is the bin size</a:t>
            </a:r>
            <a:r>
              <a:rPr lang="en-IN" dirty="0">
                <a:cs typeface="Arial"/>
              </a:rPr>
              <a:t> </a:t>
            </a:r>
            <a:r>
              <a:rPr lang="en-IN" sz="2800" dirty="0">
                <a:latin typeface="+mn-lt"/>
                <a:cs typeface="Arial"/>
              </a:rPr>
              <a:t>and 296 is the number of</a:t>
            </a:r>
            <a:r>
              <a:rPr lang="en-IN" dirty="0">
                <a:cs typeface="Arial"/>
              </a:rPr>
              <a:t> </a:t>
            </a:r>
            <a:r>
              <a:rPr lang="en-IN" sz="2800" dirty="0">
                <a:latin typeface="+mn-lt"/>
                <a:cs typeface="Arial"/>
              </a:rPr>
              <a:t>customers who</a:t>
            </a:r>
            <a:r>
              <a:rPr lang="en-IN" dirty="0">
                <a:cs typeface="Arial"/>
              </a:rPr>
              <a:t> </a:t>
            </a:r>
            <a:r>
              <a:rPr lang="en-IN" sz="2800" dirty="0">
                <a:latin typeface="+mn-lt"/>
                <a:cs typeface="Arial"/>
              </a:rPr>
              <a:t>generated $150 as </a:t>
            </a:r>
            <a:r>
              <a:rPr lang="en-IN" dirty="0">
                <a:cs typeface="Arial"/>
              </a:rPr>
              <a:t>the profit</a:t>
            </a:r>
            <a:r>
              <a:rPr lang="en-IN" sz="2800" dirty="0">
                <a:latin typeface="+mn-lt"/>
                <a:cs typeface="Arial"/>
              </a:rPr>
              <a:t>.</a:t>
            </a:r>
            <a:endParaRPr lang="en-IN" dirty="0"/>
          </a:p>
          <a:p>
            <a:pPr indent="0">
              <a:buNone/>
            </a:pPr>
            <a:r>
              <a:rPr lang="en-IN" dirty="0">
                <a:ea typeface="+mn-lt"/>
                <a:cs typeface="+mn-lt"/>
              </a:rPr>
              <a:t>The Expected Output is provided in the upcoming slide.</a:t>
            </a:r>
            <a:endParaRPr lang="en-IN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376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EBD5-9218-EF80-6A69-7E9743E3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59E3-F71A-3F2A-8AD3-8CB03E70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dirty="0">
                <a:cs typeface="Arial"/>
              </a:rPr>
              <a:t>Display the names of the products, their segments, and the number of units sold where the percentage of profit earned is 50%.</a:t>
            </a:r>
          </a:p>
          <a:p>
            <a:pPr indent="0"/>
            <a:r>
              <a:rPr lang="en-US" dirty="0">
                <a:cs typeface="Arial"/>
              </a:rPr>
              <a:t>Identify and write down the names of the top two selling products </a:t>
            </a:r>
            <a:r>
              <a:rPr lang="en-US" dirty="0">
                <a:ea typeface="+mn-lt"/>
                <a:cs typeface="+mn-lt"/>
              </a:rPr>
              <a:t>(based on quantity sold)</a:t>
            </a:r>
            <a:r>
              <a:rPr lang="en-US" dirty="0">
                <a:cs typeface="Arial"/>
              </a:rPr>
              <a:t> in each segment.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cs typeface="Arial"/>
              </a:rPr>
              <a:t>Note: The Expected Output is provided in the upcoming slide.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132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53FA-EECA-5D91-3ABE-D260DC1A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of problem 10 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7BC2CECB-BCB9-65F7-AB68-C53E0C0CC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753" y="1825625"/>
            <a:ext cx="8302494" cy="435133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1897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1976-9044-3662-9A61-CD334749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CCE6-5ECF-8A1A-3487-3855B5DE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Display year-wise sales trend for the state of Florida for all three segments of products. </a:t>
            </a:r>
            <a:endParaRPr lang="en-US" dirty="0"/>
          </a:p>
          <a:p>
            <a:r>
              <a:rPr lang="en-US" dirty="0">
                <a:cs typeface="Arial"/>
              </a:rPr>
              <a:t>Which segment shows relatively increasing sales trend among the three segments from the year 2016 onwards?</a:t>
            </a:r>
          </a:p>
          <a:p>
            <a:endParaRPr lang="en-US" dirty="0">
              <a:cs typeface="Arial"/>
            </a:endParaRPr>
          </a:p>
          <a:p>
            <a:pPr indent="0">
              <a:buNone/>
            </a:pPr>
            <a:r>
              <a:rPr lang="en-IN" dirty="0">
                <a:ea typeface="+mn-lt"/>
                <a:cs typeface="+mn-lt"/>
              </a:rPr>
              <a:t>The Expected Output is provided in the upcoming slide.</a:t>
            </a:r>
            <a:endParaRPr lang="en-US" dirty="0">
              <a:ea typeface="+mn-lt"/>
              <a:cs typeface="+mn-lt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9400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CC51-DF3A-C495-AD68-2474AE0B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of problem 11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C45EF9-C01A-1DE0-719E-DC164F944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221" y="1825625"/>
            <a:ext cx="8353557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5044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4EC4-4594-6EC5-D2F7-38843C87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12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2DB1-F877-6ED7-DED3-1310875C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  <a:cs typeface="Arial"/>
              </a:rPr>
              <a:t>The management wants to see segment-wise, state-wise sales trend for the years: 2015, 2016, 2017 and 2018.</a:t>
            </a:r>
          </a:p>
          <a:p>
            <a:pPr indent="0"/>
            <a:r>
              <a:rPr lang="en-US" dirty="0">
                <a:latin typeface="+mj-lt"/>
                <a:cs typeface="Arial"/>
              </a:rPr>
              <a:t>Build an interactive dashboard that displays the details. Apply the below filters: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lphaLcPeriod"/>
            </a:pPr>
            <a:r>
              <a:rPr lang="en-US" dirty="0">
                <a:latin typeface="+mj-lt"/>
                <a:cs typeface="Arial"/>
              </a:rPr>
              <a:t>Action: Select the filter on the pie chart.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lphaLcPeriod"/>
            </a:pPr>
            <a:r>
              <a:rPr lang="en-US" dirty="0">
                <a:latin typeface="+mj-lt"/>
                <a:cs typeface="Arial"/>
              </a:rPr>
              <a:t>Action: Select the filter on Map chart.</a:t>
            </a:r>
            <a:endParaRPr lang="en-US" dirty="0">
              <a:ea typeface="+mn-lt"/>
              <a:cs typeface="+mn-lt"/>
            </a:endParaRPr>
          </a:p>
          <a:p>
            <a:pPr indent="0"/>
            <a:r>
              <a:rPr lang="en-US" dirty="0">
                <a:latin typeface="+mj-lt"/>
                <a:cs typeface="Arial"/>
              </a:rPr>
              <a:t>Identify and write down at least three states, along with the segments, that have insignificant sales trend.</a:t>
            </a:r>
            <a:endParaRPr lang="en-US" dirty="0"/>
          </a:p>
          <a:p>
            <a:pPr marL="114300" indent="-285750">
              <a:buFont typeface="Arial" panose="05000000000000000000" pitchFamily="2" charset="2"/>
              <a:buChar char="•"/>
            </a:pPr>
            <a:endParaRPr lang="en-US" dirty="0">
              <a:latin typeface="+mj-lt"/>
              <a:cs typeface="Arial"/>
            </a:endParaRPr>
          </a:p>
          <a:p>
            <a:pPr indent="0">
              <a:buNone/>
            </a:pPr>
            <a:r>
              <a:rPr lang="en-US" dirty="0">
                <a:latin typeface="+mj-lt"/>
                <a:cs typeface="Arial"/>
              </a:rPr>
              <a:t>Note: The Expected output is available in the upcoming slides.</a:t>
            </a:r>
            <a:endParaRPr lang="en-US" dirty="0">
              <a:ea typeface="+mn-lt"/>
              <a:cs typeface="+mn-lt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0441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B32A-2437-4963-9E5E-B6281C2B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16" y="201532"/>
            <a:ext cx="10032000" cy="758776"/>
          </a:xfrm>
        </p:spPr>
        <p:txBody>
          <a:bodyPr>
            <a:noAutofit/>
          </a:bodyPr>
          <a:lstStyle/>
          <a:p>
            <a:pPr algn="l"/>
            <a:r>
              <a:rPr lang="en-IN" sz="3467" dirty="0">
                <a:latin typeface="+mj-lt"/>
              </a:rPr>
              <a:t>Expected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E9F7E-4108-40A4-8DF7-3F91DA13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07" y="1193800"/>
            <a:ext cx="10032000" cy="51362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35684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5C31-95F7-7D81-453C-6ADE6DB8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: Product wise and state wise sales trend in the same dashboard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650467-F1E5-28B3-0D9C-5E74FC92E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037" y="1825625"/>
            <a:ext cx="8473925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4814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E4C4-E921-90F7-BDF1-7CC85D9E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output to demonstrate the interactive features in the sales dashboard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E17819-90A5-75BB-02B9-88962654C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8992" y="1825625"/>
            <a:ext cx="8494015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154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1F64-ED18-2026-95EA-0695AD9A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 of problem 2 </a:t>
            </a: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AD0965-2BE5-4BBE-9D60-D514DE0BF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935" y="1825625"/>
            <a:ext cx="8452129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834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E98D-EA66-86D0-B8A1-19D7891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6DDB-D0F5-70E7-D64B-FD0BF067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Display the market share (based on sales) of each segment using a pie chart.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610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BF55-F785-9AFA-BEB5-521FFADA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B5F2-1A0E-2A20-364F-C481C34D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eriod"/>
            </a:pPr>
            <a:r>
              <a:rPr lang="en-US" dirty="0">
                <a:cs typeface="Arial"/>
              </a:rPr>
              <a:t>Display subcategory-wise quarterly sales for the Consumer segment using dot strip plot with the average line, for the year 2017 (order date).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cs typeface="Arial"/>
              </a:rPr>
              <a:t>Is the average sale of products in the Consumer segment increasing every quarter?</a:t>
            </a:r>
          </a:p>
          <a:p>
            <a:pPr marL="342900" indent="-342900">
              <a:buAutoNum type="alphaLcPeriod"/>
            </a:pPr>
            <a:endParaRPr lang="en-US" sz="2800" dirty="0">
              <a:latin typeface="+mn-lt"/>
            </a:endParaRPr>
          </a:p>
          <a:p>
            <a:pPr indent="0">
              <a:buNone/>
            </a:pPr>
            <a:r>
              <a:rPr lang="en-IN" dirty="0">
                <a:cs typeface="Arial"/>
              </a:rPr>
              <a:t>Note: The Expected Output is provided in the upcoming slide.</a:t>
            </a:r>
            <a:endParaRPr lang="en-US" dirty="0">
              <a:cs typeface="Arial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072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E4C5-D691-E0E9-6716-17DBC5DC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for problem 4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41519AC0-DB64-C74C-30B0-1A982045A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21" t="19000" r="17114" b="14400"/>
          <a:stretch/>
        </p:blipFill>
        <p:spPr>
          <a:xfrm>
            <a:off x="1951412" y="1825625"/>
            <a:ext cx="8289175" cy="435133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56842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051D-533C-934C-72F2-45476567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F8065-E504-F25D-3C6A-FB0446C3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eriod"/>
            </a:pPr>
            <a:r>
              <a:rPr lang="en-US" dirty="0">
                <a:cs typeface="Arial"/>
              </a:rPr>
              <a:t>Display subcategory-wise quarterly sales in the Consumer segment for the year 2017 (order date) using a stacked column chart.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>
                <a:cs typeface="Arial"/>
              </a:rPr>
              <a:t>Identify and write down the three product subcategories where the sales are consistently increasing quarter over quarter.</a:t>
            </a:r>
            <a:endParaRPr lang="en-IN" dirty="0">
              <a:cs typeface="Arial"/>
            </a:endParaRPr>
          </a:p>
          <a:p>
            <a:pPr marL="342900" indent="-342900">
              <a:buAutoNum type="alphaLcPeriod"/>
            </a:pPr>
            <a:endParaRPr lang="en-US" dirty="0">
              <a:cs typeface="Arial"/>
            </a:endParaRPr>
          </a:p>
          <a:p>
            <a:pPr indent="0">
              <a:buNone/>
            </a:pPr>
            <a:r>
              <a:rPr lang="en-IN" dirty="0">
                <a:cs typeface="Arial"/>
              </a:rPr>
              <a:t>Note: The Expected Output is provided in the upcoming slide.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021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BE2C-4BDE-2D9E-2E75-A5B1DB19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for problem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6151BC-8745-4361-9FE9-B04AFDC03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113" y="1825625"/>
            <a:ext cx="8299774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928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215F-788E-5BDD-5E0D-487936C6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A3946-0059-5631-116F-9C9CF9264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alphaLcPeriod"/>
            </a:pPr>
            <a:r>
              <a:rPr lang="en-US" dirty="0">
                <a:cs typeface="Arial"/>
              </a:rPr>
              <a:t>Display subcategory-wise variation in annual sales for the years 2015 to 2018 using a stacked column chart.</a:t>
            </a:r>
          </a:p>
          <a:p>
            <a:pPr marL="400050" indent="-400050">
              <a:buFont typeface="+mj-lt"/>
              <a:buAutoNum type="alphaLcPeriod"/>
            </a:pPr>
            <a:r>
              <a:rPr lang="en-US" dirty="0">
                <a:cs typeface="Arial"/>
              </a:rPr>
              <a:t>Display subcategory-wise variation in annual profit for the years 2015 to 2018 using a stacked column chart.</a:t>
            </a:r>
          </a:p>
          <a:p>
            <a:pPr marL="400050" indent="-400050">
              <a:buFont typeface="+mj-lt"/>
              <a:buAutoNum type="alphaLcPeriod"/>
            </a:pPr>
            <a:r>
              <a:rPr lang="en-US" dirty="0">
                <a:cs typeface="Arial"/>
              </a:rPr>
              <a:t>Identify the subcategory where the sales and profit increased year after year.</a:t>
            </a:r>
          </a:p>
          <a:p>
            <a:pPr marL="400050" indent="-400050">
              <a:buAutoNum type="alphaLcPeriod"/>
            </a:pPr>
            <a:endParaRPr lang="en-US" sz="2800" dirty="0">
              <a:latin typeface="+mn-lt"/>
            </a:endParaRPr>
          </a:p>
          <a:p>
            <a:pPr indent="0">
              <a:buNone/>
            </a:pPr>
            <a:r>
              <a:rPr lang="en-IN" dirty="0">
                <a:cs typeface="Arial"/>
              </a:rPr>
              <a:t>Note: The Expected Output is provided in the upcoming slides.</a:t>
            </a:r>
            <a:endParaRPr lang="en-US" dirty="0">
              <a:cs typeface="Arial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576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800</Words>
  <Application>Microsoft Office PowerPoint</Application>
  <PresentationFormat>Widescreen</PresentationFormat>
  <Paragraphs>76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Helvetica Neue</vt:lpstr>
      <vt:lpstr>Office Theme</vt:lpstr>
      <vt:lpstr>Problem statement 1</vt:lpstr>
      <vt:lpstr>Problem Statement 2</vt:lpstr>
      <vt:lpstr>Expected output of problem 2 </vt:lpstr>
      <vt:lpstr>Problem statement 3</vt:lpstr>
      <vt:lpstr>Problem Statement 4 </vt:lpstr>
      <vt:lpstr>Expected output for problem 4</vt:lpstr>
      <vt:lpstr>Problem Statement 5 </vt:lpstr>
      <vt:lpstr>Expected output for problem 5</vt:lpstr>
      <vt:lpstr>Problem Statement 6 </vt:lpstr>
      <vt:lpstr>Expected output of part (a)</vt:lpstr>
      <vt:lpstr>Expected output of part (b)</vt:lpstr>
      <vt:lpstr>Problem Statement 7 </vt:lpstr>
      <vt:lpstr>Expected output </vt:lpstr>
      <vt:lpstr>Problem statement 8 </vt:lpstr>
      <vt:lpstr>Expected output for problem 8 </vt:lpstr>
      <vt:lpstr>Problem Statement 9</vt:lpstr>
      <vt:lpstr>Expected output for problem 9a </vt:lpstr>
      <vt:lpstr>Expected output of problem 9b</vt:lpstr>
      <vt:lpstr>Problem Statement 10 </vt:lpstr>
      <vt:lpstr>Expected output of problem 10 </vt:lpstr>
      <vt:lpstr>Problem statement 11</vt:lpstr>
      <vt:lpstr>Expected output of problem 11</vt:lpstr>
      <vt:lpstr>Problem Statement 12 </vt:lpstr>
      <vt:lpstr>Expected Output</vt:lpstr>
      <vt:lpstr>Expected output : Product wise and state wise sales trend in the same dashboard  </vt:lpstr>
      <vt:lpstr>Sample output to demonstrate the interactive features in the sales 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1</dc:title>
  <dc:creator>Vinod Raju</dc:creator>
  <cp:lastModifiedBy>Vinod Raju</cp:lastModifiedBy>
  <cp:revision>13</cp:revision>
  <dcterms:created xsi:type="dcterms:W3CDTF">2023-06-06T01:26:07Z</dcterms:created>
  <dcterms:modified xsi:type="dcterms:W3CDTF">2023-06-06T03:50:03Z</dcterms:modified>
</cp:coreProperties>
</file>