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3C5A-86A6-BBD7-9A15-2ED52C0D47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4C0E9798-C7B8-0066-7D25-CEFBB86BF2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59E170FB-A8D2-B971-4F6A-F26FF14FCEA5}"/>
              </a:ext>
            </a:extLst>
          </p:cNvPr>
          <p:cNvSpPr>
            <a:spLocks noGrp="1"/>
          </p:cNvSpPr>
          <p:nvPr>
            <p:ph type="dt" sz="half" idx="10"/>
          </p:nvPr>
        </p:nvSpPr>
        <p:spPr/>
        <p:txBody>
          <a:bodyPr/>
          <a:lstStyle/>
          <a:p>
            <a:fld id="{B283E55D-C5D2-4185-8E81-AC661643E257}" type="datetimeFigureOut">
              <a:rPr lang="en-AU" smtClean="0"/>
              <a:t>13/06/2023</a:t>
            </a:fld>
            <a:endParaRPr lang="en-AU"/>
          </a:p>
        </p:txBody>
      </p:sp>
      <p:sp>
        <p:nvSpPr>
          <p:cNvPr id="5" name="Footer Placeholder 4">
            <a:extLst>
              <a:ext uri="{FF2B5EF4-FFF2-40B4-BE49-F238E27FC236}">
                <a16:creationId xmlns:a16="http://schemas.microsoft.com/office/drawing/2014/main" id="{A0C1D033-3D1E-B87A-A269-BE79EDF11E1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B1FE5F7-E963-8517-997F-C2EF03140446}"/>
              </a:ext>
            </a:extLst>
          </p:cNvPr>
          <p:cNvSpPr>
            <a:spLocks noGrp="1"/>
          </p:cNvSpPr>
          <p:nvPr>
            <p:ph type="sldNum" sz="quarter" idx="12"/>
          </p:nvPr>
        </p:nvSpPr>
        <p:spPr/>
        <p:txBody>
          <a:bodyPr/>
          <a:lstStyle/>
          <a:p>
            <a:fld id="{B7411712-190B-43C0-9E20-F8EC8096B894}" type="slidenum">
              <a:rPr lang="en-AU" smtClean="0"/>
              <a:t>‹#›</a:t>
            </a:fld>
            <a:endParaRPr lang="en-AU"/>
          </a:p>
        </p:txBody>
      </p:sp>
    </p:spTree>
    <p:extLst>
      <p:ext uri="{BB962C8B-B14F-4D97-AF65-F5344CB8AC3E}">
        <p14:creationId xmlns:p14="http://schemas.microsoft.com/office/powerpoint/2010/main" val="273490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1E6DC-C963-8D8E-50F9-EA650A60DEBE}"/>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7FC285F-220B-2FB7-86D6-553D6F0869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3B232E8-8A70-D91E-9ED7-DB4479A4CAA7}"/>
              </a:ext>
            </a:extLst>
          </p:cNvPr>
          <p:cNvSpPr>
            <a:spLocks noGrp="1"/>
          </p:cNvSpPr>
          <p:nvPr>
            <p:ph type="dt" sz="half" idx="10"/>
          </p:nvPr>
        </p:nvSpPr>
        <p:spPr/>
        <p:txBody>
          <a:bodyPr/>
          <a:lstStyle/>
          <a:p>
            <a:fld id="{B283E55D-C5D2-4185-8E81-AC661643E257}" type="datetimeFigureOut">
              <a:rPr lang="en-AU" smtClean="0"/>
              <a:t>13/06/2023</a:t>
            </a:fld>
            <a:endParaRPr lang="en-AU"/>
          </a:p>
        </p:txBody>
      </p:sp>
      <p:sp>
        <p:nvSpPr>
          <p:cNvPr id="5" name="Footer Placeholder 4">
            <a:extLst>
              <a:ext uri="{FF2B5EF4-FFF2-40B4-BE49-F238E27FC236}">
                <a16:creationId xmlns:a16="http://schemas.microsoft.com/office/drawing/2014/main" id="{569814EB-AE17-D5F6-C3AC-8086793E525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C1AA82D-7B5D-C264-F0B3-D1BC1B6FEF1E}"/>
              </a:ext>
            </a:extLst>
          </p:cNvPr>
          <p:cNvSpPr>
            <a:spLocks noGrp="1"/>
          </p:cNvSpPr>
          <p:nvPr>
            <p:ph type="sldNum" sz="quarter" idx="12"/>
          </p:nvPr>
        </p:nvSpPr>
        <p:spPr/>
        <p:txBody>
          <a:bodyPr/>
          <a:lstStyle/>
          <a:p>
            <a:fld id="{B7411712-190B-43C0-9E20-F8EC8096B894}" type="slidenum">
              <a:rPr lang="en-AU" smtClean="0"/>
              <a:t>‹#›</a:t>
            </a:fld>
            <a:endParaRPr lang="en-AU"/>
          </a:p>
        </p:txBody>
      </p:sp>
    </p:spTree>
    <p:extLst>
      <p:ext uri="{BB962C8B-B14F-4D97-AF65-F5344CB8AC3E}">
        <p14:creationId xmlns:p14="http://schemas.microsoft.com/office/powerpoint/2010/main" val="1535463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357D01-A47C-6808-B877-E7881F5403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888765C-821E-19CF-1151-8800E59748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A8375D5-EA66-1F50-1771-91815EBFE23D}"/>
              </a:ext>
            </a:extLst>
          </p:cNvPr>
          <p:cNvSpPr>
            <a:spLocks noGrp="1"/>
          </p:cNvSpPr>
          <p:nvPr>
            <p:ph type="dt" sz="half" idx="10"/>
          </p:nvPr>
        </p:nvSpPr>
        <p:spPr/>
        <p:txBody>
          <a:bodyPr/>
          <a:lstStyle/>
          <a:p>
            <a:fld id="{B283E55D-C5D2-4185-8E81-AC661643E257}" type="datetimeFigureOut">
              <a:rPr lang="en-AU" smtClean="0"/>
              <a:t>13/06/2023</a:t>
            </a:fld>
            <a:endParaRPr lang="en-AU"/>
          </a:p>
        </p:txBody>
      </p:sp>
      <p:sp>
        <p:nvSpPr>
          <p:cNvPr id="5" name="Footer Placeholder 4">
            <a:extLst>
              <a:ext uri="{FF2B5EF4-FFF2-40B4-BE49-F238E27FC236}">
                <a16:creationId xmlns:a16="http://schemas.microsoft.com/office/drawing/2014/main" id="{056AEC56-41D3-6FE8-4505-0E602E46AA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651AA92-8059-723B-D914-F9D67EEBF0BF}"/>
              </a:ext>
            </a:extLst>
          </p:cNvPr>
          <p:cNvSpPr>
            <a:spLocks noGrp="1"/>
          </p:cNvSpPr>
          <p:nvPr>
            <p:ph type="sldNum" sz="quarter" idx="12"/>
          </p:nvPr>
        </p:nvSpPr>
        <p:spPr/>
        <p:txBody>
          <a:bodyPr/>
          <a:lstStyle/>
          <a:p>
            <a:fld id="{B7411712-190B-43C0-9E20-F8EC8096B894}" type="slidenum">
              <a:rPr lang="en-AU" smtClean="0"/>
              <a:t>‹#›</a:t>
            </a:fld>
            <a:endParaRPr lang="en-AU"/>
          </a:p>
        </p:txBody>
      </p:sp>
    </p:spTree>
    <p:extLst>
      <p:ext uri="{BB962C8B-B14F-4D97-AF65-F5344CB8AC3E}">
        <p14:creationId xmlns:p14="http://schemas.microsoft.com/office/powerpoint/2010/main" val="2680542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E11DF-E1B5-A53D-6399-FC43E9467DC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9383C20-F438-D9A0-0357-87BEBB2B5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8238484-D288-30EF-D0C6-E78A6EF3FCFD}"/>
              </a:ext>
            </a:extLst>
          </p:cNvPr>
          <p:cNvSpPr>
            <a:spLocks noGrp="1"/>
          </p:cNvSpPr>
          <p:nvPr>
            <p:ph type="dt" sz="half" idx="10"/>
          </p:nvPr>
        </p:nvSpPr>
        <p:spPr/>
        <p:txBody>
          <a:bodyPr/>
          <a:lstStyle/>
          <a:p>
            <a:fld id="{B283E55D-C5D2-4185-8E81-AC661643E257}" type="datetimeFigureOut">
              <a:rPr lang="en-AU" smtClean="0"/>
              <a:t>13/06/2023</a:t>
            </a:fld>
            <a:endParaRPr lang="en-AU"/>
          </a:p>
        </p:txBody>
      </p:sp>
      <p:sp>
        <p:nvSpPr>
          <p:cNvPr id="5" name="Footer Placeholder 4">
            <a:extLst>
              <a:ext uri="{FF2B5EF4-FFF2-40B4-BE49-F238E27FC236}">
                <a16:creationId xmlns:a16="http://schemas.microsoft.com/office/drawing/2014/main" id="{F217B926-7EAE-2044-F848-E3296A5B70C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FD12E40-B887-8F87-7452-CD66402676B5}"/>
              </a:ext>
            </a:extLst>
          </p:cNvPr>
          <p:cNvSpPr>
            <a:spLocks noGrp="1"/>
          </p:cNvSpPr>
          <p:nvPr>
            <p:ph type="sldNum" sz="quarter" idx="12"/>
          </p:nvPr>
        </p:nvSpPr>
        <p:spPr/>
        <p:txBody>
          <a:bodyPr/>
          <a:lstStyle/>
          <a:p>
            <a:fld id="{B7411712-190B-43C0-9E20-F8EC8096B894}" type="slidenum">
              <a:rPr lang="en-AU" smtClean="0"/>
              <a:t>‹#›</a:t>
            </a:fld>
            <a:endParaRPr lang="en-AU"/>
          </a:p>
        </p:txBody>
      </p:sp>
    </p:spTree>
    <p:extLst>
      <p:ext uri="{BB962C8B-B14F-4D97-AF65-F5344CB8AC3E}">
        <p14:creationId xmlns:p14="http://schemas.microsoft.com/office/powerpoint/2010/main" val="1469953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B926-9A96-F08D-7B0D-5AB2BBC049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58F88BAA-8395-154A-CA7B-4B70C27E54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238BBD-90B5-111B-59F2-A3F71AE2F28B}"/>
              </a:ext>
            </a:extLst>
          </p:cNvPr>
          <p:cNvSpPr>
            <a:spLocks noGrp="1"/>
          </p:cNvSpPr>
          <p:nvPr>
            <p:ph type="dt" sz="half" idx="10"/>
          </p:nvPr>
        </p:nvSpPr>
        <p:spPr/>
        <p:txBody>
          <a:bodyPr/>
          <a:lstStyle/>
          <a:p>
            <a:fld id="{B283E55D-C5D2-4185-8E81-AC661643E257}" type="datetimeFigureOut">
              <a:rPr lang="en-AU" smtClean="0"/>
              <a:t>13/06/2023</a:t>
            </a:fld>
            <a:endParaRPr lang="en-AU"/>
          </a:p>
        </p:txBody>
      </p:sp>
      <p:sp>
        <p:nvSpPr>
          <p:cNvPr id="5" name="Footer Placeholder 4">
            <a:extLst>
              <a:ext uri="{FF2B5EF4-FFF2-40B4-BE49-F238E27FC236}">
                <a16:creationId xmlns:a16="http://schemas.microsoft.com/office/drawing/2014/main" id="{8FDCAA3C-BD30-4FAB-6545-E1BB9A624D3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970EBE2-B685-014F-418E-D5E8B87BC007}"/>
              </a:ext>
            </a:extLst>
          </p:cNvPr>
          <p:cNvSpPr>
            <a:spLocks noGrp="1"/>
          </p:cNvSpPr>
          <p:nvPr>
            <p:ph type="sldNum" sz="quarter" idx="12"/>
          </p:nvPr>
        </p:nvSpPr>
        <p:spPr/>
        <p:txBody>
          <a:bodyPr/>
          <a:lstStyle/>
          <a:p>
            <a:fld id="{B7411712-190B-43C0-9E20-F8EC8096B894}" type="slidenum">
              <a:rPr lang="en-AU" smtClean="0"/>
              <a:t>‹#›</a:t>
            </a:fld>
            <a:endParaRPr lang="en-AU"/>
          </a:p>
        </p:txBody>
      </p:sp>
    </p:spTree>
    <p:extLst>
      <p:ext uri="{BB962C8B-B14F-4D97-AF65-F5344CB8AC3E}">
        <p14:creationId xmlns:p14="http://schemas.microsoft.com/office/powerpoint/2010/main" val="314421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757F-E412-7310-D87F-2DAEBCBAC41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45041E7-023C-8A14-4AF9-6772F0570C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5926FBD-81DE-4D86-8B3E-EBDED5333A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0D4D79F-62F1-4997-E2B7-28D349DAFAC5}"/>
              </a:ext>
            </a:extLst>
          </p:cNvPr>
          <p:cNvSpPr>
            <a:spLocks noGrp="1"/>
          </p:cNvSpPr>
          <p:nvPr>
            <p:ph type="dt" sz="half" idx="10"/>
          </p:nvPr>
        </p:nvSpPr>
        <p:spPr/>
        <p:txBody>
          <a:bodyPr/>
          <a:lstStyle/>
          <a:p>
            <a:fld id="{B283E55D-C5D2-4185-8E81-AC661643E257}" type="datetimeFigureOut">
              <a:rPr lang="en-AU" smtClean="0"/>
              <a:t>13/06/2023</a:t>
            </a:fld>
            <a:endParaRPr lang="en-AU"/>
          </a:p>
        </p:txBody>
      </p:sp>
      <p:sp>
        <p:nvSpPr>
          <p:cNvPr id="6" name="Footer Placeholder 5">
            <a:extLst>
              <a:ext uri="{FF2B5EF4-FFF2-40B4-BE49-F238E27FC236}">
                <a16:creationId xmlns:a16="http://schemas.microsoft.com/office/drawing/2014/main" id="{D93CAF5F-0C51-4729-5FB2-04D3CC40939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1FD71FF-15ED-F787-6C83-6A24E15E9012}"/>
              </a:ext>
            </a:extLst>
          </p:cNvPr>
          <p:cNvSpPr>
            <a:spLocks noGrp="1"/>
          </p:cNvSpPr>
          <p:nvPr>
            <p:ph type="sldNum" sz="quarter" idx="12"/>
          </p:nvPr>
        </p:nvSpPr>
        <p:spPr/>
        <p:txBody>
          <a:bodyPr/>
          <a:lstStyle/>
          <a:p>
            <a:fld id="{B7411712-190B-43C0-9E20-F8EC8096B894}" type="slidenum">
              <a:rPr lang="en-AU" smtClean="0"/>
              <a:t>‹#›</a:t>
            </a:fld>
            <a:endParaRPr lang="en-AU"/>
          </a:p>
        </p:txBody>
      </p:sp>
    </p:spTree>
    <p:extLst>
      <p:ext uri="{BB962C8B-B14F-4D97-AF65-F5344CB8AC3E}">
        <p14:creationId xmlns:p14="http://schemas.microsoft.com/office/powerpoint/2010/main" val="446361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6C0A-ABB2-4DDF-1819-FBA36A0E678C}"/>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3E4B9F5-DC62-BFCD-5EA8-9115FB11F3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3A84C2-A644-E75A-2207-D600E3298C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B5F73AC-42AD-F1B7-5E42-39F777D329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88E425-AE65-EBCF-81A2-1D308D5D6A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9C532224-60ED-E047-C8D6-2E301E82C913}"/>
              </a:ext>
            </a:extLst>
          </p:cNvPr>
          <p:cNvSpPr>
            <a:spLocks noGrp="1"/>
          </p:cNvSpPr>
          <p:nvPr>
            <p:ph type="dt" sz="half" idx="10"/>
          </p:nvPr>
        </p:nvSpPr>
        <p:spPr/>
        <p:txBody>
          <a:bodyPr/>
          <a:lstStyle/>
          <a:p>
            <a:fld id="{B283E55D-C5D2-4185-8E81-AC661643E257}" type="datetimeFigureOut">
              <a:rPr lang="en-AU" smtClean="0"/>
              <a:t>13/06/2023</a:t>
            </a:fld>
            <a:endParaRPr lang="en-AU"/>
          </a:p>
        </p:txBody>
      </p:sp>
      <p:sp>
        <p:nvSpPr>
          <p:cNvPr id="8" name="Footer Placeholder 7">
            <a:extLst>
              <a:ext uri="{FF2B5EF4-FFF2-40B4-BE49-F238E27FC236}">
                <a16:creationId xmlns:a16="http://schemas.microsoft.com/office/drawing/2014/main" id="{D1D79648-DA23-75E7-0BBE-55849A04AA7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E74F65C-A826-1A75-47C9-4005B6D98FED}"/>
              </a:ext>
            </a:extLst>
          </p:cNvPr>
          <p:cNvSpPr>
            <a:spLocks noGrp="1"/>
          </p:cNvSpPr>
          <p:nvPr>
            <p:ph type="sldNum" sz="quarter" idx="12"/>
          </p:nvPr>
        </p:nvSpPr>
        <p:spPr/>
        <p:txBody>
          <a:bodyPr/>
          <a:lstStyle/>
          <a:p>
            <a:fld id="{B7411712-190B-43C0-9E20-F8EC8096B894}" type="slidenum">
              <a:rPr lang="en-AU" smtClean="0"/>
              <a:t>‹#›</a:t>
            </a:fld>
            <a:endParaRPr lang="en-AU"/>
          </a:p>
        </p:txBody>
      </p:sp>
    </p:spTree>
    <p:extLst>
      <p:ext uri="{BB962C8B-B14F-4D97-AF65-F5344CB8AC3E}">
        <p14:creationId xmlns:p14="http://schemas.microsoft.com/office/powerpoint/2010/main" val="1172583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3E809-0CB3-0BFB-DC6D-0676DD7FBF0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4224437-6432-8EC8-9F09-FDBC6976CA11}"/>
              </a:ext>
            </a:extLst>
          </p:cNvPr>
          <p:cNvSpPr>
            <a:spLocks noGrp="1"/>
          </p:cNvSpPr>
          <p:nvPr>
            <p:ph type="dt" sz="half" idx="10"/>
          </p:nvPr>
        </p:nvSpPr>
        <p:spPr/>
        <p:txBody>
          <a:bodyPr/>
          <a:lstStyle/>
          <a:p>
            <a:fld id="{B283E55D-C5D2-4185-8E81-AC661643E257}" type="datetimeFigureOut">
              <a:rPr lang="en-AU" smtClean="0"/>
              <a:t>13/06/2023</a:t>
            </a:fld>
            <a:endParaRPr lang="en-AU"/>
          </a:p>
        </p:txBody>
      </p:sp>
      <p:sp>
        <p:nvSpPr>
          <p:cNvPr id="4" name="Footer Placeholder 3">
            <a:extLst>
              <a:ext uri="{FF2B5EF4-FFF2-40B4-BE49-F238E27FC236}">
                <a16:creationId xmlns:a16="http://schemas.microsoft.com/office/drawing/2014/main" id="{DD2D0745-87BB-8EE6-7EF6-8DBAEBA8781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47D70EC1-06AD-46DD-012C-2637497020D6}"/>
              </a:ext>
            </a:extLst>
          </p:cNvPr>
          <p:cNvSpPr>
            <a:spLocks noGrp="1"/>
          </p:cNvSpPr>
          <p:nvPr>
            <p:ph type="sldNum" sz="quarter" idx="12"/>
          </p:nvPr>
        </p:nvSpPr>
        <p:spPr/>
        <p:txBody>
          <a:bodyPr/>
          <a:lstStyle/>
          <a:p>
            <a:fld id="{B7411712-190B-43C0-9E20-F8EC8096B894}" type="slidenum">
              <a:rPr lang="en-AU" smtClean="0"/>
              <a:t>‹#›</a:t>
            </a:fld>
            <a:endParaRPr lang="en-AU"/>
          </a:p>
        </p:txBody>
      </p:sp>
    </p:spTree>
    <p:extLst>
      <p:ext uri="{BB962C8B-B14F-4D97-AF65-F5344CB8AC3E}">
        <p14:creationId xmlns:p14="http://schemas.microsoft.com/office/powerpoint/2010/main" val="2403705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762492-4499-E848-F4C0-699498B6A337}"/>
              </a:ext>
            </a:extLst>
          </p:cNvPr>
          <p:cNvSpPr>
            <a:spLocks noGrp="1"/>
          </p:cNvSpPr>
          <p:nvPr>
            <p:ph type="dt" sz="half" idx="10"/>
          </p:nvPr>
        </p:nvSpPr>
        <p:spPr/>
        <p:txBody>
          <a:bodyPr/>
          <a:lstStyle/>
          <a:p>
            <a:fld id="{B283E55D-C5D2-4185-8E81-AC661643E257}" type="datetimeFigureOut">
              <a:rPr lang="en-AU" smtClean="0"/>
              <a:t>13/06/2023</a:t>
            </a:fld>
            <a:endParaRPr lang="en-AU"/>
          </a:p>
        </p:txBody>
      </p:sp>
      <p:sp>
        <p:nvSpPr>
          <p:cNvPr id="3" name="Footer Placeholder 2">
            <a:extLst>
              <a:ext uri="{FF2B5EF4-FFF2-40B4-BE49-F238E27FC236}">
                <a16:creationId xmlns:a16="http://schemas.microsoft.com/office/drawing/2014/main" id="{943DF488-654E-91C3-961E-F58E1CBCD5DD}"/>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DCF37EB-89DC-E93B-5D71-2D5289D10745}"/>
              </a:ext>
            </a:extLst>
          </p:cNvPr>
          <p:cNvSpPr>
            <a:spLocks noGrp="1"/>
          </p:cNvSpPr>
          <p:nvPr>
            <p:ph type="sldNum" sz="quarter" idx="12"/>
          </p:nvPr>
        </p:nvSpPr>
        <p:spPr/>
        <p:txBody>
          <a:bodyPr/>
          <a:lstStyle/>
          <a:p>
            <a:fld id="{B7411712-190B-43C0-9E20-F8EC8096B894}" type="slidenum">
              <a:rPr lang="en-AU" smtClean="0"/>
              <a:t>‹#›</a:t>
            </a:fld>
            <a:endParaRPr lang="en-AU"/>
          </a:p>
        </p:txBody>
      </p:sp>
    </p:spTree>
    <p:extLst>
      <p:ext uri="{BB962C8B-B14F-4D97-AF65-F5344CB8AC3E}">
        <p14:creationId xmlns:p14="http://schemas.microsoft.com/office/powerpoint/2010/main" val="3692356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13F5F-C6B8-4A22-06E6-D01A7FD863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B29558DD-C4D9-AB9D-A35B-2D59978C1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6E1AE82-E66E-3486-D83F-0B1F0E4CF1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1FF48F-7C5C-666F-53DC-5BAF26EA6696}"/>
              </a:ext>
            </a:extLst>
          </p:cNvPr>
          <p:cNvSpPr>
            <a:spLocks noGrp="1"/>
          </p:cNvSpPr>
          <p:nvPr>
            <p:ph type="dt" sz="half" idx="10"/>
          </p:nvPr>
        </p:nvSpPr>
        <p:spPr/>
        <p:txBody>
          <a:bodyPr/>
          <a:lstStyle/>
          <a:p>
            <a:fld id="{B283E55D-C5D2-4185-8E81-AC661643E257}" type="datetimeFigureOut">
              <a:rPr lang="en-AU" smtClean="0"/>
              <a:t>13/06/2023</a:t>
            </a:fld>
            <a:endParaRPr lang="en-AU"/>
          </a:p>
        </p:txBody>
      </p:sp>
      <p:sp>
        <p:nvSpPr>
          <p:cNvPr id="6" name="Footer Placeholder 5">
            <a:extLst>
              <a:ext uri="{FF2B5EF4-FFF2-40B4-BE49-F238E27FC236}">
                <a16:creationId xmlns:a16="http://schemas.microsoft.com/office/drawing/2014/main" id="{A9F60D09-08FD-8544-04A0-50939E57424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5BF705A-0859-2109-B143-FD34DED57781}"/>
              </a:ext>
            </a:extLst>
          </p:cNvPr>
          <p:cNvSpPr>
            <a:spLocks noGrp="1"/>
          </p:cNvSpPr>
          <p:nvPr>
            <p:ph type="sldNum" sz="quarter" idx="12"/>
          </p:nvPr>
        </p:nvSpPr>
        <p:spPr/>
        <p:txBody>
          <a:bodyPr/>
          <a:lstStyle/>
          <a:p>
            <a:fld id="{B7411712-190B-43C0-9E20-F8EC8096B894}" type="slidenum">
              <a:rPr lang="en-AU" smtClean="0"/>
              <a:t>‹#›</a:t>
            </a:fld>
            <a:endParaRPr lang="en-AU"/>
          </a:p>
        </p:txBody>
      </p:sp>
    </p:spTree>
    <p:extLst>
      <p:ext uri="{BB962C8B-B14F-4D97-AF65-F5344CB8AC3E}">
        <p14:creationId xmlns:p14="http://schemas.microsoft.com/office/powerpoint/2010/main" val="2298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6CA6-0585-624B-1D9A-B4285B1CC3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632AE58-AFF6-009D-9D53-60CF567D2A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2812EB1-83F2-7DB6-C943-F98A50B37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30BEDF-BDAE-E8B9-C1B6-3C9E13B970AB}"/>
              </a:ext>
            </a:extLst>
          </p:cNvPr>
          <p:cNvSpPr>
            <a:spLocks noGrp="1"/>
          </p:cNvSpPr>
          <p:nvPr>
            <p:ph type="dt" sz="half" idx="10"/>
          </p:nvPr>
        </p:nvSpPr>
        <p:spPr/>
        <p:txBody>
          <a:bodyPr/>
          <a:lstStyle/>
          <a:p>
            <a:fld id="{B283E55D-C5D2-4185-8E81-AC661643E257}" type="datetimeFigureOut">
              <a:rPr lang="en-AU" smtClean="0"/>
              <a:t>13/06/2023</a:t>
            </a:fld>
            <a:endParaRPr lang="en-AU"/>
          </a:p>
        </p:txBody>
      </p:sp>
      <p:sp>
        <p:nvSpPr>
          <p:cNvPr id="6" name="Footer Placeholder 5">
            <a:extLst>
              <a:ext uri="{FF2B5EF4-FFF2-40B4-BE49-F238E27FC236}">
                <a16:creationId xmlns:a16="http://schemas.microsoft.com/office/drawing/2014/main" id="{FEFDFE5C-43D9-83E2-95C8-49102496C19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7C4A49E-0694-3507-E2BB-3E1A9DB5C63A}"/>
              </a:ext>
            </a:extLst>
          </p:cNvPr>
          <p:cNvSpPr>
            <a:spLocks noGrp="1"/>
          </p:cNvSpPr>
          <p:nvPr>
            <p:ph type="sldNum" sz="quarter" idx="12"/>
          </p:nvPr>
        </p:nvSpPr>
        <p:spPr/>
        <p:txBody>
          <a:bodyPr/>
          <a:lstStyle/>
          <a:p>
            <a:fld id="{B7411712-190B-43C0-9E20-F8EC8096B894}" type="slidenum">
              <a:rPr lang="en-AU" smtClean="0"/>
              <a:t>‹#›</a:t>
            </a:fld>
            <a:endParaRPr lang="en-AU"/>
          </a:p>
        </p:txBody>
      </p:sp>
    </p:spTree>
    <p:extLst>
      <p:ext uri="{BB962C8B-B14F-4D97-AF65-F5344CB8AC3E}">
        <p14:creationId xmlns:p14="http://schemas.microsoft.com/office/powerpoint/2010/main" val="307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5E3913-D916-4753-50B0-61735C9447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FE0B868-D1DF-33BA-8F50-0F97D81036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65EFC7C-F305-6545-0646-DFDA97D657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83E55D-C5D2-4185-8E81-AC661643E257}" type="datetimeFigureOut">
              <a:rPr lang="en-AU" smtClean="0"/>
              <a:t>13/06/2023</a:t>
            </a:fld>
            <a:endParaRPr lang="en-AU"/>
          </a:p>
        </p:txBody>
      </p:sp>
      <p:sp>
        <p:nvSpPr>
          <p:cNvPr id="5" name="Footer Placeholder 4">
            <a:extLst>
              <a:ext uri="{FF2B5EF4-FFF2-40B4-BE49-F238E27FC236}">
                <a16:creationId xmlns:a16="http://schemas.microsoft.com/office/drawing/2014/main" id="{CF769EB4-6AD1-8524-B4E6-86511700D9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FAAE3EF0-E8E5-156A-1E94-E24ABD1676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411712-190B-43C0-9E20-F8EC8096B894}" type="slidenum">
              <a:rPr lang="en-AU" smtClean="0"/>
              <a:t>‹#›</a:t>
            </a:fld>
            <a:endParaRPr lang="en-AU"/>
          </a:p>
        </p:txBody>
      </p:sp>
    </p:spTree>
    <p:extLst>
      <p:ext uri="{BB962C8B-B14F-4D97-AF65-F5344CB8AC3E}">
        <p14:creationId xmlns:p14="http://schemas.microsoft.com/office/powerpoint/2010/main" val="1758371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69883-F211-4B08-64C3-123CF97190A1}"/>
              </a:ext>
            </a:extLst>
          </p:cNvPr>
          <p:cNvSpPr>
            <a:spLocks noGrp="1"/>
          </p:cNvSpPr>
          <p:nvPr>
            <p:ph type="title"/>
          </p:nvPr>
        </p:nvSpPr>
        <p:spPr/>
        <p:txBody>
          <a:bodyPr/>
          <a:lstStyle/>
          <a:p>
            <a:r>
              <a:rPr lang="en-US" dirty="0"/>
              <a:t>Task 1 </a:t>
            </a:r>
            <a:endParaRPr lang="en-AU" dirty="0"/>
          </a:p>
        </p:txBody>
      </p:sp>
      <p:sp>
        <p:nvSpPr>
          <p:cNvPr id="3" name="Content Placeholder 2">
            <a:extLst>
              <a:ext uri="{FF2B5EF4-FFF2-40B4-BE49-F238E27FC236}">
                <a16:creationId xmlns:a16="http://schemas.microsoft.com/office/drawing/2014/main" id="{57C44D6D-4169-7582-3CC1-9DA7D1BF9512}"/>
              </a:ext>
            </a:extLst>
          </p:cNvPr>
          <p:cNvSpPr>
            <a:spLocks noGrp="1"/>
          </p:cNvSpPr>
          <p:nvPr>
            <p:ph idx="1"/>
          </p:nvPr>
        </p:nvSpPr>
        <p:spPr/>
        <p:txBody>
          <a:bodyPr/>
          <a:lstStyle/>
          <a:p>
            <a:r>
              <a:rPr lang="en-IN" dirty="0">
                <a:cs typeface="Arial"/>
              </a:rPr>
              <a:t>Display the total profit earned in the year 2018 and the change in </a:t>
            </a:r>
            <a:r>
              <a:rPr lang="en-IN" dirty="0">
                <a:ea typeface="+mn-lt"/>
                <a:cs typeface="+mn-lt"/>
              </a:rPr>
              <a:t>profit </a:t>
            </a:r>
            <a:r>
              <a:rPr lang="en-IN" dirty="0">
                <a:cs typeface="Arial"/>
              </a:rPr>
              <a:t>percentage in 2018 over 2017. </a:t>
            </a:r>
            <a:endParaRPr lang="en-US" dirty="0"/>
          </a:p>
          <a:p>
            <a:r>
              <a:rPr lang="en-IN" dirty="0">
                <a:cs typeface="Arial"/>
              </a:rPr>
              <a:t>Which category of products in California shows a positive trend for sales and profit?</a:t>
            </a:r>
            <a:endParaRPr lang="en-IN" dirty="0"/>
          </a:p>
          <a:p>
            <a:pPr marL="0" indent="0">
              <a:buNone/>
            </a:pPr>
            <a:r>
              <a:rPr lang="en-AU" dirty="0"/>
              <a:t>Note : Output in this case would just be numbers and not graphs/charts</a:t>
            </a:r>
          </a:p>
        </p:txBody>
      </p:sp>
    </p:spTree>
    <p:extLst>
      <p:ext uri="{BB962C8B-B14F-4D97-AF65-F5344CB8AC3E}">
        <p14:creationId xmlns:p14="http://schemas.microsoft.com/office/powerpoint/2010/main" val="1078052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D882-4478-CAFC-5A8A-CA4949ED7188}"/>
              </a:ext>
            </a:extLst>
          </p:cNvPr>
          <p:cNvSpPr>
            <a:spLocks noGrp="1"/>
          </p:cNvSpPr>
          <p:nvPr>
            <p:ph type="title"/>
          </p:nvPr>
        </p:nvSpPr>
        <p:spPr/>
        <p:txBody>
          <a:bodyPr/>
          <a:lstStyle/>
          <a:p>
            <a:r>
              <a:rPr lang="en-US" dirty="0"/>
              <a:t>Task 10</a:t>
            </a:r>
            <a:endParaRPr lang="en-AU" dirty="0"/>
          </a:p>
        </p:txBody>
      </p:sp>
      <p:sp>
        <p:nvSpPr>
          <p:cNvPr id="3" name="Content Placeholder 2">
            <a:extLst>
              <a:ext uri="{FF2B5EF4-FFF2-40B4-BE49-F238E27FC236}">
                <a16:creationId xmlns:a16="http://schemas.microsoft.com/office/drawing/2014/main" id="{EBA4124C-6CAA-CF4D-BC53-6423EFB6AB02}"/>
              </a:ext>
            </a:extLst>
          </p:cNvPr>
          <p:cNvSpPr>
            <a:spLocks noGrp="1"/>
          </p:cNvSpPr>
          <p:nvPr>
            <p:ph idx="1"/>
          </p:nvPr>
        </p:nvSpPr>
        <p:spPr/>
        <p:txBody>
          <a:bodyPr/>
          <a:lstStyle/>
          <a:p>
            <a:r>
              <a:rPr lang="en-IN" dirty="0">
                <a:cs typeface="Arial"/>
              </a:rPr>
              <a:t>Design a Sales-Profit KPI (Key Performance Indicator)  Dashboard to capture the state wise and category wise profit and sales details for the year 2018.</a:t>
            </a:r>
            <a:endParaRPr lang="en-US" dirty="0"/>
          </a:p>
          <a:p>
            <a:endParaRPr lang="en-IN" dirty="0">
              <a:cs typeface="Arial"/>
            </a:endParaRPr>
          </a:p>
          <a:p>
            <a:r>
              <a:rPr lang="en-IN" dirty="0">
                <a:cs typeface="Arial"/>
              </a:rPr>
              <a:t>Apply the following filters to make the dashboard interactive:</a:t>
            </a:r>
          </a:p>
          <a:p>
            <a:pPr marL="114300" indent="-285750">
              <a:buFont typeface="Wingdings" panose="05000000000000000000" pitchFamily="2" charset="2"/>
              <a:buChar char="§"/>
            </a:pPr>
            <a:r>
              <a:rPr lang="en-IN" dirty="0">
                <a:cs typeface="Arial"/>
              </a:rPr>
              <a:t>State (Quick Filter)</a:t>
            </a:r>
          </a:p>
          <a:p>
            <a:pPr marL="114300" indent="-285750">
              <a:buFont typeface="Wingdings" panose="05000000000000000000" pitchFamily="2" charset="2"/>
              <a:buChar char="§"/>
            </a:pPr>
            <a:r>
              <a:rPr lang="en-IN" dirty="0">
                <a:cs typeface="Arial"/>
              </a:rPr>
              <a:t>Category (Action Filter)</a:t>
            </a:r>
          </a:p>
          <a:p>
            <a:endParaRPr lang="en-AU" dirty="0"/>
          </a:p>
        </p:txBody>
      </p:sp>
    </p:spTree>
    <p:extLst>
      <p:ext uri="{BB962C8B-B14F-4D97-AF65-F5344CB8AC3E}">
        <p14:creationId xmlns:p14="http://schemas.microsoft.com/office/powerpoint/2010/main" val="637661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D882-4478-CAFC-5A8A-CA4949ED7188}"/>
              </a:ext>
            </a:extLst>
          </p:cNvPr>
          <p:cNvSpPr>
            <a:spLocks noGrp="1"/>
          </p:cNvSpPr>
          <p:nvPr>
            <p:ph type="title"/>
          </p:nvPr>
        </p:nvSpPr>
        <p:spPr/>
        <p:txBody>
          <a:bodyPr/>
          <a:lstStyle/>
          <a:p>
            <a:r>
              <a:rPr lang="en-US" dirty="0"/>
              <a:t>Task 11</a:t>
            </a:r>
            <a:endParaRPr lang="en-AU" dirty="0"/>
          </a:p>
        </p:txBody>
      </p:sp>
      <p:sp>
        <p:nvSpPr>
          <p:cNvPr id="3" name="Content Placeholder 2">
            <a:extLst>
              <a:ext uri="{FF2B5EF4-FFF2-40B4-BE49-F238E27FC236}">
                <a16:creationId xmlns:a16="http://schemas.microsoft.com/office/drawing/2014/main" id="{EBA4124C-6CAA-CF4D-BC53-6423EFB6AB02}"/>
              </a:ext>
            </a:extLst>
          </p:cNvPr>
          <p:cNvSpPr>
            <a:spLocks noGrp="1"/>
          </p:cNvSpPr>
          <p:nvPr>
            <p:ph idx="1"/>
          </p:nvPr>
        </p:nvSpPr>
        <p:spPr/>
        <p:txBody>
          <a:bodyPr/>
          <a:lstStyle/>
          <a:p>
            <a:pPr indent="0"/>
            <a:r>
              <a:rPr lang="en-IN" dirty="0">
                <a:ea typeface="+mn-lt"/>
                <a:cs typeface="+mn-lt"/>
              </a:rPr>
              <a:t>Which segment of customers in California shows a positive outlook in terms of sales and profit?</a:t>
            </a:r>
          </a:p>
          <a:p>
            <a:pPr indent="0"/>
            <a:endParaRPr lang="en-IN" dirty="0">
              <a:ea typeface="+mn-lt"/>
              <a:cs typeface="+mn-lt"/>
            </a:endParaRPr>
          </a:p>
          <a:p>
            <a:pPr indent="0"/>
            <a:r>
              <a:rPr lang="en-IN" dirty="0">
                <a:ea typeface="+mn-lt"/>
                <a:cs typeface="+mn-lt"/>
              </a:rPr>
              <a:t>Note: Use the dashboard to answer the above task.</a:t>
            </a:r>
            <a:endParaRPr lang="en-US" dirty="0"/>
          </a:p>
          <a:p>
            <a:endParaRPr lang="en-AU" dirty="0"/>
          </a:p>
        </p:txBody>
      </p:sp>
    </p:spTree>
    <p:extLst>
      <p:ext uri="{BB962C8B-B14F-4D97-AF65-F5344CB8AC3E}">
        <p14:creationId xmlns:p14="http://schemas.microsoft.com/office/powerpoint/2010/main" val="2798201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D882-4478-CAFC-5A8A-CA4949ED7188}"/>
              </a:ext>
            </a:extLst>
          </p:cNvPr>
          <p:cNvSpPr>
            <a:spLocks noGrp="1"/>
          </p:cNvSpPr>
          <p:nvPr>
            <p:ph type="title"/>
          </p:nvPr>
        </p:nvSpPr>
        <p:spPr/>
        <p:txBody>
          <a:bodyPr/>
          <a:lstStyle/>
          <a:p>
            <a:r>
              <a:rPr lang="en-US" dirty="0"/>
              <a:t>Task 12</a:t>
            </a:r>
            <a:endParaRPr lang="en-AU" dirty="0"/>
          </a:p>
        </p:txBody>
      </p:sp>
      <p:sp>
        <p:nvSpPr>
          <p:cNvPr id="3" name="Content Placeholder 2">
            <a:extLst>
              <a:ext uri="{FF2B5EF4-FFF2-40B4-BE49-F238E27FC236}">
                <a16:creationId xmlns:a16="http://schemas.microsoft.com/office/drawing/2014/main" id="{EBA4124C-6CAA-CF4D-BC53-6423EFB6AB02}"/>
              </a:ext>
            </a:extLst>
          </p:cNvPr>
          <p:cNvSpPr>
            <a:spLocks noGrp="1"/>
          </p:cNvSpPr>
          <p:nvPr>
            <p:ph idx="1"/>
          </p:nvPr>
        </p:nvSpPr>
        <p:spPr/>
        <p:txBody>
          <a:bodyPr/>
          <a:lstStyle/>
          <a:p>
            <a:pPr indent="0"/>
            <a:r>
              <a:rPr lang="en-IN" dirty="0">
                <a:ea typeface="+mn-lt"/>
                <a:cs typeface="+mn-lt"/>
              </a:rPr>
              <a:t>Identify if there is any common trend in the sales and profit for all segments in the technology category, for the states of California and New York.</a:t>
            </a:r>
          </a:p>
          <a:p>
            <a:pPr indent="0"/>
            <a:endParaRPr lang="en-IN" dirty="0">
              <a:ea typeface="+mn-lt"/>
              <a:cs typeface="+mn-lt"/>
            </a:endParaRPr>
          </a:p>
          <a:p>
            <a:pPr indent="0"/>
            <a:r>
              <a:rPr lang="en-IN" dirty="0">
                <a:ea typeface="+mn-lt"/>
                <a:cs typeface="+mn-lt"/>
              </a:rPr>
              <a:t>Note: Use the dashboard to answer the above task.</a:t>
            </a:r>
            <a:endParaRPr lang="en-US" dirty="0"/>
          </a:p>
          <a:p>
            <a:endParaRPr lang="en-AU" dirty="0"/>
          </a:p>
        </p:txBody>
      </p:sp>
    </p:spTree>
    <p:extLst>
      <p:ext uri="{BB962C8B-B14F-4D97-AF65-F5344CB8AC3E}">
        <p14:creationId xmlns:p14="http://schemas.microsoft.com/office/powerpoint/2010/main" val="3433547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D882-4478-CAFC-5A8A-CA4949ED7188}"/>
              </a:ext>
            </a:extLst>
          </p:cNvPr>
          <p:cNvSpPr>
            <a:spLocks noGrp="1"/>
          </p:cNvSpPr>
          <p:nvPr>
            <p:ph type="title"/>
          </p:nvPr>
        </p:nvSpPr>
        <p:spPr/>
        <p:txBody>
          <a:bodyPr/>
          <a:lstStyle/>
          <a:p>
            <a:r>
              <a:rPr lang="en-US" dirty="0"/>
              <a:t>Task 13</a:t>
            </a:r>
            <a:endParaRPr lang="en-AU" dirty="0"/>
          </a:p>
        </p:txBody>
      </p:sp>
      <p:sp>
        <p:nvSpPr>
          <p:cNvPr id="3" name="Content Placeholder 2">
            <a:extLst>
              <a:ext uri="{FF2B5EF4-FFF2-40B4-BE49-F238E27FC236}">
                <a16:creationId xmlns:a16="http://schemas.microsoft.com/office/drawing/2014/main" id="{EBA4124C-6CAA-CF4D-BC53-6423EFB6AB02}"/>
              </a:ext>
            </a:extLst>
          </p:cNvPr>
          <p:cNvSpPr>
            <a:spLocks noGrp="1"/>
          </p:cNvSpPr>
          <p:nvPr>
            <p:ph idx="1"/>
          </p:nvPr>
        </p:nvSpPr>
        <p:spPr/>
        <p:txBody>
          <a:bodyPr/>
          <a:lstStyle/>
          <a:p>
            <a:r>
              <a:rPr lang="en-IN" dirty="0">
                <a:cs typeface="Arial"/>
              </a:rPr>
              <a:t>Washington and California are the most preferred states for the IT companies. Which state among the two shows a promising outlook for all categories of products based on the change in sales and profit percentage?</a:t>
            </a:r>
          </a:p>
          <a:p>
            <a:endParaRPr lang="en-IN" dirty="0">
              <a:cs typeface="Arial"/>
            </a:endParaRPr>
          </a:p>
          <a:p>
            <a:r>
              <a:rPr lang="en-IN" dirty="0">
                <a:ea typeface="+mn-lt"/>
                <a:cs typeface="+mn-lt"/>
              </a:rPr>
              <a:t>Note: Use the dashboard to answer the above task.</a:t>
            </a:r>
            <a:endParaRPr lang="en-US" dirty="0"/>
          </a:p>
          <a:p>
            <a:endParaRPr lang="en-IN" dirty="0">
              <a:cs typeface="Arial"/>
            </a:endParaRPr>
          </a:p>
          <a:p>
            <a:endParaRPr lang="en-AU" dirty="0"/>
          </a:p>
        </p:txBody>
      </p:sp>
    </p:spTree>
    <p:extLst>
      <p:ext uri="{BB962C8B-B14F-4D97-AF65-F5344CB8AC3E}">
        <p14:creationId xmlns:p14="http://schemas.microsoft.com/office/powerpoint/2010/main" val="4005275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D882-4478-CAFC-5A8A-CA4949ED7188}"/>
              </a:ext>
            </a:extLst>
          </p:cNvPr>
          <p:cNvSpPr>
            <a:spLocks noGrp="1"/>
          </p:cNvSpPr>
          <p:nvPr>
            <p:ph type="title"/>
          </p:nvPr>
        </p:nvSpPr>
        <p:spPr/>
        <p:txBody>
          <a:bodyPr/>
          <a:lstStyle/>
          <a:p>
            <a:r>
              <a:rPr lang="en-US" dirty="0"/>
              <a:t>Task 14</a:t>
            </a:r>
            <a:endParaRPr lang="en-AU" dirty="0"/>
          </a:p>
        </p:txBody>
      </p:sp>
      <p:sp>
        <p:nvSpPr>
          <p:cNvPr id="3" name="Content Placeholder 2">
            <a:extLst>
              <a:ext uri="{FF2B5EF4-FFF2-40B4-BE49-F238E27FC236}">
                <a16:creationId xmlns:a16="http://schemas.microsoft.com/office/drawing/2014/main" id="{EBA4124C-6CAA-CF4D-BC53-6423EFB6AB02}"/>
              </a:ext>
            </a:extLst>
          </p:cNvPr>
          <p:cNvSpPr>
            <a:spLocks noGrp="1"/>
          </p:cNvSpPr>
          <p:nvPr>
            <p:ph idx="1"/>
          </p:nvPr>
        </p:nvSpPr>
        <p:spPr/>
        <p:txBody>
          <a:bodyPr/>
          <a:lstStyle/>
          <a:p>
            <a:pPr indent="0"/>
            <a:r>
              <a:rPr lang="en-IN" dirty="0">
                <a:cs typeface="Arial"/>
              </a:rPr>
              <a:t>Texas is geographically the second largest state in the USA, after Alaska. Real estate is relatively cheaper leading to large sized households. Verify if the furniture sales under the consumer segment is showing a positive outlook for the state of Texas.</a:t>
            </a:r>
          </a:p>
          <a:p>
            <a:pPr indent="0"/>
            <a:endParaRPr lang="en-IN" dirty="0">
              <a:ea typeface="+mn-lt"/>
              <a:cs typeface="+mn-lt"/>
            </a:endParaRPr>
          </a:p>
          <a:p>
            <a:pPr indent="0"/>
            <a:r>
              <a:rPr lang="en-IN" dirty="0">
                <a:ea typeface="+mn-lt"/>
                <a:cs typeface="+mn-lt"/>
              </a:rPr>
              <a:t>Note: Use the dashboard to answer the above task.</a:t>
            </a:r>
            <a:endParaRPr lang="en-US" dirty="0"/>
          </a:p>
          <a:p>
            <a:endParaRPr lang="en-AU" dirty="0"/>
          </a:p>
        </p:txBody>
      </p:sp>
    </p:spTree>
    <p:extLst>
      <p:ext uri="{BB962C8B-B14F-4D97-AF65-F5344CB8AC3E}">
        <p14:creationId xmlns:p14="http://schemas.microsoft.com/office/powerpoint/2010/main" val="539896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D882-4478-CAFC-5A8A-CA4949ED7188}"/>
              </a:ext>
            </a:extLst>
          </p:cNvPr>
          <p:cNvSpPr>
            <a:spLocks noGrp="1"/>
          </p:cNvSpPr>
          <p:nvPr>
            <p:ph type="title"/>
          </p:nvPr>
        </p:nvSpPr>
        <p:spPr/>
        <p:txBody>
          <a:bodyPr/>
          <a:lstStyle/>
          <a:p>
            <a:r>
              <a:rPr lang="en-US" dirty="0"/>
              <a:t>Task 15</a:t>
            </a:r>
            <a:endParaRPr lang="en-AU" dirty="0"/>
          </a:p>
        </p:txBody>
      </p:sp>
      <p:sp>
        <p:nvSpPr>
          <p:cNvPr id="3" name="Content Placeholder 2">
            <a:extLst>
              <a:ext uri="{FF2B5EF4-FFF2-40B4-BE49-F238E27FC236}">
                <a16:creationId xmlns:a16="http://schemas.microsoft.com/office/drawing/2014/main" id="{EBA4124C-6CAA-CF4D-BC53-6423EFB6AB02}"/>
              </a:ext>
            </a:extLst>
          </p:cNvPr>
          <p:cNvSpPr>
            <a:spLocks noGrp="1"/>
          </p:cNvSpPr>
          <p:nvPr>
            <p:ph idx="1"/>
          </p:nvPr>
        </p:nvSpPr>
        <p:spPr/>
        <p:txBody>
          <a:bodyPr/>
          <a:lstStyle/>
          <a:p>
            <a:r>
              <a:rPr lang="en-IN" dirty="0">
                <a:cs typeface="Arial"/>
              </a:rPr>
              <a:t>New York is relatively a smaller sized state with a high cost of living. Houses tend to be smaller in size and people would not spend more on furniture. Verify this statement by observing the sales data for the furniture category in the consumer segment. </a:t>
            </a:r>
          </a:p>
          <a:p>
            <a:endParaRPr lang="en-IN" dirty="0">
              <a:ea typeface="+mn-lt"/>
              <a:cs typeface="Arial"/>
            </a:endParaRPr>
          </a:p>
          <a:p>
            <a:r>
              <a:rPr lang="en-IN" dirty="0">
                <a:ea typeface="+mn-lt"/>
                <a:cs typeface="+mn-lt"/>
              </a:rPr>
              <a:t>Note: Use the dashboard to answer the above task.</a:t>
            </a:r>
            <a:endParaRPr lang="en-US" dirty="0"/>
          </a:p>
          <a:p>
            <a:endParaRPr lang="en-AU" dirty="0"/>
          </a:p>
        </p:txBody>
      </p:sp>
    </p:spTree>
    <p:extLst>
      <p:ext uri="{BB962C8B-B14F-4D97-AF65-F5344CB8AC3E}">
        <p14:creationId xmlns:p14="http://schemas.microsoft.com/office/powerpoint/2010/main" val="386454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CCCE8-540D-1FCF-A789-39F474E69947}"/>
              </a:ext>
            </a:extLst>
          </p:cNvPr>
          <p:cNvSpPr>
            <a:spLocks noGrp="1"/>
          </p:cNvSpPr>
          <p:nvPr>
            <p:ph type="title"/>
          </p:nvPr>
        </p:nvSpPr>
        <p:spPr/>
        <p:txBody>
          <a:bodyPr/>
          <a:lstStyle/>
          <a:p>
            <a:r>
              <a:rPr lang="en-US" dirty="0"/>
              <a:t>Task 2 </a:t>
            </a:r>
            <a:endParaRPr lang="en-AU" dirty="0"/>
          </a:p>
        </p:txBody>
      </p:sp>
      <p:sp>
        <p:nvSpPr>
          <p:cNvPr id="3" name="Content Placeholder 2">
            <a:extLst>
              <a:ext uri="{FF2B5EF4-FFF2-40B4-BE49-F238E27FC236}">
                <a16:creationId xmlns:a16="http://schemas.microsoft.com/office/drawing/2014/main" id="{168D3D83-B8F9-DFD8-5391-DFAF52119B18}"/>
              </a:ext>
            </a:extLst>
          </p:cNvPr>
          <p:cNvSpPr>
            <a:spLocks noGrp="1"/>
          </p:cNvSpPr>
          <p:nvPr>
            <p:ph idx="1"/>
          </p:nvPr>
        </p:nvSpPr>
        <p:spPr/>
        <p:txBody>
          <a:bodyPr/>
          <a:lstStyle/>
          <a:p>
            <a:r>
              <a:rPr lang="en-IN" dirty="0">
                <a:cs typeface="Arial"/>
              </a:rPr>
              <a:t>Display the total sales of the year 2018 and the change in total </a:t>
            </a:r>
            <a:r>
              <a:rPr lang="en-IN" dirty="0">
                <a:ea typeface="+mn-lt"/>
                <a:cs typeface="+mn-lt"/>
              </a:rPr>
              <a:t>sales</a:t>
            </a:r>
            <a:r>
              <a:rPr lang="en-IN" dirty="0">
                <a:cs typeface="Arial"/>
              </a:rPr>
              <a:t> percentage in 2018 over 2017.</a:t>
            </a:r>
            <a:endParaRPr lang="en-IN" dirty="0"/>
          </a:p>
          <a:p>
            <a:r>
              <a:rPr lang="en-IN" dirty="0">
                <a:cs typeface="Arial"/>
              </a:rPr>
              <a:t>Identify the common trend in the sale and profit for all segments in the Technology category, for the states of California and Arizona. </a:t>
            </a:r>
            <a:endParaRPr lang="en-IN" dirty="0"/>
          </a:p>
          <a:p>
            <a:pPr marL="0" indent="0">
              <a:buNone/>
            </a:pPr>
            <a:r>
              <a:rPr lang="en-AU" dirty="0"/>
              <a:t>Note : Output for the above would just be a number and not graphs/charts </a:t>
            </a:r>
          </a:p>
        </p:txBody>
      </p:sp>
    </p:spTree>
    <p:extLst>
      <p:ext uri="{BB962C8B-B14F-4D97-AF65-F5344CB8AC3E}">
        <p14:creationId xmlns:p14="http://schemas.microsoft.com/office/powerpoint/2010/main" val="660054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D882-4478-CAFC-5A8A-CA4949ED7188}"/>
              </a:ext>
            </a:extLst>
          </p:cNvPr>
          <p:cNvSpPr>
            <a:spLocks noGrp="1"/>
          </p:cNvSpPr>
          <p:nvPr>
            <p:ph type="title"/>
          </p:nvPr>
        </p:nvSpPr>
        <p:spPr/>
        <p:txBody>
          <a:bodyPr/>
          <a:lstStyle/>
          <a:p>
            <a:r>
              <a:rPr lang="en-US" dirty="0"/>
              <a:t>Task 3 </a:t>
            </a:r>
            <a:endParaRPr lang="en-AU" dirty="0"/>
          </a:p>
        </p:txBody>
      </p:sp>
      <p:sp>
        <p:nvSpPr>
          <p:cNvPr id="3" name="Content Placeholder 2">
            <a:extLst>
              <a:ext uri="{FF2B5EF4-FFF2-40B4-BE49-F238E27FC236}">
                <a16:creationId xmlns:a16="http://schemas.microsoft.com/office/drawing/2014/main" id="{EBA4124C-6CAA-CF4D-BC53-6423EFB6AB02}"/>
              </a:ext>
            </a:extLst>
          </p:cNvPr>
          <p:cNvSpPr>
            <a:spLocks noGrp="1"/>
          </p:cNvSpPr>
          <p:nvPr>
            <p:ph idx="1"/>
          </p:nvPr>
        </p:nvSpPr>
        <p:spPr/>
        <p:txBody>
          <a:bodyPr/>
          <a:lstStyle/>
          <a:p>
            <a:pPr marL="342900" indent="-342900">
              <a:buAutoNum type="alphaLcPeriod"/>
            </a:pPr>
            <a:r>
              <a:rPr lang="en-IN" dirty="0">
                <a:cs typeface="Arial"/>
              </a:rPr>
              <a:t>Display region wise total profit </a:t>
            </a:r>
            <a:r>
              <a:rPr lang="en-IN" dirty="0">
                <a:ea typeface="+mn-lt"/>
                <a:cs typeface="+mn-lt"/>
              </a:rPr>
              <a:t>earned in</a:t>
            </a:r>
            <a:r>
              <a:rPr lang="en-IN" dirty="0">
                <a:cs typeface="Arial"/>
              </a:rPr>
              <a:t> 2018 using a bar chart.</a:t>
            </a:r>
            <a:endParaRPr lang="en-US" dirty="0"/>
          </a:p>
          <a:p>
            <a:pPr marL="342900" indent="-342900">
              <a:buFont typeface="Arial" panose="020B0604020202020204" pitchFamily="34" charset="0"/>
              <a:buAutoNum type="alphaLcPeriod"/>
            </a:pPr>
            <a:r>
              <a:rPr lang="en-IN" dirty="0">
                <a:cs typeface="Arial"/>
              </a:rPr>
              <a:t>Display region wise change in profit percentage in 2018 over 2017 using a bar chart.</a:t>
            </a:r>
          </a:p>
          <a:p>
            <a:pPr marL="0" indent="0">
              <a:buNone/>
            </a:pPr>
            <a:r>
              <a:rPr lang="en-AU" dirty="0"/>
              <a:t>Note : There will be 2 </a:t>
            </a:r>
            <a:r>
              <a:rPr lang="en-AU" dirty="0" err="1"/>
              <a:t>seperate</a:t>
            </a:r>
            <a:r>
              <a:rPr lang="en-AU" dirty="0"/>
              <a:t> bar graphs for this task</a:t>
            </a:r>
          </a:p>
        </p:txBody>
      </p:sp>
    </p:spTree>
    <p:extLst>
      <p:ext uri="{BB962C8B-B14F-4D97-AF65-F5344CB8AC3E}">
        <p14:creationId xmlns:p14="http://schemas.microsoft.com/office/powerpoint/2010/main" val="2028869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D882-4478-CAFC-5A8A-CA4949ED7188}"/>
              </a:ext>
            </a:extLst>
          </p:cNvPr>
          <p:cNvSpPr>
            <a:spLocks noGrp="1"/>
          </p:cNvSpPr>
          <p:nvPr>
            <p:ph type="title"/>
          </p:nvPr>
        </p:nvSpPr>
        <p:spPr/>
        <p:txBody>
          <a:bodyPr/>
          <a:lstStyle/>
          <a:p>
            <a:r>
              <a:rPr lang="en-US" dirty="0"/>
              <a:t>Task 4 </a:t>
            </a:r>
            <a:endParaRPr lang="en-AU" dirty="0"/>
          </a:p>
        </p:txBody>
      </p:sp>
      <p:sp>
        <p:nvSpPr>
          <p:cNvPr id="3" name="Content Placeholder 2">
            <a:extLst>
              <a:ext uri="{FF2B5EF4-FFF2-40B4-BE49-F238E27FC236}">
                <a16:creationId xmlns:a16="http://schemas.microsoft.com/office/drawing/2014/main" id="{EBA4124C-6CAA-CF4D-BC53-6423EFB6AB02}"/>
              </a:ext>
            </a:extLst>
          </p:cNvPr>
          <p:cNvSpPr>
            <a:spLocks noGrp="1"/>
          </p:cNvSpPr>
          <p:nvPr>
            <p:ph idx="1"/>
          </p:nvPr>
        </p:nvSpPr>
        <p:spPr/>
        <p:txBody>
          <a:bodyPr/>
          <a:lstStyle/>
          <a:p>
            <a:pPr marL="342900" indent="-342900">
              <a:buFont typeface="Arial" panose="020B0604020202020204" pitchFamily="34" charset="0"/>
              <a:buAutoNum type="alphaLcPeriod"/>
            </a:pPr>
            <a:r>
              <a:rPr lang="en-IN" dirty="0">
                <a:cs typeface="Arial"/>
              </a:rPr>
              <a:t>Display segment wise total profit earned in 2018 using a bar chart.</a:t>
            </a:r>
            <a:endParaRPr lang="en-US" dirty="0">
              <a:cs typeface="Arial"/>
            </a:endParaRPr>
          </a:p>
          <a:p>
            <a:pPr marL="342900" indent="-342900">
              <a:buFont typeface="Arial" panose="020B0604020202020204" pitchFamily="34" charset="0"/>
              <a:buAutoNum type="alphaLcPeriod"/>
            </a:pPr>
            <a:r>
              <a:rPr lang="en-IN" dirty="0">
                <a:cs typeface="Arial"/>
              </a:rPr>
              <a:t>Display segment wise change in profit percentage in 2018 over 2017 using a bar chart.</a:t>
            </a:r>
            <a:endParaRPr lang="en-IN" dirty="0"/>
          </a:p>
          <a:p>
            <a:pPr marL="0" indent="0">
              <a:buNone/>
            </a:pPr>
            <a:r>
              <a:rPr lang="en-AU" dirty="0"/>
              <a:t>Note : There will be 2 separate bar charts for this task </a:t>
            </a:r>
          </a:p>
        </p:txBody>
      </p:sp>
    </p:spTree>
    <p:extLst>
      <p:ext uri="{BB962C8B-B14F-4D97-AF65-F5344CB8AC3E}">
        <p14:creationId xmlns:p14="http://schemas.microsoft.com/office/powerpoint/2010/main" val="178894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D882-4478-CAFC-5A8A-CA4949ED7188}"/>
              </a:ext>
            </a:extLst>
          </p:cNvPr>
          <p:cNvSpPr>
            <a:spLocks noGrp="1"/>
          </p:cNvSpPr>
          <p:nvPr>
            <p:ph type="title"/>
          </p:nvPr>
        </p:nvSpPr>
        <p:spPr/>
        <p:txBody>
          <a:bodyPr/>
          <a:lstStyle/>
          <a:p>
            <a:r>
              <a:rPr lang="en-US" dirty="0"/>
              <a:t>Task 5 </a:t>
            </a:r>
            <a:endParaRPr lang="en-AU" dirty="0"/>
          </a:p>
        </p:txBody>
      </p:sp>
      <p:sp>
        <p:nvSpPr>
          <p:cNvPr id="3" name="Content Placeholder 2">
            <a:extLst>
              <a:ext uri="{FF2B5EF4-FFF2-40B4-BE49-F238E27FC236}">
                <a16:creationId xmlns:a16="http://schemas.microsoft.com/office/drawing/2014/main" id="{EBA4124C-6CAA-CF4D-BC53-6423EFB6AB02}"/>
              </a:ext>
            </a:extLst>
          </p:cNvPr>
          <p:cNvSpPr>
            <a:spLocks noGrp="1"/>
          </p:cNvSpPr>
          <p:nvPr>
            <p:ph idx="1"/>
          </p:nvPr>
        </p:nvSpPr>
        <p:spPr/>
        <p:txBody>
          <a:bodyPr/>
          <a:lstStyle/>
          <a:p>
            <a:pPr marL="342900" indent="-342900">
              <a:buFont typeface="Arial" panose="020B0604020202020204" pitchFamily="34" charset="0"/>
              <a:buAutoNum type="alphaLcPeriod"/>
            </a:pPr>
            <a:r>
              <a:rPr lang="en-IN" dirty="0">
                <a:cs typeface="Arial"/>
              </a:rPr>
              <a:t>Display region wise total sales generated in 2018 using a bar chart.</a:t>
            </a:r>
            <a:endParaRPr lang="en-US" dirty="0">
              <a:cs typeface="Arial"/>
            </a:endParaRPr>
          </a:p>
          <a:p>
            <a:pPr marL="342900" indent="-342900">
              <a:buFont typeface="Arial" panose="020B0604020202020204" pitchFamily="34" charset="0"/>
              <a:buAutoNum type="alphaLcPeriod"/>
            </a:pPr>
            <a:r>
              <a:rPr lang="en-IN" dirty="0">
                <a:cs typeface="Arial"/>
              </a:rPr>
              <a:t>Display region wise change in sales percentage in 2018 over 2017 using a bar chart.</a:t>
            </a:r>
          </a:p>
          <a:p>
            <a:pPr marL="0" indent="0">
              <a:buNone/>
            </a:pPr>
            <a:r>
              <a:rPr lang="en-AU" dirty="0"/>
              <a:t>Note : Note : There will be 2 separate bar charts for this task </a:t>
            </a:r>
          </a:p>
          <a:p>
            <a:pPr marL="0" indent="0">
              <a:buNone/>
            </a:pPr>
            <a:endParaRPr lang="en-AU" dirty="0"/>
          </a:p>
        </p:txBody>
      </p:sp>
    </p:spTree>
    <p:extLst>
      <p:ext uri="{BB962C8B-B14F-4D97-AF65-F5344CB8AC3E}">
        <p14:creationId xmlns:p14="http://schemas.microsoft.com/office/powerpoint/2010/main" val="1318832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D882-4478-CAFC-5A8A-CA4949ED7188}"/>
              </a:ext>
            </a:extLst>
          </p:cNvPr>
          <p:cNvSpPr>
            <a:spLocks noGrp="1"/>
          </p:cNvSpPr>
          <p:nvPr>
            <p:ph type="title"/>
          </p:nvPr>
        </p:nvSpPr>
        <p:spPr/>
        <p:txBody>
          <a:bodyPr/>
          <a:lstStyle/>
          <a:p>
            <a:r>
              <a:rPr lang="en-US" dirty="0"/>
              <a:t>Task 6</a:t>
            </a:r>
            <a:endParaRPr lang="en-AU" dirty="0"/>
          </a:p>
        </p:txBody>
      </p:sp>
      <p:sp>
        <p:nvSpPr>
          <p:cNvPr id="3" name="Content Placeholder 2">
            <a:extLst>
              <a:ext uri="{FF2B5EF4-FFF2-40B4-BE49-F238E27FC236}">
                <a16:creationId xmlns:a16="http://schemas.microsoft.com/office/drawing/2014/main" id="{EBA4124C-6CAA-CF4D-BC53-6423EFB6AB02}"/>
              </a:ext>
            </a:extLst>
          </p:cNvPr>
          <p:cNvSpPr>
            <a:spLocks noGrp="1"/>
          </p:cNvSpPr>
          <p:nvPr>
            <p:ph idx="1"/>
          </p:nvPr>
        </p:nvSpPr>
        <p:spPr/>
        <p:txBody>
          <a:bodyPr/>
          <a:lstStyle/>
          <a:p>
            <a:pPr marL="342900" indent="-342900">
              <a:buFont typeface="Arial" panose="020B0604020202020204" pitchFamily="34" charset="0"/>
              <a:buAutoNum type="alphaLcPeriod"/>
            </a:pPr>
            <a:r>
              <a:rPr lang="en-IN" dirty="0">
                <a:cs typeface="Arial"/>
              </a:rPr>
              <a:t>Display segment wise total sales in the year 2018 using a bar chart.</a:t>
            </a:r>
            <a:endParaRPr lang="en-US" dirty="0">
              <a:cs typeface="Arial"/>
            </a:endParaRPr>
          </a:p>
          <a:p>
            <a:pPr marL="342900" indent="-342900">
              <a:buFont typeface="Arial" panose="020B0604020202020204" pitchFamily="34" charset="0"/>
              <a:buAutoNum type="alphaLcPeriod"/>
            </a:pPr>
            <a:r>
              <a:rPr lang="en-IN" dirty="0">
                <a:cs typeface="Arial"/>
              </a:rPr>
              <a:t>Display segment wise change in sales percentage in 2018 over 2017 using a bar chart.</a:t>
            </a:r>
          </a:p>
          <a:p>
            <a:pPr marL="342900" indent="-342900">
              <a:buFont typeface="Arial" panose="020B0604020202020204" pitchFamily="34" charset="0"/>
              <a:buAutoNum type="alphaLcPeriod"/>
            </a:pPr>
            <a:r>
              <a:rPr lang="en-IN" dirty="0">
                <a:cs typeface="Arial"/>
              </a:rPr>
              <a:t>Identify if the same trend in sales percentage is observed in 2017 over 2016 for each segment. (as observed in Task 6b)</a:t>
            </a:r>
          </a:p>
          <a:p>
            <a:endParaRPr lang="en-AU" dirty="0"/>
          </a:p>
        </p:txBody>
      </p:sp>
    </p:spTree>
    <p:extLst>
      <p:ext uri="{BB962C8B-B14F-4D97-AF65-F5344CB8AC3E}">
        <p14:creationId xmlns:p14="http://schemas.microsoft.com/office/powerpoint/2010/main" val="873223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D882-4478-CAFC-5A8A-CA4949ED7188}"/>
              </a:ext>
            </a:extLst>
          </p:cNvPr>
          <p:cNvSpPr>
            <a:spLocks noGrp="1"/>
          </p:cNvSpPr>
          <p:nvPr>
            <p:ph type="title"/>
          </p:nvPr>
        </p:nvSpPr>
        <p:spPr/>
        <p:txBody>
          <a:bodyPr/>
          <a:lstStyle/>
          <a:p>
            <a:r>
              <a:rPr lang="en-US" dirty="0"/>
              <a:t>Task 7 </a:t>
            </a:r>
            <a:endParaRPr lang="en-AU" dirty="0"/>
          </a:p>
        </p:txBody>
      </p:sp>
      <p:sp>
        <p:nvSpPr>
          <p:cNvPr id="3" name="Content Placeholder 2">
            <a:extLst>
              <a:ext uri="{FF2B5EF4-FFF2-40B4-BE49-F238E27FC236}">
                <a16:creationId xmlns:a16="http://schemas.microsoft.com/office/drawing/2014/main" id="{EBA4124C-6CAA-CF4D-BC53-6423EFB6AB02}"/>
              </a:ext>
            </a:extLst>
          </p:cNvPr>
          <p:cNvSpPr>
            <a:spLocks noGrp="1"/>
          </p:cNvSpPr>
          <p:nvPr>
            <p:ph idx="1"/>
          </p:nvPr>
        </p:nvSpPr>
        <p:spPr/>
        <p:txBody>
          <a:bodyPr/>
          <a:lstStyle/>
          <a:p>
            <a:r>
              <a:rPr lang="en-IN" dirty="0">
                <a:cs typeface="Arial"/>
              </a:rPr>
              <a:t>Display category wise and sub-category wise change in profit percentage in 2018 over 2017.</a:t>
            </a:r>
            <a:endParaRPr lang="en-US" dirty="0"/>
          </a:p>
          <a:p>
            <a:endParaRPr lang="en-IN" dirty="0">
              <a:cs typeface="Arial"/>
            </a:endParaRPr>
          </a:p>
          <a:p>
            <a:r>
              <a:rPr lang="en-IN" dirty="0">
                <a:cs typeface="Arial"/>
              </a:rPr>
              <a:t>Identify and write down the category and corresponding sub-category that earned the highest profit change percentage.</a:t>
            </a:r>
            <a:endParaRPr lang="en-IN" dirty="0"/>
          </a:p>
          <a:p>
            <a:pPr marL="0" indent="0">
              <a:buNone/>
            </a:pPr>
            <a:r>
              <a:rPr lang="en-AU" dirty="0"/>
              <a:t>Note : output would be a table in Tableau and not a graph</a:t>
            </a:r>
          </a:p>
        </p:txBody>
      </p:sp>
    </p:spTree>
    <p:extLst>
      <p:ext uri="{BB962C8B-B14F-4D97-AF65-F5344CB8AC3E}">
        <p14:creationId xmlns:p14="http://schemas.microsoft.com/office/powerpoint/2010/main" val="830412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D882-4478-CAFC-5A8A-CA4949ED7188}"/>
              </a:ext>
            </a:extLst>
          </p:cNvPr>
          <p:cNvSpPr>
            <a:spLocks noGrp="1"/>
          </p:cNvSpPr>
          <p:nvPr>
            <p:ph type="title"/>
          </p:nvPr>
        </p:nvSpPr>
        <p:spPr/>
        <p:txBody>
          <a:bodyPr/>
          <a:lstStyle/>
          <a:p>
            <a:r>
              <a:rPr lang="en-US" dirty="0"/>
              <a:t>Task 8</a:t>
            </a:r>
            <a:endParaRPr lang="en-AU" dirty="0"/>
          </a:p>
        </p:txBody>
      </p:sp>
      <p:sp>
        <p:nvSpPr>
          <p:cNvPr id="3" name="Content Placeholder 2">
            <a:extLst>
              <a:ext uri="{FF2B5EF4-FFF2-40B4-BE49-F238E27FC236}">
                <a16:creationId xmlns:a16="http://schemas.microsoft.com/office/drawing/2014/main" id="{EBA4124C-6CAA-CF4D-BC53-6423EFB6AB02}"/>
              </a:ext>
            </a:extLst>
          </p:cNvPr>
          <p:cNvSpPr>
            <a:spLocks noGrp="1"/>
          </p:cNvSpPr>
          <p:nvPr>
            <p:ph idx="1"/>
          </p:nvPr>
        </p:nvSpPr>
        <p:spPr/>
        <p:txBody>
          <a:bodyPr/>
          <a:lstStyle/>
          <a:p>
            <a:r>
              <a:rPr lang="en-IN" dirty="0">
                <a:cs typeface="Arial"/>
              </a:rPr>
              <a:t>Display </a:t>
            </a:r>
            <a:r>
              <a:rPr lang="en-IN" dirty="0">
                <a:ea typeface="+mn-lt"/>
                <a:cs typeface="+mn-lt"/>
              </a:rPr>
              <a:t>category wise and sub-category wise</a:t>
            </a:r>
            <a:r>
              <a:rPr lang="en-IN" dirty="0">
                <a:cs typeface="Arial"/>
              </a:rPr>
              <a:t> change in sales percentage in 2018 over 2017. </a:t>
            </a:r>
            <a:endParaRPr lang="en-US" dirty="0"/>
          </a:p>
          <a:p>
            <a:r>
              <a:rPr lang="en-IN" dirty="0">
                <a:cs typeface="Arial"/>
              </a:rPr>
              <a:t>Identify and write down the category and corresponding sub-category that generated the highest sales change percentage.</a:t>
            </a:r>
            <a:endParaRPr lang="en-US" dirty="0"/>
          </a:p>
          <a:p>
            <a:endParaRPr lang="en-US" dirty="0"/>
          </a:p>
          <a:p>
            <a:pPr marL="0" indent="0">
              <a:buNone/>
            </a:pPr>
            <a:r>
              <a:rPr lang="en-AU" dirty="0"/>
              <a:t>Note: The output would be a table in </a:t>
            </a:r>
            <a:r>
              <a:rPr lang="en-AU" dirty="0" err="1"/>
              <a:t>Tableu</a:t>
            </a:r>
            <a:r>
              <a:rPr lang="en-AU" dirty="0"/>
              <a:t> and not a graph</a:t>
            </a:r>
          </a:p>
        </p:txBody>
      </p:sp>
    </p:spTree>
    <p:extLst>
      <p:ext uri="{BB962C8B-B14F-4D97-AF65-F5344CB8AC3E}">
        <p14:creationId xmlns:p14="http://schemas.microsoft.com/office/powerpoint/2010/main" val="3789391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D882-4478-CAFC-5A8A-CA4949ED7188}"/>
              </a:ext>
            </a:extLst>
          </p:cNvPr>
          <p:cNvSpPr>
            <a:spLocks noGrp="1"/>
          </p:cNvSpPr>
          <p:nvPr>
            <p:ph type="title"/>
          </p:nvPr>
        </p:nvSpPr>
        <p:spPr/>
        <p:txBody>
          <a:bodyPr/>
          <a:lstStyle/>
          <a:p>
            <a:r>
              <a:rPr lang="en-US" dirty="0"/>
              <a:t>Task 9</a:t>
            </a:r>
            <a:endParaRPr lang="en-AU" dirty="0"/>
          </a:p>
        </p:txBody>
      </p:sp>
      <p:sp>
        <p:nvSpPr>
          <p:cNvPr id="3" name="Content Placeholder 2">
            <a:extLst>
              <a:ext uri="{FF2B5EF4-FFF2-40B4-BE49-F238E27FC236}">
                <a16:creationId xmlns:a16="http://schemas.microsoft.com/office/drawing/2014/main" id="{EBA4124C-6CAA-CF4D-BC53-6423EFB6AB02}"/>
              </a:ext>
            </a:extLst>
          </p:cNvPr>
          <p:cNvSpPr>
            <a:spLocks noGrp="1"/>
          </p:cNvSpPr>
          <p:nvPr>
            <p:ph idx="1"/>
          </p:nvPr>
        </p:nvSpPr>
        <p:spPr/>
        <p:txBody>
          <a:bodyPr/>
          <a:lstStyle/>
          <a:p>
            <a:r>
              <a:rPr lang="en-IN" dirty="0">
                <a:cs typeface="Arial"/>
              </a:rPr>
              <a:t>Display category wise total sales for the year 2018 using a pie chart.</a:t>
            </a:r>
            <a:endParaRPr lang="en-IN" dirty="0"/>
          </a:p>
          <a:p>
            <a:endParaRPr lang="en-AU" dirty="0"/>
          </a:p>
        </p:txBody>
      </p:sp>
    </p:spTree>
    <p:extLst>
      <p:ext uri="{BB962C8B-B14F-4D97-AF65-F5344CB8AC3E}">
        <p14:creationId xmlns:p14="http://schemas.microsoft.com/office/powerpoint/2010/main" val="3580282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704</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Task 1 </vt:lpstr>
      <vt:lpstr>Task 2 </vt:lpstr>
      <vt:lpstr>Task 3 </vt:lpstr>
      <vt:lpstr>Task 4 </vt:lpstr>
      <vt:lpstr>Task 5 </vt:lpstr>
      <vt:lpstr>Task 6</vt:lpstr>
      <vt:lpstr>Task 7 </vt:lpstr>
      <vt:lpstr>Task 8</vt:lpstr>
      <vt:lpstr>Task 9</vt:lpstr>
      <vt:lpstr>Task 10</vt:lpstr>
      <vt:lpstr>Task 11</vt:lpstr>
      <vt:lpstr>Task 12</vt:lpstr>
      <vt:lpstr>Task 13</vt:lpstr>
      <vt:lpstr>Task 14</vt:lpstr>
      <vt:lpstr>Task 15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1 </dc:title>
  <dc:creator>Vinod Raju</dc:creator>
  <cp:lastModifiedBy>Vinod Raju</cp:lastModifiedBy>
  <cp:revision>3</cp:revision>
  <dcterms:created xsi:type="dcterms:W3CDTF">2023-06-13T01:11:17Z</dcterms:created>
  <dcterms:modified xsi:type="dcterms:W3CDTF">2023-06-13T01:31:04Z</dcterms:modified>
</cp:coreProperties>
</file>